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5" r:id="rId4"/>
  </p:sldMasterIdLst>
  <p:notesMasterIdLst>
    <p:notesMasterId r:id="rId29"/>
  </p:notesMasterIdLst>
  <p:handoutMasterIdLst>
    <p:handoutMasterId r:id="rId30"/>
  </p:handoutMasterIdLst>
  <p:sldIdLst>
    <p:sldId id="939" r:id="rId5"/>
    <p:sldId id="955" r:id="rId6"/>
    <p:sldId id="944" r:id="rId7"/>
    <p:sldId id="296" r:id="rId8"/>
    <p:sldId id="942" r:id="rId9"/>
    <p:sldId id="951" r:id="rId10"/>
    <p:sldId id="941" r:id="rId11"/>
    <p:sldId id="956" r:id="rId12"/>
    <p:sldId id="957" r:id="rId13"/>
    <p:sldId id="531" r:id="rId14"/>
    <p:sldId id="938" r:id="rId15"/>
    <p:sldId id="634" r:id="rId16"/>
    <p:sldId id="929" r:id="rId17"/>
    <p:sldId id="928" r:id="rId18"/>
    <p:sldId id="952" r:id="rId19"/>
    <p:sldId id="946" r:id="rId20"/>
    <p:sldId id="936" r:id="rId21"/>
    <p:sldId id="945" r:id="rId22"/>
    <p:sldId id="950" r:id="rId23"/>
    <p:sldId id="925" r:id="rId24"/>
    <p:sldId id="953" r:id="rId25"/>
    <p:sldId id="927" r:id="rId26"/>
    <p:sldId id="940" r:id="rId27"/>
    <p:sldId id="948" r:id="rId28"/>
  </p:sldIdLst>
  <p:sldSz cx="6858000" cy="5143500"/>
  <p:notesSz cx="7010400" cy="9296400"/>
  <p:defaultTextStyle>
    <a:defPPr>
      <a:defRPr lang="id-ID"/>
    </a:defPPr>
    <a:lvl1pPr algn="l" defTabSz="912813"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5613" indent="1588" algn="l" defTabSz="912813"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2813" indent="1588" algn="l" defTabSz="912813"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0013" indent="1588" algn="l" defTabSz="912813"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7213" indent="1588" algn="l" defTabSz="912813"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373A"/>
    <a:srgbClr val="6B6A70"/>
    <a:srgbClr val="4C4B4F"/>
    <a:srgbClr val="2C2C2C"/>
    <a:srgbClr val="38546E"/>
    <a:srgbClr val="0F0E14"/>
    <a:srgbClr val="B5B9BA"/>
    <a:srgbClr val="A3FFA3"/>
    <a:srgbClr val="FFFFCC"/>
    <a:srgbClr val="62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BA177E-408F-584C-898E-7CB83ADEA993}" v="3" dt="2022-06-23T15:35:04.9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35" autoAdjust="0"/>
    <p:restoredTop sz="79196" autoAdjust="0"/>
  </p:normalViewPr>
  <p:slideViewPr>
    <p:cSldViewPr>
      <p:cViewPr varScale="1">
        <p:scale>
          <a:sx n="155" d="100"/>
          <a:sy n="155" d="100"/>
        </p:scale>
        <p:origin x="2552" y="184"/>
      </p:cViewPr>
      <p:guideLst/>
    </p:cSldViewPr>
  </p:slideViewPr>
  <p:outlineViewPr>
    <p:cViewPr>
      <p:scale>
        <a:sx n="33" d="100"/>
        <a:sy n="33" d="100"/>
      </p:scale>
      <p:origin x="0" y="-1290"/>
    </p:cViewPr>
  </p:outlineViewPr>
  <p:notesTextViewPr>
    <p:cViewPr>
      <p:scale>
        <a:sx n="3" d="2"/>
        <a:sy n="3" d="2"/>
      </p:scale>
      <p:origin x="0" y="0"/>
    </p:cViewPr>
  </p:notesTextViewPr>
  <p:sorterViewPr>
    <p:cViewPr>
      <p:scale>
        <a:sx n="200" d="100"/>
        <a:sy n="200" d="100"/>
      </p:scale>
      <p:origin x="0" y="0"/>
    </p:cViewPr>
  </p:sorterViewPr>
  <p:notesViewPr>
    <p:cSldViewPr>
      <p:cViewPr varScale="1">
        <p:scale>
          <a:sx n="54" d="100"/>
          <a:sy n="54" d="100"/>
        </p:scale>
        <p:origin x="2796" y="48"/>
      </p:cViewPr>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microsoft.com/office/2015/10/relationships/revisionInfo" Target="revisionInfo.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3" Type="http://schemas.openxmlformats.org/officeDocument/2006/relationships/oleObject" Target="https://sglocks-my.sharepoint.com/personal/jgreen_sglocks_com/Documents/Docs/Backlog%20Trend%202022.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r>
              <a:rPr lang="en-US"/>
              <a:t>Keying Days Backlog</a:t>
            </a:r>
          </a:p>
        </c:rich>
      </c:tx>
      <c:overlay val="0"/>
      <c:spPr>
        <a:noFill/>
        <a:ln>
          <a:noFill/>
        </a:ln>
        <a:effectLst/>
      </c:spPr>
      <c:txPr>
        <a:bodyPr rot="0" spcFirstLastPara="1" vertOverflow="ellipsis" vert="horz" wrap="square" anchor="ctr" anchorCtr="1"/>
        <a:lstStyle/>
        <a:p>
          <a:pPr>
            <a:defRPr sz="168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Sheet1!$C$35</c:f>
              <c:strCache>
                <c:ptCount val="1"/>
                <c:pt idx="0">
                  <c:v>Days</c:v>
                </c:pt>
              </c:strCache>
            </c:strRef>
          </c:tx>
          <c:spPr>
            <a:ln w="28575" cap="rnd">
              <a:solidFill>
                <a:schemeClr val="accent1"/>
              </a:solidFill>
              <a:round/>
            </a:ln>
            <a:effectLst/>
          </c:spPr>
          <c:marker>
            <c:symbol val="none"/>
          </c:marker>
          <c:dLbls>
            <c:dLbl>
              <c:idx val="0"/>
              <c:layout>
                <c:manualLayout>
                  <c:x val="-2.2988536956109595E-2"/>
                  <c:y val="-8.60215247981316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E4F-48A3-A207-725A9F3332C6}"/>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Sheet1!$D$34:$E$34</c:f>
              <c:numCache>
                <c:formatCode>d\-mmm</c:formatCode>
                <c:ptCount val="2"/>
                <c:pt idx="0">
                  <c:v>44651</c:v>
                </c:pt>
                <c:pt idx="1">
                  <c:v>44715</c:v>
                </c:pt>
              </c:numCache>
            </c:numRef>
          </c:cat>
          <c:val>
            <c:numRef>
              <c:f>Sheet1!$D$35:$E$35</c:f>
              <c:numCache>
                <c:formatCode>General</c:formatCode>
                <c:ptCount val="2"/>
                <c:pt idx="0">
                  <c:v>29</c:v>
                </c:pt>
                <c:pt idx="1">
                  <c:v>15</c:v>
                </c:pt>
              </c:numCache>
            </c:numRef>
          </c:val>
          <c:smooth val="0"/>
          <c:extLst>
            <c:ext xmlns:c16="http://schemas.microsoft.com/office/drawing/2014/chart" uri="{C3380CC4-5D6E-409C-BE32-E72D297353CC}">
              <c16:uniqueId val="{00000001-9E4F-48A3-A207-725A9F3332C6}"/>
            </c:ext>
          </c:extLst>
        </c:ser>
        <c:dLbls>
          <c:showLegendKey val="0"/>
          <c:showVal val="0"/>
          <c:showCatName val="0"/>
          <c:showSerName val="0"/>
          <c:showPercent val="0"/>
          <c:showBubbleSize val="0"/>
        </c:dLbls>
        <c:smooth val="0"/>
        <c:axId val="395546160"/>
        <c:axId val="395550320"/>
      </c:lineChart>
      <c:catAx>
        <c:axId val="395546160"/>
        <c:scaling>
          <c:orientation val="minMax"/>
        </c:scaling>
        <c:delete val="0"/>
        <c:axPos val="b"/>
        <c:numFmt formatCode="d\-mmm"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395550320"/>
        <c:crosses val="autoZero"/>
        <c:auto val="0"/>
        <c:lblAlgn val="ctr"/>
        <c:lblOffset val="100"/>
        <c:noMultiLvlLbl val="0"/>
      </c:catAx>
      <c:valAx>
        <c:axId val="3955503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395546160"/>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4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3177" tIns="46589" rIns="93177" bIns="46589" rtlCol="0"/>
          <a:lstStyle>
            <a:lvl1pPr algn="l" defTabSz="931751" eaLnBrk="1" fontAlgn="auto" hangingPunct="1">
              <a:spcBef>
                <a:spcPts val="0"/>
              </a:spcBef>
              <a:spcAft>
                <a:spcPts val="0"/>
              </a:spcAft>
              <a:defRPr sz="1200">
                <a:latin typeface="+mn-lt"/>
              </a:defRPr>
            </a:lvl1pPr>
          </a:lstStyle>
          <a:p>
            <a:pPr>
              <a:defRPr/>
            </a:pPr>
            <a:endParaRPr lang="id-ID" dirty="0"/>
          </a:p>
        </p:txBody>
      </p:sp>
      <p:sp>
        <p:nvSpPr>
          <p:cNvPr id="3" name="Date Placeholder 2"/>
          <p:cNvSpPr>
            <a:spLocks noGrp="1"/>
          </p:cNvSpPr>
          <p:nvPr>
            <p:ph type="dt" sz="quarter" idx="1"/>
          </p:nvPr>
        </p:nvSpPr>
        <p:spPr>
          <a:xfrm>
            <a:off x="3970338" y="0"/>
            <a:ext cx="3038475" cy="466725"/>
          </a:xfrm>
          <a:prstGeom prst="rect">
            <a:avLst/>
          </a:prstGeom>
        </p:spPr>
        <p:txBody>
          <a:bodyPr vert="horz" lIns="93177" tIns="46589" rIns="93177" bIns="46589" rtlCol="0"/>
          <a:lstStyle>
            <a:lvl1pPr algn="r" defTabSz="931751" eaLnBrk="1" fontAlgn="auto" hangingPunct="1">
              <a:spcBef>
                <a:spcPts val="0"/>
              </a:spcBef>
              <a:spcAft>
                <a:spcPts val="0"/>
              </a:spcAft>
              <a:defRPr sz="1200">
                <a:latin typeface="+mn-lt"/>
              </a:defRPr>
            </a:lvl1pPr>
          </a:lstStyle>
          <a:p>
            <a:pPr>
              <a:defRPr/>
            </a:pPr>
            <a:fld id="{7DF15039-61E9-4FE6-8249-AEEB9D94CCB3}" type="datetimeFigureOut">
              <a:rPr lang="id-ID"/>
              <a:pPr>
                <a:defRPr/>
              </a:pPr>
              <a:t>23/06/22</a:t>
            </a:fld>
            <a:endParaRPr lang="id-ID" dirty="0"/>
          </a:p>
        </p:txBody>
      </p:sp>
      <p:sp>
        <p:nvSpPr>
          <p:cNvPr id="4" name="Footer Placeholder 3"/>
          <p:cNvSpPr>
            <a:spLocks noGrp="1"/>
          </p:cNvSpPr>
          <p:nvPr>
            <p:ph type="ftr" sz="quarter" idx="2"/>
          </p:nvPr>
        </p:nvSpPr>
        <p:spPr>
          <a:xfrm>
            <a:off x="0" y="8829675"/>
            <a:ext cx="3038475" cy="466725"/>
          </a:xfrm>
          <a:prstGeom prst="rect">
            <a:avLst/>
          </a:prstGeom>
        </p:spPr>
        <p:txBody>
          <a:bodyPr vert="horz" lIns="93177" tIns="46589" rIns="93177" bIns="46589" rtlCol="0" anchor="b"/>
          <a:lstStyle>
            <a:lvl1pPr algn="l" defTabSz="931751" eaLnBrk="1" fontAlgn="auto" hangingPunct="1">
              <a:spcBef>
                <a:spcPts val="0"/>
              </a:spcBef>
              <a:spcAft>
                <a:spcPts val="0"/>
              </a:spcAft>
              <a:defRPr sz="1200">
                <a:latin typeface="+mn-lt"/>
              </a:defRPr>
            </a:lvl1pPr>
          </a:lstStyle>
          <a:p>
            <a:pPr>
              <a:defRPr/>
            </a:pPr>
            <a:endParaRPr lang="id-ID" dirty="0"/>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3177" tIns="46589" rIns="93177" bIns="46589" rtlCol="0" anchor="b"/>
          <a:lstStyle>
            <a:lvl1pPr algn="r" defTabSz="931751" eaLnBrk="1" fontAlgn="auto" hangingPunct="1">
              <a:spcBef>
                <a:spcPts val="0"/>
              </a:spcBef>
              <a:spcAft>
                <a:spcPts val="0"/>
              </a:spcAft>
              <a:defRPr sz="1200">
                <a:latin typeface="+mn-lt"/>
              </a:defRPr>
            </a:lvl1pPr>
          </a:lstStyle>
          <a:p>
            <a:pPr>
              <a:defRPr/>
            </a:pPr>
            <a:fld id="{1F8CD61B-E72A-4208-BBA0-D26CF92D4F1C}" type="slidenum">
              <a:rPr lang="id-ID"/>
              <a:pPr>
                <a:defRPr/>
              </a:pPr>
              <a:t>‹#›</a:t>
            </a:fld>
            <a:endParaRPr lang="id-ID"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3177" tIns="46589" rIns="93177" bIns="46589" rtlCol="0"/>
          <a:lstStyle>
            <a:lvl1pPr algn="l" defTabSz="931751" eaLnBrk="1" fontAlgn="auto" hangingPunct="1">
              <a:spcBef>
                <a:spcPts val="0"/>
              </a:spcBef>
              <a:spcAft>
                <a:spcPts val="0"/>
              </a:spcAft>
              <a:defRPr sz="1200">
                <a:latin typeface="+mn-lt"/>
              </a:defRPr>
            </a:lvl1pPr>
          </a:lstStyle>
          <a:p>
            <a:pPr>
              <a:defRPr/>
            </a:pPr>
            <a:endParaRPr lang="id-ID" dirty="0"/>
          </a:p>
        </p:txBody>
      </p:sp>
      <p:sp>
        <p:nvSpPr>
          <p:cNvPr id="3" name="Date Placeholder 2"/>
          <p:cNvSpPr>
            <a:spLocks noGrp="1"/>
          </p:cNvSpPr>
          <p:nvPr>
            <p:ph type="dt" idx="1"/>
          </p:nvPr>
        </p:nvSpPr>
        <p:spPr>
          <a:xfrm>
            <a:off x="3970338" y="0"/>
            <a:ext cx="3038475" cy="466725"/>
          </a:xfrm>
          <a:prstGeom prst="rect">
            <a:avLst/>
          </a:prstGeom>
        </p:spPr>
        <p:txBody>
          <a:bodyPr vert="horz" lIns="93177" tIns="46589" rIns="93177" bIns="46589" rtlCol="0"/>
          <a:lstStyle>
            <a:lvl1pPr algn="r" defTabSz="931751" eaLnBrk="1" fontAlgn="auto" hangingPunct="1">
              <a:spcBef>
                <a:spcPts val="0"/>
              </a:spcBef>
              <a:spcAft>
                <a:spcPts val="0"/>
              </a:spcAft>
              <a:defRPr sz="1200">
                <a:latin typeface="+mn-lt"/>
              </a:defRPr>
            </a:lvl1pPr>
          </a:lstStyle>
          <a:p>
            <a:pPr>
              <a:defRPr/>
            </a:pPr>
            <a:fld id="{84B5CE76-524B-4E5C-9957-EA2BE8FFA4F9}" type="datetimeFigureOut">
              <a:rPr lang="id-ID"/>
              <a:pPr>
                <a:defRPr/>
              </a:pPr>
              <a:t>23/06/22</a:t>
            </a:fld>
            <a:endParaRPr lang="id-ID" dirty="0"/>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pPr lvl="0"/>
            <a:endParaRPr lang="id-ID" noProof="0" dirty="0"/>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id-ID" noProof="0"/>
          </a:p>
        </p:txBody>
      </p:sp>
      <p:sp>
        <p:nvSpPr>
          <p:cNvPr id="6" name="Footer Placeholder 5"/>
          <p:cNvSpPr>
            <a:spLocks noGrp="1"/>
          </p:cNvSpPr>
          <p:nvPr>
            <p:ph type="ftr" sz="quarter" idx="4"/>
          </p:nvPr>
        </p:nvSpPr>
        <p:spPr>
          <a:xfrm>
            <a:off x="0" y="8829675"/>
            <a:ext cx="3038475" cy="466725"/>
          </a:xfrm>
          <a:prstGeom prst="rect">
            <a:avLst/>
          </a:prstGeom>
        </p:spPr>
        <p:txBody>
          <a:bodyPr vert="horz" lIns="93177" tIns="46589" rIns="93177" bIns="46589" rtlCol="0" anchor="b"/>
          <a:lstStyle>
            <a:lvl1pPr algn="l" defTabSz="931751" eaLnBrk="1" fontAlgn="auto" hangingPunct="1">
              <a:spcBef>
                <a:spcPts val="0"/>
              </a:spcBef>
              <a:spcAft>
                <a:spcPts val="0"/>
              </a:spcAft>
              <a:defRPr sz="1200">
                <a:latin typeface="+mn-lt"/>
              </a:defRPr>
            </a:lvl1pPr>
          </a:lstStyle>
          <a:p>
            <a:pPr>
              <a:defRPr/>
            </a:pPr>
            <a:endParaRPr lang="id-ID" dirty="0"/>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3177" tIns="46589" rIns="93177" bIns="46589" rtlCol="0" anchor="b"/>
          <a:lstStyle>
            <a:lvl1pPr algn="r" defTabSz="931751" eaLnBrk="1" fontAlgn="auto" hangingPunct="1">
              <a:spcBef>
                <a:spcPts val="0"/>
              </a:spcBef>
              <a:spcAft>
                <a:spcPts val="0"/>
              </a:spcAft>
              <a:defRPr sz="1200">
                <a:latin typeface="+mn-lt"/>
              </a:defRPr>
            </a:lvl1pPr>
          </a:lstStyle>
          <a:p>
            <a:pPr>
              <a:defRPr/>
            </a:pPr>
            <a:fld id="{0F437073-12D9-4277-8223-28DE3824C16E}" type="slidenum">
              <a:rPr lang="id-ID"/>
              <a:pPr>
                <a:defRPr/>
              </a:pPr>
              <a:t>‹#›</a:t>
            </a:fld>
            <a:endParaRPr lang="id-ID" dirty="0"/>
          </a:p>
        </p:txBody>
      </p:sp>
    </p:spTree>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200" kern="1200">
        <a:solidFill>
          <a:schemeClr val="tx1"/>
        </a:solidFill>
        <a:latin typeface="+mn-lt"/>
        <a:ea typeface="+mn-ea"/>
        <a:cs typeface="+mn-cs"/>
      </a:defRPr>
    </a:lvl1pPr>
    <a:lvl2pPr marL="455613" algn="l" defTabSz="912813" rtl="0" eaLnBrk="0" fontAlgn="base" hangingPunct="0">
      <a:spcBef>
        <a:spcPct val="30000"/>
      </a:spcBef>
      <a:spcAft>
        <a:spcPct val="0"/>
      </a:spcAft>
      <a:defRPr sz="1200" kern="1200">
        <a:solidFill>
          <a:schemeClr val="tx1"/>
        </a:solidFill>
        <a:latin typeface="+mn-lt"/>
        <a:ea typeface="+mn-ea"/>
        <a:cs typeface="+mn-cs"/>
      </a:defRPr>
    </a:lvl2pPr>
    <a:lvl3pPr marL="912813" algn="l" defTabSz="912813" rtl="0" eaLnBrk="0" fontAlgn="base" hangingPunct="0">
      <a:spcBef>
        <a:spcPct val="30000"/>
      </a:spcBef>
      <a:spcAft>
        <a:spcPct val="0"/>
      </a:spcAft>
      <a:defRPr sz="1200" kern="1200">
        <a:solidFill>
          <a:schemeClr val="tx1"/>
        </a:solidFill>
        <a:latin typeface="+mn-lt"/>
        <a:ea typeface="+mn-ea"/>
        <a:cs typeface="+mn-cs"/>
      </a:defRPr>
    </a:lvl3pPr>
    <a:lvl4pPr marL="1370013" algn="l" defTabSz="912813" rtl="0" eaLnBrk="0" fontAlgn="base" hangingPunct="0">
      <a:spcBef>
        <a:spcPct val="30000"/>
      </a:spcBef>
      <a:spcAft>
        <a:spcPct val="0"/>
      </a:spcAft>
      <a:defRPr sz="1200" kern="1200">
        <a:solidFill>
          <a:schemeClr val="tx1"/>
        </a:solidFill>
        <a:latin typeface="+mn-lt"/>
        <a:ea typeface="+mn-ea"/>
        <a:cs typeface="+mn-cs"/>
      </a:defRPr>
    </a:lvl4pPr>
    <a:lvl5pPr marL="1827213" algn="l" defTabSz="912813"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Steve welcomes all participants and introduces Rod as VP, Marketing for Delaney and Jonathan Green and Director of Operations for Delaney.</a:t>
            </a:r>
          </a:p>
          <a:p>
            <a:r>
              <a:rPr lang="en-US" dirty="0"/>
              <a:t>First call of what we hope to be a continual series of calls in the future to update everyone on our company, our progress, our people and our product.</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1</a:t>
            </a:fld>
            <a:endParaRPr lang="id-ID" dirty="0"/>
          </a:p>
        </p:txBody>
      </p:sp>
    </p:spTree>
    <p:extLst>
      <p:ext uri="{BB962C8B-B14F-4D97-AF65-F5344CB8AC3E}">
        <p14:creationId xmlns:p14="http://schemas.microsoft.com/office/powerpoint/2010/main" val="2104614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Steve – talk about multi-family solutions</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11</a:t>
            </a:fld>
            <a:endParaRPr lang="id-ID"/>
          </a:p>
        </p:txBody>
      </p:sp>
    </p:spTree>
    <p:extLst>
      <p:ext uri="{BB962C8B-B14F-4D97-AF65-F5344CB8AC3E}">
        <p14:creationId xmlns:p14="http://schemas.microsoft.com/office/powerpoint/2010/main" val="16233995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Mark – rationalize the SKU rat, talk about maintaining adequate stock on our most popular products.</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12</a:t>
            </a:fld>
            <a:endParaRPr lang="id-ID"/>
          </a:p>
        </p:txBody>
      </p:sp>
    </p:spTree>
    <p:extLst>
      <p:ext uri="{BB962C8B-B14F-4D97-AF65-F5344CB8AC3E}">
        <p14:creationId xmlns:p14="http://schemas.microsoft.com/office/powerpoint/2010/main" val="12123647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Mark</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13</a:t>
            </a:fld>
            <a:endParaRPr lang="id-ID"/>
          </a:p>
        </p:txBody>
      </p:sp>
    </p:spTree>
    <p:extLst>
      <p:ext uri="{BB962C8B-B14F-4D97-AF65-F5344CB8AC3E}">
        <p14:creationId xmlns:p14="http://schemas.microsoft.com/office/powerpoint/2010/main" val="1628653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Rod - All-new product for 2022.  Currently in beta, this is a product designed in-house as a solution for multi-family projects, right now targeting availability in late Q3.</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14</a:t>
            </a:fld>
            <a:endParaRPr lang="id-ID"/>
          </a:p>
        </p:txBody>
      </p:sp>
    </p:spTree>
    <p:extLst>
      <p:ext uri="{BB962C8B-B14F-4D97-AF65-F5344CB8AC3E}">
        <p14:creationId xmlns:p14="http://schemas.microsoft.com/office/powerpoint/2010/main" val="38600823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15</a:t>
            </a:fld>
            <a:endParaRPr lang="id-ID" dirty="0"/>
          </a:p>
        </p:txBody>
      </p:sp>
    </p:spTree>
    <p:extLst>
      <p:ext uri="{BB962C8B-B14F-4D97-AF65-F5344CB8AC3E}">
        <p14:creationId xmlns:p14="http://schemas.microsoft.com/office/powerpoint/2010/main" val="28474630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websites have been revised to reflect the current offerings in the price book and upcoming catalog.  </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16</a:t>
            </a:fld>
            <a:endParaRPr lang="id-ID" dirty="0"/>
          </a:p>
        </p:txBody>
      </p:sp>
    </p:spTree>
    <p:extLst>
      <p:ext uri="{BB962C8B-B14F-4D97-AF65-F5344CB8AC3E}">
        <p14:creationId xmlns:p14="http://schemas.microsoft.com/office/powerpoint/2010/main" val="35047178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Mark – outline our product display capabilities and timing.</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17</a:t>
            </a:fld>
            <a:endParaRPr lang="id-ID" dirty="0"/>
          </a:p>
        </p:txBody>
      </p:sp>
    </p:spTree>
    <p:extLst>
      <p:ext uri="{BB962C8B-B14F-4D97-AF65-F5344CB8AC3E}">
        <p14:creationId xmlns:p14="http://schemas.microsoft.com/office/powerpoint/2010/main" val="979215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18</a:t>
            </a:fld>
            <a:endParaRPr lang="id-ID" dirty="0"/>
          </a:p>
        </p:txBody>
      </p:sp>
    </p:spTree>
    <p:extLst>
      <p:ext uri="{BB962C8B-B14F-4D97-AF65-F5344CB8AC3E}">
        <p14:creationId xmlns:p14="http://schemas.microsoft.com/office/powerpoint/2010/main" val="4286154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Gondola d14 piece promo</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19</a:t>
            </a:fld>
            <a:endParaRPr lang="id-ID" dirty="0"/>
          </a:p>
        </p:txBody>
      </p:sp>
    </p:spTree>
    <p:extLst>
      <p:ext uri="{BB962C8B-B14F-4D97-AF65-F5344CB8AC3E}">
        <p14:creationId xmlns:p14="http://schemas.microsoft.com/office/powerpoint/2010/main" val="39069433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Mark</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20</a:t>
            </a:fld>
            <a:endParaRPr lang="id-ID"/>
          </a:p>
        </p:txBody>
      </p:sp>
    </p:spTree>
    <p:extLst>
      <p:ext uri="{BB962C8B-B14F-4D97-AF65-F5344CB8AC3E}">
        <p14:creationId xmlns:p14="http://schemas.microsoft.com/office/powerpoint/2010/main" val="4062287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Steve - You will most likely see quite a few new names here at Delaney – all of these people are here to support you and help grow the business.  </a:t>
            </a:r>
          </a:p>
          <a:p>
            <a:endParaRPr lang="en-US" dirty="0"/>
          </a:p>
          <a:p>
            <a:r>
              <a:rPr lang="en-US" dirty="0"/>
              <a:t>Steve – talk about your area</a:t>
            </a:r>
          </a:p>
          <a:p>
            <a:endParaRPr lang="en-US" dirty="0"/>
          </a:p>
          <a:p>
            <a:r>
              <a:rPr lang="en-US" dirty="0"/>
              <a:t>Rod – talk about your marketing team</a:t>
            </a:r>
          </a:p>
          <a:p>
            <a:endParaRPr lang="en-US" dirty="0"/>
          </a:p>
          <a:p>
            <a:r>
              <a:rPr lang="en-US" dirty="0"/>
              <a:t>Jonathan – talk about your new team</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3</a:t>
            </a:fld>
            <a:endParaRPr lang="id-ID" dirty="0"/>
          </a:p>
        </p:txBody>
      </p:sp>
    </p:spTree>
    <p:extLst>
      <p:ext uri="{BB962C8B-B14F-4D97-AF65-F5344CB8AC3E}">
        <p14:creationId xmlns:p14="http://schemas.microsoft.com/office/powerpoint/2010/main" val="8585280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Planogram promotion to really drive this new product</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21</a:t>
            </a:fld>
            <a:endParaRPr lang="id-ID" dirty="0"/>
          </a:p>
        </p:txBody>
      </p:sp>
    </p:spTree>
    <p:extLst>
      <p:ext uri="{BB962C8B-B14F-4D97-AF65-F5344CB8AC3E}">
        <p14:creationId xmlns:p14="http://schemas.microsoft.com/office/powerpoint/2010/main" val="27005915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Mark</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22</a:t>
            </a:fld>
            <a:endParaRPr lang="id-ID"/>
          </a:p>
        </p:txBody>
      </p:sp>
    </p:spTree>
    <p:extLst>
      <p:ext uri="{BB962C8B-B14F-4D97-AF65-F5344CB8AC3E}">
        <p14:creationId xmlns:p14="http://schemas.microsoft.com/office/powerpoint/2010/main" val="13451351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Rod - We’ve created toolkits which are currently out for delivery to all of you.  Within these kits are a branded Delaney binder and a selection of literature pieces that give a complete overview of our product lines, our key product focus and our programs designed to help grow the business.  We’ve produced product literature for our most popular products for the Delaney brand and the Callan brand, along with our bath and barndoor offerings.  We have also produced a quad fold piece that gives a high-level view of all of our product, and all of this literature is available upon request.  </a:t>
            </a:r>
          </a:p>
          <a:p>
            <a:endParaRPr lang="en-US" dirty="0"/>
          </a:p>
          <a:p>
            <a:r>
              <a:rPr lang="en-US" dirty="0"/>
              <a:t>Price books are the bread and butter of the toolkit, and it’s taken us some time to get alignment on our go-forward SKUs.  We’ve also included a 2022 Addendum based on feedback, and we will continue to revise our offerings going forward.  Our sales team has expressed the desire for catalogs that reflect our new price books for 2022, and know that those catalogs are nearly complete will be mailed out to all of you in the next week or so.  </a:t>
            </a:r>
          </a:p>
          <a:p>
            <a:endParaRPr lang="en-US" dirty="0"/>
          </a:p>
          <a:p>
            <a:r>
              <a:rPr lang="en-US" dirty="0"/>
              <a:t>Two items to highlight here:  the first is our 2022 go-forward Bravura collection.   We’ve developed a curated collection featuring of our highest demand product and finishes – all pre-configured to expedite orders and fulfillment.  We’ve kept the the product families intact, and we’ve made a significant investment in inventory.  We’ve included a brochure for your binders, and we’ve also included a price list that can be used apart from or in conjuction with the Bravura brochures.</a:t>
            </a:r>
          </a:p>
          <a:p>
            <a:endParaRPr lang="en-US" dirty="0"/>
          </a:p>
          <a:p>
            <a:r>
              <a:rPr lang="en-US" dirty="0"/>
              <a:t>Another significant investment for Delaney is the all-new Quick Ship Program for 2022, which we’ve prepping for market starting on July 1.  Literature on that program will be in your hands by mid-June, and I’ll hand it over to Steve to tell you all a little bit more about QuickShip as well as our Builder Partnership Program.  </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23</a:t>
            </a:fld>
            <a:endParaRPr lang="id-ID" dirty="0"/>
          </a:p>
        </p:txBody>
      </p:sp>
    </p:spTree>
    <p:extLst>
      <p:ext uri="{BB962C8B-B14F-4D97-AF65-F5344CB8AC3E}">
        <p14:creationId xmlns:p14="http://schemas.microsoft.com/office/powerpoint/2010/main" val="3077723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92D050"/>
              </a:solidFill>
            </a:endParaRPr>
          </a:p>
        </p:txBody>
      </p:sp>
      <p:sp>
        <p:nvSpPr>
          <p:cNvPr id="4" name="Slide Number Placeholder 3"/>
          <p:cNvSpPr>
            <a:spLocks noGrp="1"/>
          </p:cNvSpPr>
          <p:nvPr>
            <p:ph type="sldNum" sz="quarter" idx="10"/>
          </p:nvPr>
        </p:nvSpPr>
        <p:spPr/>
        <p:txBody>
          <a:bodyPr/>
          <a:lstStyle/>
          <a:p>
            <a:fld id="{E37C0215-E04B-4A1C-9C73-EEA27B8C055E}" type="slidenum">
              <a:rPr lang="en-US" smtClean="0"/>
              <a:t>24</a:t>
            </a:fld>
            <a:endParaRPr lang="en-US" dirty="0"/>
          </a:p>
        </p:txBody>
      </p:sp>
    </p:spTree>
    <p:extLst>
      <p:ext uri="{BB962C8B-B14F-4D97-AF65-F5344CB8AC3E}">
        <p14:creationId xmlns:p14="http://schemas.microsoft.com/office/powerpoint/2010/main" val="2096689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4</a:t>
            </a:fld>
            <a:endParaRPr lang="id-ID" dirty="0"/>
          </a:p>
        </p:txBody>
      </p:sp>
    </p:spTree>
    <p:extLst>
      <p:ext uri="{BB962C8B-B14F-4D97-AF65-F5344CB8AC3E}">
        <p14:creationId xmlns:p14="http://schemas.microsoft.com/office/powerpoint/2010/main" val="3867565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Rod - We recently completed a significant project for Delaney and one that represents a substantial corporate investment in the business.  We have relocated out entire inventory, warehouse operations and front office to a brand new, 165,000 square foot facility in Sugar Hill, GA.  The move hasn’t been without it’s share of challenges, and we realize the impact these challenges have had on our business and more importantly, on our ability to provide the quality of product and service you’ve come to expect from Delaney.  </a:t>
            </a:r>
          </a:p>
          <a:p>
            <a:endParaRPr lang="en-US" dirty="0"/>
          </a:p>
          <a:p>
            <a:r>
              <a:rPr lang="en-US" dirty="0"/>
              <a:t>We are happy to report that the move is now complete, and we are fully operational at our new address, 655 Peachtree Industrial, which also provides a better base for operations with convenient access to and from Interstate 85 for inbound and outbound shipments.  We’ve more than doubled our overall size, and we’ve also built out a more efficient distribution center operation, including a tripling of our truck bays, a dedicated customer pickup area, the redesign of our keying operations and a more cohesive and productive working environment for both our front and back of house personnel.  </a:t>
            </a:r>
          </a:p>
          <a:p>
            <a:endParaRPr lang="en-US" dirty="0"/>
          </a:p>
          <a:p>
            <a:r>
              <a:rPr lang="en-US" dirty="0"/>
              <a:t>We are currently underway on the final phases of our new showroom and training center, and in the coming months, we hope to invite all of you here for a tour of the entire facility.  I’ll hand it over to Jonathan Green, our Operations Director, to talk about some of the initiatives he’s spearheading for Delaney’s distribution center operations.</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5</a:t>
            </a:fld>
            <a:endParaRPr lang="id-ID" dirty="0"/>
          </a:p>
        </p:txBody>
      </p:sp>
    </p:spTree>
    <p:extLst>
      <p:ext uri="{BB962C8B-B14F-4D97-AF65-F5344CB8AC3E}">
        <p14:creationId xmlns:p14="http://schemas.microsoft.com/office/powerpoint/2010/main" val="3030641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6</a:t>
            </a:fld>
            <a:endParaRPr lang="id-ID" dirty="0"/>
          </a:p>
        </p:txBody>
      </p:sp>
    </p:spTree>
    <p:extLst>
      <p:ext uri="{BB962C8B-B14F-4D97-AF65-F5344CB8AC3E}">
        <p14:creationId xmlns:p14="http://schemas.microsoft.com/office/powerpoint/2010/main" val="11920178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Jonathan – distribution center operational improvements, timing of WMS deployment, shipping lead times, keying, RGA’s, ordering, Customer Service.  Focus on order processing and throughput.  Increase in safety stock.  improved CS responsiveness and alignment with sales channels.</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7</a:t>
            </a:fld>
            <a:endParaRPr lang="id-ID" dirty="0"/>
          </a:p>
        </p:txBody>
      </p:sp>
    </p:spTree>
    <p:extLst>
      <p:ext uri="{BB962C8B-B14F-4D97-AF65-F5344CB8AC3E}">
        <p14:creationId xmlns:p14="http://schemas.microsoft.com/office/powerpoint/2010/main" val="1620100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Past 2 months reduced non-keying shipments lead time to less than 48hrs</a:t>
            </a:r>
          </a:p>
          <a:p>
            <a:pPr marL="171450" indent="-171450">
              <a:buFont typeface="Arial" panose="020B0604020202020204" pitchFamily="34" charset="0"/>
              <a:buChar char="•"/>
            </a:pPr>
            <a:r>
              <a:rPr lang="en-US" dirty="0"/>
              <a:t>Key alike order lead times are also back to normal</a:t>
            </a:r>
          </a:p>
          <a:p>
            <a:pPr marL="171450" indent="-171450">
              <a:buFont typeface="Arial" panose="020B0604020202020204" pitchFamily="34" charset="0"/>
              <a:buChar char="•"/>
            </a:pPr>
            <a:r>
              <a:rPr lang="en-US" dirty="0"/>
              <a:t>Construction &amp; master keying lead time has reduced from 29d to 15d, with a goal to get to normal lead times based on quantity ordered</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We are reviewing our packaging as you can see from the picture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And fixing issues with our Returns Processing where we are basically complete and processing new returns same day</a:t>
            </a:r>
          </a:p>
          <a:p>
            <a:pPr marL="171450" indent="-171450">
              <a:buFont typeface="Arial" panose="020B0604020202020204" pitchFamily="34" charset="0"/>
              <a:buChar char="•"/>
            </a:pPr>
            <a:r>
              <a:rPr lang="en-US" dirty="0"/>
              <a:t>Display production is also ramping up</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8</a:t>
            </a:fld>
            <a:endParaRPr lang="id-ID" dirty="0"/>
          </a:p>
        </p:txBody>
      </p:sp>
    </p:spTree>
    <p:extLst>
      <p:ext uri="{BB962C8B-B14F-4D97-AF65-F5344CB8AC3E}">
        <p14:creationId xmlns:p14="http://schemas.microsoft.com/office/powerpoint/2010/main" val="2889846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Past 2 months reduced non-keying shipments lead time to less than 48hrs</a:t>
            </a:r>
          </a:p>
          <a:p>
            <a:pPr marL="171450" indent="-171450">
              <a:buFont typeface="Arial" panose="020B0604020202020204" pitchFamily="34" charset="0"/>
              <a:buChar char="•"/>
            </a:pPr>
            <a:r>
              <a:rPr lang="en-US" dirty="0"/>
              <a:t>Key alike order lead times are also back to normal</a:t>
            </a:r>
          </a:p>
          <a:p>
            <a:pPr marL="171450" indent="-171450">
              <a:buFont typeface="Arial" panose="020B0604020202020204" pitchFamily="34" charset="0"/>
              <a:buChar char="•"/>
            </a:pPr>
            <a:r>
              <a:rPr lang="en-US" dirty="0"/>
              <a:t>Construction &amp; master keying lead time has reduced from 29d to 15d, with a goal to get to normal lead times based on quantity ordered</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We are reviewing our packaging as you can see from the picture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And fixing issues with our Returns Processing where we are basically complete and processing new returns same day</a:t>
            </a:r>
          </a:p>
          <a:p>
            <a:pPr marL="171450" indent="-171450">
              <a:buFont typeface="Arial" panose="020B0604020202020204" pitchFamily="34" charset="0"/>
              <a:buChar char="•"/>
            </a:pPr>
            <a:r>
              <a:rPr lang="en-US" dirty="0"/>
              <a:t>Display production is also ramping up</a:t>
            </a:r>
          </a:p>
        </p:txBody>
      </p:sp>
      <p:sp>
        <p:nvSpPr>
          <p:cNvPr id="4" name="Slide Number Placeholder 3"/>
          <p:cNvSpPr>
            <a:spLocks noGrp="1"/>
          </p:cNvSpPr>
          <p:nvPr>
            <p:ph type="sldNum" sz="quarter" idx="5"/>
          </p:nvPr>
        </p:nvSpPr>
        <p:spPr/>
        <p:txBody>
          <a:bodyPr/>
          <a:lstStyle/>
          <a:p>
            <a:pPr>
              <a:defRPr/>
            </a:pPr>
            <a:fld id="{0F437073-12D9-4277-8223-28DE3824C16E}" type="slidenum">
              <a:rPr lang="id-ID" smtClean="0"/>
              <a:pPr>
                <a:defRPr/>
              </a:pPr>
              <a:t>9</a:t>
            </a:fld>
            <a:endParaRPr lang="id-ID" dirty="0"/>
          </a:p>
        </p:txBody>
      </p:sp>
    </p:spTree>
    <p:extLst>
      <p:ext uri="{BB962C8B-B14F-4D97-AF65-F5344CB8AC3E}">
        <p14:creationId xmlns:p14="http://schemas.microsoft.com/office/powerpoint/2010/main" val="4003561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Steve – talk about our 2022 product mix for residential</a:t>
            </a:r>
          </a:p>
        </p:txBody>
      </p:sp>
      <p:sp>
        <p:nvSpPr>
          <p:cNvPr id="4" name="Slide Number Placeholder 3"/>
          <p:cNvSpPr>
            <a:spLocks noGrp="1"/>
          </p:cNvSpPr>
          <p:nvPr>
            <p:ph type="sldNum" sz="quarter" idx="5"/>
          </p:nvPr>
        </p:nvSpPr>
        <p:spPr/>
        <p:txBody>
          <a:bodyPr/>
          <a:lstStyle/>
          <a:p>
            <a:fld id="{5DB24282-05AE-4D46-9EC8-7918768348FF}" type="slidenum">
              <a:rPr lang="en-US" smtClean="0"/>
              <a:pPr/>
              <a:t>10</a:t>
            </a:fld>
            <a:endParaRPr lang="en-US" dirty="0"/>
          </a:p>
        </p:txBody>
      </p:sp>
    </p:spTree>
    <p:extLst>
      <p:ext uri="{BB962C8B-B14F-4D97-AF65-F5344CB8AC3E}">
        <p14:creationId xmlns:p14="http://schemas.microsoft.com/office/powerpoint/2010/main" val="363580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841772"/>
            <a:ext cx="58293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2701528"/>
            <a:ext cx="51435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46ADAB7F-50B4-4706-A6EE-16C961492FCE}" type="datetime1">
              <a:rPr lang="id-ID" smtClean="0"/>
              <a:t>23/06/22</a:t>
            </a:fld>
            <a:endParaRPr lang="id-ID" dirty="0"/>
          </a:p>
        </p:txBody>
      </p:sp>
      <p:sp>
        <p:nvSpPr>
          <p:cNvPr id="5" name="Footer Placeholder 4"/>
          <p:cNvSpPr>
            <a:spLocks noGrp="1"/>
          </p:cNvSpPr>
          <p:nvPr>
            <p:ph type="ftr" sz="quarter" idx="11"/>
          </p:nvPr>
        </p:nvSpPr>
        <p:spPr/>
        <p:txBody>
          <a:bodyPr/>
          <a:lstStyle>
            <a:lvl1pPr>
              <a:defRPr/>
            </a:lvl1pPr>
          </a:lstStyle>
          <a:p>
            <a:pPr>
              <a:defRPr/>
            </a:pPr>
            <a:endParaRPr lang="id-ID" dirty="0"/>
          </a:p>
        </p:txBody>
      </p:sp>
      <p:sp>
        <p:nvSpPr>
          <p:cNvPr id="6" name="Slide Number Placeholder 5"/>
          <p:cNvSpPr>
            <a:spLocks noGrp="1"/>
          </p:cNvSpPr>
          <p:nvPr>
            <p:ph type="sldNum" sz="quarter" idx="12"/>
          </p:nvPr>
        </p:nvSpPr>
        <p:spPr/>
        <p:txBody>
          <a:bodyPr/>
          <a:lstStyle>
            <a:lvl1pPr>
              <a:defRPr/>
            </a:lvl1pPr>
          </a:lstStyle>
          <a:p>
            <a:pPr>
              <a:defRPr/>
            </a:pPr>
            <a:fld id="{14FECD45-EF93-4622-ACD7-59F26AC265F6}" type="slidenum">
              <a:rPr lang="id-ID"/>
              <a:pPr>
                <a:defRPr/>
              </a:pPr>
              <a:t>‹#›</a:t>
            </a:fld>
            <a:endParaRPr lang="id-ID" dirty="0"/>
          </a:p>
        </p:txBody>
      </p:sp>
    </p:spTree>
    <p:extLst>
      <p:ext uri="{BB962C8B-B14F-4D97-AF65-F5344CB8AC3E}">
        <p14:creationId xmlns:p14="http://schemas.microsoft.com/office/powerpoint/2010/main" val="2319812408"/>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B260456F-A867-44A3-A54D-E4FC86A8CF6A}" type="datetime1">
              <a:rPr lang="id-ID" smtClean="0"/>
              <a:t>23/06/22</a:t>
            </a:fld>
            <a:endParaRPr lang="id-ID" dirty="0"/>
          </a:p>
        </p:txBody>
      </p:sp>
      <p:sp>
        <p:nvSpPr>
          <p:cNvPr id="5" name="Footer Placeholder 4"/>
          <p:cNvSpPr>
            <a:spLocks noGrp="1"/>
          </p:cNvSpPr>
          <p:nvPr>
            <p:ph type="ftr" sz="quarter" idx="11"/>
          </p:nvPr>
        </p:nvSpPr>
        <p:spPr/>
        <p:txBody>
          <a:bodyPr/>
          <a:lstStyle>
            <a:lvl1pPr>
              <a:defRPr/>
            </a:lvl1pPr>
          </a:lstStyle>
          <a:p>
            <a:pPr>
              <a:defRPr/>
            </a:pPr>
            <a:endParaRPr lang="id-ID" dirty="0"/>
          </a:p>
        </p:txBody>
      </p:sp>
      <p:sp>
        <p:nvSpPr>
          <p:cNvPr id="6" name="Slide Number Placeholder 5"/>
          <p:cNvSpPr>
            <a:spLocks noGrp="1"/>
          </p:cNvSpPr>
          <p:nvPr>
            <p:ph type="sldNum" sz="quarter" idx="12"/>
          </p:nvPr>
        </p:nvSpPr>
        <p:spPr/>
        <p:txBody>
          <a:bodyPr/>
          <a:lstStyle>
            <a:lvl1pPr>
              <a:defRPr/>
            </a:lvl1pPr>
          </a:lstStyle>
          <a:p>
            <a:pPr>
              <a:defRPr/>
            </a:pPr>
            <a:fld id="{0663D239-94FE-4C2B-AAC8-814F2D7FDF59}" type="slidenum">
              <a:rPr lang="id-ID"/>
              <a:pPr>
                <a:defRPr/>
              </a:pPr>
              <a:t>‹#›</a:t>
            </a:fld>
            <a:endParaRPr lang="id-ID" dirty="0"/>
          </a:p>
        </p:txBody>
      </p:sp>
    </p:spTree>
    <p:extLst>
      <p:ext uri="{BB962C8B-B14F-4D97-AF65-F5344CB8AC3E}">
        <p14:creationId xmlns:p14="http://schemas.microsoft.com/office/powerpoint/2010/main" val="1946187203"/>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273844"/>
            <a:ext cx="1478756"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273844"/>
            <a:ext cx="4350544"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71999136-BD9E-4F25-AEB0-DB0F37114A09}" type="datetime1">
              <a:rPr lang="id-ID" smtClean="0"/>
              <a:t>23/06/22</a:t>
            </a:fld>
            <a:endParaRPr lang="id-ID" dirty="0"/>
          </a:p>
        </p:txBody>
      </p:sp>
      <p:sp>
        <p:nvSpPr>
          <p:cNvPr id="5" name="Footer Placeholder 4"/>
          <p:cNvSpPr>
            <a:spLocks noGrp="1"/>
          </p:cNvSpPr>
          <p:nvPr>
            <p:ph type="ftr" sz="quarter" idx="11"/>
          </p:nvPr>
        </p:nvSpPr>
        <p:spPr/>
        <p:txBody>
          <a:bodyPr/>
          <a:lstStyle>
            <a:lvl1pPr>
              <a:defRPr/>
            </a:lvl1pPr>
          </a:lstStyle>
          <a:p>
            <a:pPr>
              <a:defRPr/>
            </a:pPr>
            <a:endParaRPr lang="id-ID" dirty="0"/>
          </a:p>
        </p:txBody>
      </p:sp>
      <p:sp>
        <p:nvSpPr>
          <p:cNvPr id="6" name="Slide Number Placeholder 5"/>
          <p:cNvSpPr>
            <a:spLocks noGrp="1"/>
          </p:cNvSpPr>
          <p:nvPr>
            <p:ph type="sldNum" sz="quarter" idx="12"/>
          </p:nvPr>
        </p:nvSpPr>
        <p:spPr/>
        <p:txBody>
          <a:bodyPr/>
          <a:lstStyle>
            <a:lvl1pPr>
              <a:defRPr/>
            </a:lvl1pPr>
          </a:lstStyle>
          <a:p>
            <a:pPr>
              <a:defRPr/>
            </a:pPr>
            <a:fld id="{EAA80F28-F8BA-46D5-8267-8EB374B846B3}" type="slidenum">
              <a:rPr lang="id-ID"/>
              <a:pPr>
                <a:defRPr/>
              </a:pPr>
              <a:t>‹#›</a:t>
            </a:fld>
            <a:endParaRPr lang="id-ID" dirty="0"/>
          </a:p>
        </p:txBody>
      </p:sp>
    </p:spTree>
    <p:extLst>
      <p:ext uri="{BB962C8B-B14F-4D97-AF65-F5344CB8AC3E}">
        <p14:creationId xmlns:p14="http://schemas.microsoft.com/office/powerpoint/2010/main" val="308183624"/>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4795738"/>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6712029"/>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Main_Layout">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0" y="238266"/>
            <a:ext cx="6857598" cy="647404"/>
          </a:xfrm>
        </p:spPr>
        <p:txBody>
          <a:bodyPr>
            <a:noAutofit/>
          </a:bodyPr>
          <a:lstStyle>
            <a:lvl1pPr marL="0" indent="0" algn="ctr">
              <a:buNone/>
              <a:defRPr sz="2970" b="0">
                <a:solidFill>
                  <a:srgbClr val="38546C"/>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vl2pPr marL="308610" indent="0" algn="ctr">
              <a:buNone/>
              <a:defRPr>
                <a:solidFill>
                  <a:schemeClr val="tx2"/>
                </a:solidFill>
                <a:latin typeface="+mj-lt"/>
              </a:defRPr>
            </a:lvl2pPr>
            <a:lvl3pPr marL="617220" indent="0" algn="ctr">
              <a:buNone/>
              <a:defRPr>
                <a:solidFill>
                  <a:schemeClr val="tx2"/>
                </a:solidFill>
                <a:latin typeface="+mj-lt"/>
              </a:defRPr>
            </a:lvl3pPr>
            <a:lvl4pPr marL="925830" indent="0" algn="ctr">
              <a:buNone/>
              <a:defRPr>
                <a:solidFill>
                  <a:schemeClr val="tx2"/>
                </a:solidFill>
                <a:latin typeface="+mj-lt"/>
              </a:defRPr>
            </a:lvl4pPr>
            <a:lvl5pPr marL="1234440" indent="0" algn="ctr">
              <a:buNone/>
              <a:defRPr>
                <a:solidFill>
                  <a:schemeClr val="tx2"/>
                </a:solidFill>
                <a:latin typeface="+mj-lt"/>
              </a:defRPr>
            </a:lvl5pPr>
          </a:lstStyle>
          <a:p>
            <a:pPr lvl="0"/>
            <a:r>
              <a:rPr lang="en-US"/>
              <a:t>Edit Master text styles</a:t>
            </a:r>
          </a:p>
        </p:txBody>
      </p:sp>
      <p:sp>
        <p:nvSpPr>
          <p:cNvPr id="10" name="Text Placeholder 9"/>
          <p:cNvSpPr>
            <a:spLocks noGrp="1"/>
          </p:cNvSpPr>
          <p:nvPr>
            <p:ph type="body" sz="quarter" idx="11"/>
          </p:nvPr>
        </p:nvSpPr>
        <p:spPr>
          <a:xfrm>
            <a:off x="-401" y="754844"/>
            <a:ext cx="6857999" cy="260105"/>
          </a:xfrm>
        </p:spPr>
        <p:txBody>
          <a:bodyPr>
            <a:noAutofit/>
          </a:bodyPr>
          <a:lstStyle>
            <a:lvl1pPr marL="0" indent="0" algn="ctr">
              <a:buNone/>
              <a:defRPr sz="945">
                <a:solidFill>
                  <a:schemeClr val="tx2"/>
                </a:solidFill>
                <a:latin typeface="Open Sans Condensed Light" panose="020B0306030504020204" pitchFamily="34" charset="0"/>
                <a:ea typeface="Open Sans Condensed Light" panose="020B0306030504020204" pitchFamily="34" charset="0"/>
                <a:cs typeface="Open Sans Condensed Light" panose="020B0306030504020204" pitchFamily="34" charset="0"/>
              </a:defRPr>
            </a:lvl1pPr>
            <a:lvl2pPr marL="308610" indent="0">
              <a:buNone/>
              <a:defRPr>
                <a:solidFill>
                  <a:schemeClr val="accent1"/>
                </a:solidFill>
              </a:defRPr>
            </a:lvl2pPr>
            <a:lvl3pPr marL="617220" indent="0">
              <a:buNone/>
              <a:defRPr>
                <a:solidFill>
                  <a:schemeClr val="accent1"/>
                </a:solidFill>
              </a:defRPr>
            </a:lvl3pPr>
            <a:lvl4pPr marL="925830" indent="0">
              <a:buNone/>
              <a:defRPr>
                <a:solidFill>
                  <a:schemeClr val="accent1"/>
                </a:solidFill>
              </a:defRPr>
            </a:lvl4pPr>
            <a:lvl5pPr marL="1234440" indent="0">
              <a:buNone/>
              <a:defRPr>
                <a:solidFill>
                  <a:schemeClr val="accent1"/>
                </a:solidFill>
              </a:defRPr>
            </a:lvl5pPr>
          </a:lstStyle>
          <a:p>
            <a:pPr lvl="0"/>
            <a:r>
              <a:rPr lang="en-US" dirty="0"/>
              <a:t>Click to edit Master text styles</a:t>
            </a:r>
          </a:p>
        </p:txBody>
      </p:sp>
    </p:spTree>
    <p:extLst>
      <p:ext uri="{BB962C8B-B14F-4D97-AF65-F5344CB8AC3E}">
        <p14:creationId xmlns:p14="http://schemas.microsoft.com/office/powerpoint/2010/main" val="34305478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I_Bla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3832" y="89154"/>
            <a:ext cx="4968479" cy="438912"/>
          </a:xfrm>
        </p:spPr>
        <p:txBody>
          <a:bodyPr wrap="square" lIns="0" tIns="91440" bIns="45720" anchor="t" anchorCtr="0"/>
          <a:lstStyle/>
          <a:p>
            <a:r>
              <a:rPr lang="en-US" dirty="0"/>
              <a:t>[Slide Title]</a:t>
            </a:r>
          </a:p>
        </p:txBody>
      </p:sp>
    </p:spTree>
    <p:extLst>
      <p:ext uri="{BB962C8B-B14F-4D97-AF65-F5344CB8AC3E}">
        <p14:creationId xmlns:p14="http://schemas.microsoft.com/office/powerpoint/2010/main" val="3648167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0" y="0"/>
            <a:ext cx="1052513" cy="1419225"/>
          </a:xfrm>
          <a:prstGeom prst="rect">
            <a:avLst/>
          </a:prstGeom>
          <a:solidFill>
            <a:srgbClr val="6B6A7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pic>
        <p:nvPicPr>
          <p:cNvPr id="5" name="Graphic 7"/>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69863" y="31750"/>
            <a:ext cx="558800"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5"/>
          <p:cNvSpPr/>
          <p:nvPr userDrawn="1"/>
        </p:nvSpPr>
        <p:spPr>
          <a:xfrm rot="2700218">
            <a:off x="-137318" y="600869"/>
            <a:ext cx="2681287" cy="237172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 name="Content Placeholder 2"/>
          <p:cNvSpPr>
            <a:spLocks noGrp="1"/>
          </p:cNvSpPr>
          <p:nvPr>
            <p:ph idx="1"/>
          </p:nvPr>
        </p:nvSpPr>
        <p:spPr>
          <a:xfrm>
            <a:off x="260648" y="732631"/>
            <a:ext cx="5915025" cy="3262312"/>
          </a:xfrm>
        </p:spPr>
        <p:txBody>
          <a:bodyPr/>
          <a:lstStyle>
            <a:lvl1pPr>
              <a:buClr>
                <a:srgbClr val="38546E"/>
              </a:buClr>
              <a:buSzPct val="115000"/>
              <a:defRPr>
                <a:solidFill>
                  <a:schemeClr val="bg2">
                    <a:lumMod val="50000"/>
                  </a:schemeClr>
                </a:solidFill>
              </a:defRPr>
            </a:lvl1pPr>
            <a:lvl2pPr>
              <a:buClr>
                <a:srgbClr val="38546E"/>
              </a:buClr>
              <a:buSzPct val="115000"/>
              <a:defRPr>
                <a:solidFill>
                  <a:schemeClr val="bg2">
                    <a:lumMod val="50000"/>
                  </a:schemeClr>
                </a:solidFill>
              </a:defRPr>
            </a:lvl2pPr>
            <a:lvl3pPr>
              <a:buClr>
                <a:srgbClr val="38546E"/>
              </a:buClr>
              <a:buSzPct val="115000"/>
              <a:defRPr>
                <a:solidFill>
                  <a:schemeClr val="bg2">
                    <a:lumMod val="50000"/>
                  </a:schemeClr>
                </a:solidFill>
              </a:defRPr>
            </a:lvl3pPr>
            <a:lvl4pPr>
              <a:buClr>
                <a:srgbClr val="38546E"/>
              </a:buClr>
              <a:buSzPct val="115000"/>
              <a:defRPr>
                <a:solidFill>
                  <a:schemeClr val="bg2">
                    <a:lumMod val="50000"/>
                  </a:schemeClr>
                </a:solidFill>
              </a:defRPr>
            </a:lvl4pPr>
            <a:lvl5pPr>
              <a:buClr>
                <a:srgbClr val="38546E"/>
              </a:buClr>
              <a:buSzPct val="115000"/>
              <a:defRPr>
                <a:solidFill>
                  <a:schemeClr val="bg2">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1052736" y="-200558"/>
            <a:ext cx="5580620" cy="993775"/>
          </a:xfrm>
        </p:spPr>
        <p:txBody>
          <a:bodyPr/>
          <a:lstStyle>
            <a:lvl1pPr>
              <a:defRPr sz="2600" b="1">
                <a:solidFill>
                  <a:srgbClr val="38546E"/>
                </a:solidFill>
                <a:latin typeface="Century Gothic" panose="020B0502020202020204" pitchFamily="34" charset="0"/>
              </a:defRPr>
            </a:lvl1pPr>
          </a:lstStyle>
          <a:p>
            <a:r>
              <a:rPr lang="en-US" dirty="0"/>
              <a:t>Click to edit Master title style</a:t>
            </a:r>
          </a:p>
        </p:txBody>
      </p:sp>
      <p:sp>
        <p:nvSpPr>
          <p:cNvPr id="7" name="Date Placeholder 3"/>
          <p:cNvSpPr>
            <a:spLocks noGrp="1"/>
          </p:cNvSpPr>
          <p:nvPr>
            <p:ph type="dt" sz="half" idx="10"/>
          </p:nvPr>
        </p:nvSpPr>
        <p:spPr/>
        <p:txBody>
          <a:bodyPr/>
          <a:lstStyle>
            <a:lvl1pPr>
              <a:defRPr/>
            </a:lvl1pPr>
          </a:lstStyle>
          <a:p>
            <a:pPr>
              <a:defRPr/>
            </a:pPr>
            <a:fld id="{C3CFDC50-EBB7-4ECC-B89E-18CFB197955F}" type="datetime1">
              <a:rPr lang="id-ID" smtClean="0"/>
              <a:t>23/06/22</a:t>
            </a:fld>
            <a:endParaRPr lang="id-ID" dirty="0"/>
          </a:p>
        </p:txBody>
      </p:sp>
      <p:sp>
        <p:nvSpPr>
          <p:cNvPr id="8" name="Footer Placeholder 4"/>
          <p:cNvSpPr>
            <a:spLocks noGrp="1"/>
          </p:cNvSpPr>
          <p:nvPr>
            <p:ph type="ftr" sz="quarter" idx="11"/>
          </p:nvPr>
        </p:nvSpPr>
        <p:spPr/>
        <p:txBody>
          <a:bodyPr/>
          <a:lstStyle>
            <a:lvl1pPr>
              <a:defRPr/>
            </a:lvl1pPr>
          </a:lstStyle>
          <a:p>
            <a:pPr>
              <a:defRPr/>
            </a:pPr>
            <a:endParaRPr lang="id-ID" dirty="0"/>
          </a:p>
        </p:txBody>
      </p:sp>
      <p:sp>
        <p:nvSpPr>
          <p:cNvPr id="9" name="Slide Number Placeholder 5"/>
          <p:cNvSpPr>
            <a:spLocks noGrp="1"/>
          </p:cNvSpPr>
          <p:nvPr>
            <p:ph type="sldNum" sz="quarter" idx="12"/>
          </p:nvPr>
        </p:nvSpPr>
        <p:spPr>
          <a:xfrm>
            <a:off x="5224463" y="4695825"/>
            <a:ext cx="1543050" cy="274638"/>
          </a:xfrm>
        </p:spPr>
        <p:txBody>
          <a:bodyPr/>
          <a:lstStyle>
            <a:lvl1pPr>
              <a:defRPr>
                <a:solidFill>
                  <a:schemeClr val="bg2">
                    <a:lumMod val="50000"/>
                  </a:schemeClr>
                </a:solidFill>
              </a:defRPr>
            </a:lvl1pPr>
          </a:lstStyle>
          <a:p>
            <a:pPr>
              <a:defRPr/>
            </a:pPr>
            <a:r>
              <a:rPr lang="en-US" dirty="0"/>
              <a:t>Page </a:t>
            </a:r>
            <a:fld id="{C082208F-7922-4714-8C6A-AA00CE1840AD}" type="slidenum">
              <a:rPr lang="id-ID" smtClean="0"/>
              <a:pPr>
                <a:defRPr/>
              </a:pPr>
              <a:t>‹#›</a:t>
            </a:fld>
            <a:endParaRPr lang="id-ID" dirty="0"/>
          </a:p>
        </p:txBody>
      </p:sp>
    </p:spTree>
    <p:extLst>
      <p:ext uri="{BB962C8B-B14F-4D97-AF65-F5344CB8AC3E}">
        <p14:creationId xmlns:p14="http://schemas.microsoft.com/office/powerpoint/2010/main" val="402542326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1282305"/>
            <a:ext cx="5915025"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3442099"/>
            <a:ext cx="5915025"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2F0E6DD2-DEA7-4DAF-838F-64FD8EA42F43}" type="datetime1">
              <a:rPr lang="id-ID" smtClean="0"/>
              <a:t>23/06/22</a:t>
            </a:fld>
            <a:endParaRPr lang="id-ID" dirty="0"/>
          </a:p>
        </p:txBody>
      </p:sp>
      <p:sp>
        <p:nvSpPr>
          <p:cNvPr id="5" name="Footer Placeholder 4"/>
          <p:cNvSpPr>
            <a:spLocks noGrp="1"/>
          </p:cNvSpPr>
          <p:nvPr>
            <p:ph type="ftr" sz="quarter" idx="11"/>
          </p:nvPr>
        </p:nvSpPr>
        <p:spPr/>
        <p:txBody>
          <a:bodyPr/>
          <a:lstStyle>
            <a:lvl1pPr>
              <a:defRPr/>
            </a:lvl1pPr>
          </a:lstStyle>
          <a:p>
            <a:pPr>
              <a:defRPr/>
            </a:pPr>
            <a:endParaRPr lang="id-ID" dirty="0"/>
          </a:p>
        </p:txBody>
      </p:sp>
      <p:sp>
        <p:nvSpPr>
          <p:cNvPr id="6" name="Slide Number Placeholder 5"/>
          <p:cNvSpPr>
            <a:spLocks noGrp="1"/>
          </p:cNvSpPr>
          <p:nvPr>
            <p:ph type="sldNum" sz="quarter" idx="12"/>
          </p:nvPr>
        </p:nvSpPr>
        <p:spPr/>
        <p:txBody>
          <a:bodyPr/>
          <a:lstStyle>
            <a:lvl1pPr>
              <a:defRPr/>
            </a:lvl1pPr>
          </a:lstStyle>
          <a:p>
            <a:pPr>
              <a:defRPr/>
            </a:pPr>
            <a:fld id="{7111E941-5BBB-448E-8B69-EDE407179B3D}" type="slidenum">
              <a:rPr lang="id-ID"/>
              <a:pPr>
                <a:defRPr/>
              </a:pPr>
              <a:t>‹#›</a:t>
            </a:fld>
            <a:endParaRPr lang="id-ID" dirty="0"/>
          </a:p>
        </p:txBody>
      </p:sp>
    </p:spTree>
    <p:extLst>
      <p:ext uri="{BB962C8B-B14F-4D97-AF65-F5344CB8AC3E}">
        <p14:creationId xmlns:p14="http://schemas.microsoft.com/office/powerpoint/2010/main" val="3786092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1369219"/>
            <a:ext cx="291465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1369219"/>
            <a:ext cx="291465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A448D17E-7F7D-4084-8328-865F59267723}" type="datetime1">
              <a:rPr lang="id-ID" smtClean="0"/>
              <a:t>23/06/22</a:t>
            </a:fld>
            <a:endParaRPr lang="id-ID" dirty="0"/>
          </a:p>
        </p:txBody>
      </p:sp>
      <p:sp>
        <p:nvSpPr>
          <p:cNvPr id="6" name="Footer Placeholder 4"/>
          <p:cNvSpPr>
            <a:spLocks noGrp="1"/>
          </p:cNvSpPr>
          <p:nvPr>
            <p:ph type="ftr" sz="quarter" idx="11"/>
          </p:nvPr>
        </p:nvSpPr>
        <p:spPr/>
        <p:txBody>
          <a:bodyPr/>
          <a:lstStyle>
            <a:lvl1pPr>
              <a:defRPr/>
            </a:lvl1pPr>
          </a:lstStyle>
          <a:p>
            <a:pPr>
              <a:defRPr/>
            </a:pPr>
            <a:endParaRPr lang="id-ID" dirty="0"/>
          </a:p>
        </p:txBody>
      </p:sp>
      <p:sp>
        <p:nvSpPr>
          <p:cNvPr id="7" name="Slide Number Placeholder 5"/>
          <p:cNvSpPr>
            <a:spLocks noGrp="1"/>
          </p:cNvSpPr>
          <p:nvPr>
            <p:ph type="sldNum" sz="quarter" idx="12"/>
          </p:nvPr>
        </p:nvSpPr>
        <p:spPr/>
        <p:txBody>
          <a:bodyPr/>
          <a:lstStyle>
            <a:lvl1pPr>
              <a:defRPr/>
            </a:lvl1pPr>
          </a:lstStyle>
          <a:p>
            <a:pPr>
              <a:defRPr/>
            </a:pPr>
            <a:fld id="{59FBA90C-A343-499A-B85A-BC8C86002BAE}" type="slidenum">
              <a:rPr lang="id-ID"/>
              <a:pPr>
                <a:defRPr/>
              </a:pPr>
              <a:t>‹#›</a:t>
            </a:fld>
            <a:endParaRPr lang="id-ID" dirty="0"/>
          </a:p>
        </p:txBody>
      </p:sp>
    </p:spTree>
    <p:extLst>
      <p:ext uri="{BB962C8B-B14F-4D97-AF65-F5344CB8AC3E}">
        <p14:creationId xmlns:p14="http://schemas.microsoft.com/office/powerpoint/2010/main" val="337213170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273845"/>
            <a:ext cx="5915025"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1260872"/>
            <a:ext cx="2901255"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1878806"/>
            <a:ext cx="2901255"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1260872"/>
            <a:ext cx="2915543"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1878806"/>
            <a:ext cx="2915543"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69A5ECB5-A136-47DB-B392-2570D6A6EB31}" type="datetime1">
              <a:rPr lang="id-ID" smtClean="0"/>
              <a:t>23/06/22</a:t>
            </a:fld>
            <a:endParaRPr lang="id-ID" dirty="0"/>
          </a:p>
        </p:txBody>
      </p:sp>
      <p:sp>
        <p:nvSpPr>
          <p:cNvPr id="8" name="Footer Placeholder 4"/>
          <p:cNvSpPr>
            <a:spLocks noGrp="1"/>
          </p:cNvSpPr>
          <p:nvPr>
            <p:ph type="ftr" sz="quarter" idx="11"/>
          </p:nvPr>
        </p:nvSpPr>
        <p:spPr/>
        <p:txBody>
          <a:bodyPr/>
          <a:lstStyle>
            <a:lvl1pPr>
              <a:defRPr/>
            </a:lvl1pPr>
          </a:lstStyle>
          <a:p>
            <a:pPr>
              <a:defRPr/>
            </a:pPr>
            <a:endParaRPr lang="id-ID" dirty="0"/>
          </a:p>
        </p:txBody>
      </p:sp>
      <p:sp>
        <p:nvSpPr>
          <p:cNvPr id="9" name="Slide Number Placeholder 5"/>
          <p:cNvSpPr>
            <a:spLocks noGrp="1"/>
          </p:cNvSpPr>
          <p:nvPr>
            <p:ph type="sldNum" sz="quarter" idx="12"/>
          </p:nvPr>
        </p:nvSpPr>
        <p:spPr/>
        <p:txBody>
          <a:bodyPr/>
          <a:lstStyle>
            <a:lvl1pPr>
              <a:defRPr/>
            </a:lvl1pPr>
          </a:lstStyle>
          <a:p>
            <a:pPr>
              <a:defRPr/>
            </a:pPr>
            <a:fld id="{650F57CC-88F1-45C3-9281-1EAA9679389A}" type="slidenum">
              <a:rPr lang="id-ID"/>
              <a:pPr>
                <a:defRPr/>
              </a:pPr>
              <a:t>‹#›</a:t>
            </a:fld>
            <a:endParaRPr lang="id-ID" dirty="0"/>
          </a:p>
        </p:txBody>
      </p:sp>
    </p:spTree>
    <p:extLst>
      <p:ext uri="{BB962C8B-B14F-4D97-AF65-F5344CB8AC3E}">
        <p14:creationId xmlns:p14="http://schemas.microsoft.com/office/powerpoint/2010/main" val="2701457288"/>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436FA0A4-805E-44A1-9DA8-541C0F0BDC08}" type="datetime1">
              <a:rPr lang="id-ID" smtClean="0"/>
              <a:t>23/06/22</a:t>
            </a:fld>
            <a:endParaRPr lang="id-ID" dirty="0"/>
          </a:p>
        </p:txBody>
      </p:sp>
      <p:sp>
        <p:nvSpPr>
          <p:cNvPr id="4" name="Footer Placeholder 4"/>
          <p:cNvSpPr>
            <a:spLocks noGrp="1"/>
          </p:cNvSpPr>
          <p:nvPr>
            <p:ph type="ftr" sz="quarter" idx="11"/>
          </p:nvPr>
        </p:nvSpPr>
        <p:spPr/>
        <p:txBody>
          <a:bodyPr/>
          <a:lstStyle>
            <a:lvl1pPr>
              <a:defRPr/>
            </a:lvl1pPr>
          </a:lstStyle>
          <a:p>
            <a:pPr>
              <a:defRPr/>
            </a:pPr>
            <a:endParaRPr lang="id-ID" dirty="0"/>
          </a:p>
        </p:txBody>
      </p:sp>
      <p:sp>
        <p:nvSpPr>
          <p:cNvPr id="5" name="Slide Number Placeholder 5"/>
          <p:cNvSpPr>
            <a:spLocks noGrp="1"/>
          </p:cNvSpPr>
          <p:nvPr>
            <p:ph type="sldNum" sz="quarter" idx="12"/>
          </p:nvPr>
        </p:nvSpPr>
        <p:spPr/>
        <p:txBody>
          <a:bodyPr/>
          <a:lstStyle>
            <a:lvl1pPr>
              <a:defRPr/>
            </a:lvl1pPr>
          </a:lstStyle>
          <a:p>
            <a:pPr>
              <a:defRPr/>
            </a:pPr>
            <a:fld id="{101CC444-85A0-4AFB-A735-9EC8CF35FD07}" type="slidenum">
              <a:rPr lang="id-ID"/>
              <a:pPr>
                <a:defRPr/>
              </a:pPr>
              <a:t>‹#›</a:t>
            </a:fld>
            <a:endParaRPr lang="id-ID" dirty="0"/>
          </a:p>
        </p:txBody>
      </p:sp>
    </p:spTree>
    <p:extLst>
      <p:ext uri="{BB962C8B-B14F-4D97-AF65-F5344CB8AC3E}">
        <p14:creationId xmlns:p14="http://schemas.microsoft.com/office/powerpoint/2010/main" val="2925769972"/>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242F9280-C6C7-40F8-9698-8F72EAE273C8}" type="datetime1">
              <a:rPr lang="id-ID" smtClean="0"/>
              <a:t>23/06/22</a:t>
            </a:fld>
            <a:endParaRPr lang="en-US" dirty="0"/>
          </a:p>
        </p:txBody>
      </p:sp>
      <p:sp>
        <p:nvSpPr>
          <p:cNvPr id="3" name="Footer Placeholder 2"/>
          <p:cNvSpPr>
            <a:spLocks noGrp="1"/>
          </p:cNvSpPr>
          <p:nvPr>
            <p:ph type="ftr" sz="quarter" idx="11"/>
          </p:nvPr>
        </p:nvSpPr>
        <p:spPr/>
        <p:txBody>
          <a:bodyPr/>
          <a:lstStyle>
            <a:lvl1pPr>
              <a:defRPr/>
            </a:lvl1pPr>
          </a:lstStyle>
          <a:p>
            <a:pPr>
              <a:defRPr/>
            </a:pPr>
            <a:endParaRPr lang="en-US" dirty="0"/>
          </a:p>
        </p:txBody>
      </p:sp>
      <p:sp>
        <p:nvSpPr>
          <p:cNvPr id="4" name="Slide Number Placeholder 3"/>
          <p:cNvSpPr>
            <a:spLocks noGrp="1"/>
          </p:cNvSpPr>
          <p:nvPr>
            <p:ph type="sldNum" sz="quarter" idx="12"/>
          </p:nvPr>
        </p:nvSpPr>
        <p:spPr/>
        <p:txBody>
          <a:bodyPr/>
          <a:lstStyle>
            <a:lvl1pPr>
              <a:defRPr/>
            </a:lvl1pPr>
          </a:lstStyle>
          <a:p>
            <a:pPr>
              <a:defRPr/>
            </a:pPr>
            <a:fld id="{4E34A4CB-1414-4639-9DC6-6E00E6B2ACDE}" type="slidenum">
              <a:rPr lang="en-US"/>
              <a:pPr>
                <a:defRPr/>
              </a:pPr>
              <a:t>‹#›</a:t>
            </a:fld>
            <a:endParaRPr lang="en-US" dirty="0"/>
          </a:p>
        </p:txBody>
      </p:sp>
    </p:spTree>
    <p:extLst>
      <p:ext uri="{BB962C8B-B14F-4D97-AF65-F5344CB8AC3E}">
        <p14:creationId xmlns:p14="http://schemas.microsoft.com/office/powerpoint/2010/main" val="1568775100"/>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342900"/>
            <a:ext cx="2211884"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740570"/>
            <a:ext cx="3471863"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1543050"/>
            <a:ext cx="2211884"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E41EE91C-AF61-40E0-B3B7-80F355484A98}" type="datetime1">
              <a:rPr lang="id-ID" smtClean="0"/>
              <a:t>23/06/22</a:t>
            </a:fld>
            <a:endParaRPr lang="id-ID" dirty="0"/>
          </a:p>
        </p:txBody>
      </p:sp>
      <p:sp>
        <p:nvSpPr>
          <p:cNvPr id="6" name="Footer Placeholder 4"/>
          <p:cNvSpPr>
            <a:spLocks noGrp="1"/>
          </p:cNvSpPr>
          <p:nvPr>
            <p:ph type="ftr" sz="quarter" idx="11"/>
          </p:nvPr>
        </p:nvSpPr>
        <p:spPr/>
        <p:txBody>
          <a:bodyPr/>
          <a:lstStyle>
            <a:lvl1pPr>
              <a:defRPr/>
            </a:lvl1pPr>
          </a:lstStyle>
          <a:p>
            <a:pPr>
              <a:defRPr/>
            </a:pPr>
            <a:endParaRPr lang="id-ID" dirty="0"/>
          </a:p>
        </p:txBody>
      </p:sp>
      <p:sp>
        <p:nvSpPr>
          <p:cNvPr id="7" name="Slide Number Placeholder 5"/>
          <p:cNvSpPr>
            <a:spLocks noGrp="1"/>
          </p:cNvSpPr>
          <p:nvPr>
            <p:ph type="sldNum" sz="quarter" idx="12"/>
          </p:nvPr>
        </p:nvSpPr>
        <p:spPr/>
        <p:txBody>
          <a:bodyPr/>
          <a:lstStyle>
            <a:lvl1pPr>
              <a:defRPr/>
            </a:lvl1pPr>
          </a:lstStyle>
          <a:p>
            <a:pPr>
              <a:defRPr/>
            </a:pPr>
            <a:fld id="{3ACDDFED-63E5-4858-8D5A-A90D461B1131}" type="slidenum">
              <a:rPr lang="id-ID"/>
              <a:pPr>
                <a:defRPr/>
              </a:pPr>
              <a:t>‹#›</a:t>
            </a:fld>
            <a:endParaRPr lang="id-ID" dirty="0"/>
          </a:p>
        </p:txBody>
      </p:sp>
    </p:spTree>
    <p:extLst>
      <p:ext uri="{BB962C8B-B14F-4D97-AF65-F5344CB8AC3E}">
        <p14:creationId xmlns:p14="http://schemas.microsoft.com/office/powerpoint/2010/main" val="984355709"/>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342900"/>
            <a:ext cx="2211884"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740570"/>
            <a:ext cx="3471863" cy="3655219"/>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dirty="0"/>
              <a:t>Click icon to add picture</a:t>
            </a:r>
          </a:p>
        </p:txBody>
      </p:sp>
      <p:sp>
        <p:nvSpPr>
          <p:cNvPr id="4" name="Text Placeholder 3"/>
          <p:cNvSpPr>
            <a:spLocks noGrp="1"/>
          </p:cNvSpPr>
          <p:nvPr>
            <p:ph type="body" sz="half" idx="2"/>
          </p:nvPr>
        </p:nvSpPr>
        <p:spPr>
          <a:xfrm>
            <a:off x="472381" y="1543050"/>
            <a:ext cx="2211884"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BB1EB1EB-7072-4FA7-8128-816B02A6C31A}" type="datetime1">
              <a:rPr lang="id-ID" smtClean="0"/>
              <a:t>23/06/22</a:t>
            </a:fld>
            <a:endParaRPr lang="id-ID" dirty="0"/>
          </a:p>
        </p:txBody>
      </p:sp>
      <p:sp>
        <p:nvSpPr>
          <p:cNvPr id="6" name="Footer Placeholder 4"/>
          <p:cNvSpPr>
            <a:spLocks noGrp="1"/>
          </p:cNvSpPr>
          <p:nvPr>
            <p:ph type="ftr" sz="quarter" idx="11"/>
          </p:nvPr>
        </p:nvSpPr>
        <p:spPr/>
        <p:txBody>
          <a:bodyPr/>
          <a:lstStyle>
            <a:lvl1pPr>
              <a:defRPr/>
            </a:lvl1pPr>
          </a:lstStyle>
          <a:p>
            <a:pPr>
              <a:defRPr/>
            </a:pPr>
            <a:endParaRPr lang="id-ID" dirty="0"/>
          </a:p>
        </p:txBody>
      </p:sp>
      <p:sp>
        <p:nvSpPr>
          <p:cNvPr id="7" name="Slide Number Placeholder 5"/>
          <p:cNvSpPr>
            <a:spLocks noGrp="1"/>
          </p:cNvSpPr>
          <p:nvPr>
            <p:ph type="sldNum" sz="quarter" idx="12"/>
          </p:nvPr>
        </p:nvSpPr>
        <p:spPr/>
        <p:txBody>
          <a:bodyPr/>
          <a:lstStyle>
            <a:lvl1pPr>
              <a:defRPr/>
            </a:lvl1pPr>
          </a:lstStyle>
          <a:p>
            <a:pPr>
              <a:defRPr/>
            </a:pPr>
            <a:fld id="{DD844E71-0B42-40C6-BAD4-938AF1618158}" type="slidenum">
              <a:rPr lang="id-ID"/>
              <a:pPr>
                <a:defRPr/>
              </a:pPr>
              <a:t>‹#›</a:t>
            </a:fld>
            <a:endParaRPr lang="id-ID" dirty="0"/>
          </a:p>
        </p:txBody>
      </p:sp>
    </p:spTree>
    <p:extLst>
      <p:ext uri="{BB962C8B-B14F-4D97-AF65-F5344CB8AC3E}">
        <p14:creationId xmlns:p14="http://schemas.microsoft.com/office/powerpoint/2010/main" val="3476083156"/>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71488" y="274638"/>
            <a:ext cx="5915025"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noChangeArrowheads="1"/>
          </p:cNvSpPr>
          <p:nvPr>
            <p:ph type="body" idx="1"/>
          </p:nvPr>
        </p:nvSpPr>
        <p:spPr bwMode="auto">
          <a:xfrm>
            <a:off x="471488" y="1370013"/>
            <a:ext cx="5915025"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71488" y="4767263"/>
            <a:ext cx="1543050" cy="274637"/>
          </a:xfrm>
          <a:prstGeom prst="rect">
            <a:avLst/>
          </a:prstGeom>
        </p:spPr>
        <p:txBody>
          <a:bodyPr vert="horz" lIns="91440" tIns="45720" rIns="91440" bIns="45720" rtlCol="0" anchor="ctr"/>
          <a:lstStyle>
            <a:lvl1pPr algn="l" defTabSz="914378" eaLnBrk="1" fontAlgn="auto" hangingPunct="1">
              <a:spcBef>
                <a:spcPts val="0"/>
              </a:spcBef>
              <a:spcAft>
                <a:spcPts val="0"/>
              </a:spcAft>
              <a:defRPr sz="900">
                <a:solidFill>
                  <a:schemeClr val="tx1">
                    <a:tint val="75000"/>
                  </a:schemeClr>
                </a:solidFill>
                <a:latin typeface="+mn-lt"/>
              </a:defRPr>
            </a:lvl1pPr>
          </a:lstStyle>
          <a:p>
            <a:pPr>
              <a:defRPr/>
            </a:pPr>
            <a:fld id="{12F4F50E-7830-4149-973A-F22D7E8C4D99}" type="datetime1">
              <a:rPr lang="id-ID" smtClean="0"/>
              <a:t>23/06/22</a:t>
            </a:fld>
            <a:endParaRPr lang="id-ID" dirty="0"/>
          </a:p>
        </p:txBody>
      </p:sp>
      <p:sp>
        <p:nvSpPr>
          <p:cNvPr id="5" name="Footer Placeholder 4"/>
          <p:cNvSpPr>
            <a:spLocks noGrp="1"/>
          </p:cNvSpPr>
          <p:nvPr>
            <p:ph type="ftr" sz="quarter" idx="3"/>
          </p:nvPr>
        </p:nvSpPr>
        <p:spPr>
          <a:xfrm>
            <a:off x="2271713" y="4767263"/>
            <a:ext cx="2314575" cy="274637"/>
          </a:xfrm>
          <a:prstGeom prst="rect">
            <a:avLst/>
          </a:prstGeom>
        </p:spPr>
        <p:txBody>
          <a:bodyPr vert="horz" lIns="91440" tIns="45720" rIns="91440" bIns="45720" rtlCol="0" anchor="ctr"/>
          <a:lstStyle>
            <a:lvl1pPr algn="ctr" defTabSz="914378" eaLnBrk="1" fontAlgn="auto" hangingPunct="1">
              <a:spcBef>
                <a:spcPts val="0"/>
              </a:spcBef>
              <a:spcAft>
                <a:spcPts val="0"/>
              </a:spcAft>
              <a:defRPr sz="900">
                <a:solidFill>
                  <a:schemeClr val="tx1">
                    <a:tint val="75000"/>
                  </a:schemeClr>
                </a:solidFill>
                <a:latin typeface="+mn-lt"/>
              </a:defRPr>
            </a:lvl1pPr>
          </a:lstStyle>
          <a:p>
            <a:pPr>
              <a:defRPr/>
            </a:pPr>
            <a:endParaRPr lang="id-ID" dirty="0"/>
          </a:p>
        </p:txBody>
      </p:sp>
      <p:sp>
        <p:nvSpPr>
          <p:cNvPr id="6" name="Slide Number Placeholder 5"/>
          <p:cNvSpPr>
            <a:spLocks noGrp="1"/>
          </p:cNvSpPr>
          <p:nvPr>
            <p:ph type="sldNum" sz="quarter" idx="4"/>
          </p:nvPr>
        </p:nvSpPr>
        <p:spPr>
          <a:xfrm>
            <a:off x="4843463" y="4767263"/>
            <a:ext cx="1543050" cy="274637"/>
          </a:xfrm>
          <a:prstGeom prst="rect">
            <a:avLst/>
          </a:prstGeom>
        </p:spPr>
        <p:txBody>
          <a:bodyPr vert="horz" lIns="91440" tIns="45720" rIns="91440" bIns="45720" rtlCol="0" anchor="ctr"/>
          <a:lstStyle>
            <a:lvl1pPr algn="r" defTabSz="914378" eaLnBrk="1" fontAlgn="auto" hangingPunct="1">
              <a:spcBef>
                <a:spcPts val="0"/>
              </a:spcBef>
              <a:spcAft>
                <a:spcPts val="0"/>
              </a:spcAft>
              <a:defRPr sz="900">
                <a:solidFill>
                  <a:schemeClr val="tx1">
                    <a:tint val="75000"/>
                  </a:schemeClr>
                </a:solidFill>
                <a:latin typeface="+mn-lt"/>
              </a:defRPr>
            </a:lvl1pPr>
          </a:lstStyle>
          <a:p>
            <a:pPr>
              <a:defRPr/>
            </a:pPr>
            <a:fld id="{5D59BC34-3905-4282-89DA-5DA694DF92FB}" type="slidenum">
              <a:rPr lang="id-ID"/>
              <a:pPr>
                <a:defRPr/>
              </a:pPr>
              <a:t>‹#›</a:t>
            </a:fld>
            <a:endParaRPr lang="id-ID" dirty="0"/>
          </a:p>
        </p:txBody>
      </p:sp>
    </p:spTree>
  </p:cSld>
  <p:clrMap bg1="lt1" tx1="dk1" bg2="lt2" tx2="dk2" accent1="accent1" accent2="accent2" accent3="accent3" accent4="accent4" accent5="accent5" accent6="accent6" hlink="hlink" folHlink="folHlink"/>
  <p:sldLayoutIdLst>
    <p:sldLayoutId id="2147483985" r:id="rId1"/>
    <p:sldLayoutId id="2147483994" r:id="rId2"/>
    <p:sldLayoutId id="2147483986" r:id="rId3"/>
    <p:sldLayoutId id="2147483987" r:id="rId4"/>
    <p:sldLayoutId id="2147483988" r:id="rId5"/>
    <p:sldLayoutId id="2147483989" r:id="rId6"/>
    <p:sldLayoutId id="2147483995" r:id="rId7"/>
    <p:sldLayoutId id="2147483990" r:id="rId8"/>
    <p:sldLayoutId id="2147483991" r:id="rId9"/>
    <p:sldLayoutId id="2147483992" r:id="rId10"/>
    <p:sldLayoutId id="2147483993" r:id="rId11"/>
    <p:sldLayoutId id="2147483996" r:id="rId12"/>
    <p:sldLayoutId id="2147483997" r:id="rId13"/>
    <p:sldLayoutId id="2147483999" r:id="rId14"/>
    <p:sldLayoutId id="2147484000" r:id="rId15"/>
  </p:sldLayoutIdLst>
  <p:transition spd="med">
    <p:fade/>
  </p:transition>
  <p:hf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3" Type="http://schemas.openxmlformats.org/officeDocument/2006/relationships/image" Target="../media/image47.jpg"/><Relationship Id="rId7"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57.png"/></Relationships>
</file>

<file path=ppt/slides/_rels/slide23.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8.png"/><Relationship Id="rId3" Type="http://schemas.openxmlformats.org/officeDocument/2006/relationships/image" Target="../media/image58.png"/><Relationship Id="rId7" Type="http://schemas.openxmlformats.org/officeDocument/2006/relationships/image" Target="../media/image62.png"/><Relationship Id="rId12" Type="http://schemas.openxmlformats.org/officeDocument/2006/relationships/image" Target="../media/image67.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61.png"/><Relationship Id="rId11" Type="http://schemas.openxmlformats.org/officeDocument/2006/relationships/image" Target="../media/image66.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s>
</file>

<file path=ppt/slides/_rels/slide24.xml.rels><?xml version="1.0" encoding="UTF-8" standalone="yes"?>
<Relationships xmlns="http://schemas.openxmlformats.org/package/2006/relationships"><Relationship Id="rId3" Type="http://schemas.openxmlformats.org/officeDocument/2006/relationships/hyperlink" Target="mailto:jgreen@delaneyhardware.com"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3.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hyperlink" Target="mailto:TRICHBURG@DELANEYHARDWARE.COM" TargetMode="External"/><Relationship Id="rId7"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mailto:CDIBLIK@DELANEYHARDWARE.COM" TargetMode="External"/><Relationship Id="rId5" Type="http://schemas.openxmlformats.org/officeDocument/2006/relationships/hyperlink" Target="mailto:NMCGEE@DELANEYHARDWARE.COM" TargetMode="External"/><Relationship Id="rId10" Type="http://schemas.openxmlformats.org/officeDocument/2006/relationships/image" Target="../media/image20.png"/><Relationship Id="rId4" Type="http://schemas.openxmlformats.org/officeDocument/2006/relationships/hyperlink" Target="mailto:LWILLIAMS@DELANEYHARDWARE.COM" TargetMode="External"/><Relationship Id="rId9" Type="http://schemas.openxmlformats.org/officeDocument/2006/relationships/image" Target="../media/image19.jpeg"/></Relationships>
</file>

<file path=ppt/slides/_rels/slide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2.jpg"/></Relationships>
</file>

<file path=ppt/slides/_rels/slide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10.sv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chart" Target="../charts/chart1.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086710D-8EAB-EAB9-E226-FC20241F5D75}"/>
              </a:ext>
            </a:extLst>
          </p:cNvPr>
          <p:cNvPicPr>
            <a:picLocks noChangeAspect="1"/>
          </p:cNvPicPr>
          <p:nvPr/>
        </p:nvPicPr>
        <p:blipFill>
          <a:blip r:embed="rId3"/>
          <a:stretch>
            <a:fillRect/>
          </a:stretch>
        </p:blipFill>
        <p:spPr>
          <a:xfrm>
            <a:off x="8446" y="0"/>
            <a:ext cx="6841108" cy="5143500"/>
          </a:xfrm>
          <a:prstGeom prst="rect">
            <a:avLst/>
          </a:prstGeom>
        </p:spPr>
      </p:pic>
      <p:pic>
        <p:nvPicPr>
          <p:cNvPr id="3" name="Picture 2">
            <a:extLst>
              <a:ext uri="{FF2B5EF4-FFF2-40B4-BE49-F238E27FC236}">
                <a16:creationId xmlns:a16="http://schemas.microsoft.com/office/drawing/2014/main" id="{29BA5C37-662C-9C1E-71F7-DFE7D4E5AD2B}"/>
              </a:ext>
            </a:extLst>
          </p:cNvPr>
          <p:cNvPicPr>
            <a:picLocks noChangeAspect="1"/>
          </p:cNvPicPr>
          <p:nvPr/>
        </p:nvPicPr>
        <p:blipFill>
          <a:blip r:embed="rId4"/>
          <a:stretch>
            <a:fillRect/>
          </a:stretch>
        </p:blipFill>
        <p:spPr>
          <a:xfrm>
            <a:off x="44624" y="231490"/>
            <a:ext cx="1854200" cy="4775200"/>
          </a:xfrm>
          <a:prstGeom prst="rect">
            <a:avLst/>
          </a:prstGeom>
        </p:spPr>
      </p:pic>
      <p:pic>
        <p:nvPicPr>
          <p:cNvPr id="4" name="Picture 3">
            <a:extLst>
              <a:ext uri="{FF2B5EF4-FFF2-40B4-BE49-F238E27FC236}">
                <a16:creationId xmlns:a16="http://schemas.microsoft.com/office/drawing/2014/main" id="{14B768CF-5B88-AF80-AC7C-3CA7911151C6}"/>
              </a:ext>
            </a:extLst>
          </p:cNvPr>
          <p:cNvPicPr>
            <a:picLocks noChangeAspect="1"/>
          </p:cNvPicPr>
          <p:nvPr/>
        </p:nvPicPr>
        <p:blipFill>
          <a:blip r:embed="rId5"/>
          <a:stretch>
            <a:fillRect/>
          </a:stretch>
        </p:blipFill>
        <p:spPr>
          <a:xfrm>
            <a:off x="1284822" y="1851670"/>
            <a:ext cx="1672983" cy="1794857"/>
          </a:xfrm>
          <a:prstGeom prst="rect">
            <a:avLst/>
          </a:prstGeom>
        </p:spPr>
      </p:pic>
      <p:pic>
        <p:nvPicPr>
          <p:cNvPr id="5" name="Picture 4">
            <a:extLst>
              <a:ext uri="{FF2B5EF4-FFF2-40B4-BE49-F238E27FC236}">
                <a16:creationId xmlns:a16="http://schemas.microsoft.com/office/drawing/2014/main" id="{D74DDA35-62D7-4AB3-068B-CF585C18B38A}"/>
              </a:ext>
            </a:extLst>
          </p:cNvPr>
          <p:cNvPicPr>
            <a:picLocks noChangeAspect="1"/>
          </p:cNvPicPr>
          <p:nvPr/>
        </p:nvPicPr>
        <p:blipFill>
          <a:blip r:embed="rId6"/>
          <a:stretch>
            <a:fillRect/>
          </a:stretch>
        </p:blipFill>
        <p:spPr>
          <a:xfrm>
            <a:off x="2778994" y="3254565"/>
            <a:ext cx="1994285" cy="1130095"/>
          </a:xfrm>
          <a:prstGeom prst="rect">
            <a:avLst/>
          </a:prstGeom>
        </p:spPr>
      </p:pic>
      <p:pic>
        <p:nvPicPr>
          <p:cNvPr id="6" name="Picture 5">
            <a:extLst>
              <a:ext uri="{FF2B5EF4-FFF2-40B4-BE49-F238E27FC236}">
                <a16:creationId xmlns:a16="http://schemas.microsoft.com/office/drawing/2014/main" id="{B13BF53B-856B-0F05-8279-2241D310587D}"/>
              </a:ext>
            </a:extLst>
          </p:cNvPr>
          <p:cNvPicPr>
            <a:picLocks noChangeAspect="1"/>
          </p:cNvPicPr>
          <p:nvPr/>
        </p:nvPicPr>
        <p:blipFill>
          <a:blip r:embed="rId7"/>
          <a:stretch>
            <a:fillRect/>
          </a:stretch>
        </p:blipFill>
        <p:spPr>
          <a:xfrm>
            <a:off x="3761452" y="2462392"/>
            <a:ext cx="1462476" cy="1263047"/>
          </a:xfrm>
          <a:prstGeom prst="rect">
            <a:avLst/>
          </a:prstGeom>
        </p:spPr>
      </p:pic>
      <p:pic>
        <p:nvPicPr>
          <p:cNvPr id="7" name="Picture 6">
            <a:extLst>
              <a:ext uri="{FF2B5EF4-FFF2-40B4-BE49-F238E27FC236}">
                <a16:creationId xmlns:a16="http://schemas.microsoft.com/office/drawing/2014/main" id="{01C1A656-5B45-743C-86C0-E56E8BA7B5C4}"/>
              </a:ext>
            </a:extLst>
          </p:cNvPr>
          <p:cNvPicPr>
            <a:picLocks noChangeAspect="1"/>
          </p:cNvPicPr>
          <p:nvPr/>
        </p:nvPicPr>
        <p:blipFill>
          <a:blip r:embed="rId8"/>
          <a:stretch>
            <a:fillRect/>
          </a:stretch>
        </p:blipFill>
        <p:spPr>
          <a:xfrm>
            <a:off x="5007503" y="3442914"/>
            <a:ext cx="1229809" cy="941746"/>
          </a:xfrm>
          <a:prstGeom prst="rect">
            <a:avLst/>
          </a:prstGeom>
        </p:spPr>
      </p:pic>
      <p:pic>
        <p:nvPicPr>
          <p:cNvPr id="9" name="Picture 8">
            <a:extLst>
              <a:ext uri="{FF2B5EF4-FFF2-40B4-BE49-F238E27FC236}">
                <a16:creationId xmlns:a16="http://schemas.microsoft.com/office/drawing/2014/main" id="{88A72D0C-F677-BA5D-8CF7-9D72F384E7C5}"/>
              </a:ext>
            </a:extLst>
          </p:cNvPr>
          <p:cNvPicPr>
            <a:picLocks noChangeAspect="1"/>
          </p:cNvPicPr>
          <p:nvPr/>
        </p:nvPicPr>
        <p:blipFill>
          <a:blip r:embed="rId9"/>
          <a:stretch>
            <a:fillRect/>
          </a:stretch>
        </p:blipFill>
        <p:spPr>
          <a:xfrm>
            <a:off x="3564274" y="425202"/>
            <a:ext cx="2717800" cy="1714500"/>
          </a:xfrm>
          <a:prstGeom prst="rect">
            <a:avLst/>
          </a:prstGeom>
        </p:spPr>
      </p:pic>
      <p:sp>
        <p:nvSpPr>
          <p:cNvPr id="10" name="TextBox 9">
            <a:extLst>
              <a:ext uri="{FF2B5EF4-FFF2-40B4-BE49-F238E27FC236}">
                <a16:creationId xmlns:a16="http://schemas.microsoft.com/office/drawing/2014/main" id="{D6083FE7-8E10-DFDA-B350-E0A579F62911}"/>
              </a:ext>
            </a:extLst>
          </p:cNvPr>
          <p:cNvSpPr txBox="1"/>
          <p:nvPr/>
        </p:nvSpPr>
        <p:spPr>
          <a:xfrm>
            <a:off x="1609826" y="4583692"/>
            <a:ext cx="4671260" cy="430887"/>
          </a:xfrm>
          <a:prstGeom prst="rect">
            <a:avLst/>
          </a:prstGeom>
          <a:noFill/>
        </p:spPr>
        <p:txBody>
          <a:bodyPr wrap="square" rtlCol="0">
            <a:spAutoFit/>
          </a:bodyPr>
          <a:lstStyle/>
          <a:p>
            <a:pPr algn="r"/>
            <a:r>
              <a:rPr lang="en-US" sz="1100" b="1" dirty="0">
                <a:solidFill>
                  <a:srgbClr val="38546E"/>
                </a:solidFill>
                <a:latin typeface="Delaney Bold" pitchFamily="2" charset="77"/>
              </a:rPr>
              <a:t>Premium Hardware with Exceptional Service</a:t>
            </a:r>
          </a:p>
          <a:p>
            <a:pPr algn="r"/>
            <a:r>
              <a:rPr lang="en-US" sz="1100" b="1" dirty="0">
                <a:solidFill>
                  <a:srgbClr val="38546E"/>
                </a:solidFill>
                <a:latin typeface="Delaney Bold" pitchFamily="2" charset="77"/>
              </a:rPr>
              <a:t>for Single-Family, Multi-Family, and Commercial Buildings</a:t>
            </a:r>
          </a:p>
        </p:txBody>
      </p:sp>
    </p:spTree>
    <p:extLst>
      <p:ext uri="{BB962C8B-B14F-4D97-AF65-F5344CB8AC3E}">
        <p14:creationId xmlns:p14="http://schemas.microsoft.com/office/powerpoint/2010/main" val="3196714093"/>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ectionTitleTextBox">
            <a:extLst>
              <a:ext uri="{FF2B5EF4-FFF2-40B4-BE49-F238E27FC236}">
                <a16:creationId xmlns:a16="http://schemas.microsoft.com/office/drawing/2014/main" id="{09C8441C-5283-4084-8502-ED51700E2455}"/>
              </a:ext>
            </a:extLst>
          </p:cNvPr>
          <p:cNvSpPr txBox="1"/>
          <p:nvPr/>
        </p:nvSpPr>
        <p:spPr>
          <a:xfrm>
            <a:off x="5221102" y="117157"/>
            <a:ext cx="1363028" cy="191453"/>
          </a:xfrm>
          <a:prstGeom prst="rect">
            <a:avLst/>
          </a:prstGeom>
          <a:noFill/>
        </p:spPr>
        <p:txBody>
          <a:bodyPr vert="horz" wrap="square" lIns="34290" tIns="34290" rIns="34290" bIns="34290" rtlCol="0" anchor="ctr">
            <a:noAutofit/>
          </a:bodyPr>
          <a:lstStyle/>
          <a:p>
            <a:pPr algn="r"/>
            <a:r>
              <a:rPr lang="en-US" sz="750" b="1" dirty="0">
                <a:solidFill>
                  <a:srgbClr val="FFFFFF"/>
                </a:solidFill>
                <a:latin typeface="Arial" panose="020B0604020202020204" pitchFamily="34" charset="0"/>
              </a:rPr>
              <a:t>Product Overview</a:t>
            </a:r>
          </a:p>
        </p:txBody>
      </p:sp>
      <p:pic>
        <p:nvPicPr>
          <p:cNvPr id="5" name="Picture 4">
            <a:extLst>
              <a:ext uri="{FF2B5EF4-FFF2-40B4-BE49-F238E27FC236}">
                <a16:creationId xmlns:a16="http://schemas.microsoft.com/office/drawing/2014/main" id="{31E2AB15-9AC8-B5F1-EF90-C105940C89CD}"/>
              </a:ext>
            </a:extLst>
          </p:cNvPr>
          <p:cNvPicPr>
            <a:picLocks noChangeAspect="1"/>
          </p:cNvPicPr>
          <p:nvPr/>
        </p:nvPicPr>
        <p:blipFill>
          <a:blip r:embed="rId3"/>
          <a:stretch>
            <a:fillRect/>
          </a:stretch>
        </p:blipFill>
        <p:spPr>
          <a:xfrm>
            <a:off x="0" y="367393"/>
            <a:ext cx="6858000" cy="4408714"/>
          </a:xfrm>
          <a:prstGeom prst="rect">
            <a:avLst/>
          </a:prstGeom>
        </p:spPr>
      </p:pic>
    </p:spTree>
    <p:extLst>
      <p:ext uri="{BB962C8B-B14F-4D97-AF65-F5344CB8AC3E}">
        <p14:creationId xmlns:p14="http://schemas.microsoft.com/office/powerpoint/2010/main" val="23220006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D155502-EE54-4F34-A12B-41ACA8CD1F02}"/>
              </a:ext>
            </a:extLst>
          </p:cNvPr>
          <p:cNvSpPr>
            <a:spLocks noGrp="1"/>
          </p:cNvSpPr>
          <p:nvPr>
            <p:ph type="sldNum" sz="quarter" idx="12"/>
          </p:nvPr>
        </p:nvSpPr>
        <p:spPr/>
        <p:txBody>
          <a:bodyPr/>
          <a:lstStyle/>
          <a:p>
            <a:pPr>
              <a:defRPr/>
            </a:pPr>
            <a:fld id="{4E34A4CB-1414-4639-9DC6-6E00E6B2ACDE}" type="slidenum">
              <a:rPr lang="en-US" smtClean="0"/>
              <a:pPr>
                <a:defRPr/>
              </a:pPr>
              <a:t>11</a:t>
            </a:fld>
            <a:endParaRPr lang="en-US" dirty="0"/>
          </a:p>
        </p:txBody>
      </p:sp>
      <p:pic>
        <p:nvPicPr>
          <p:cNvPr id="5" name="Picture 4">
            <a:extLst>
              <a:ext uri="{FF2B5EF4-FFF2-40B4-BE49-F238E27FC236}">
                <a16:creationId xmlns:a16="http://schemas.microsoft.com/office/drawing/2014/main" id="{8A6A3FD9-580C-D16E-6FFB-8636EFF3ABEC}"/>
              </a:ext>
            </a:extLst>
          </p:cNvPr>
          <p:cNvPicPr>
            <a:picLocks noChangeAspect="1"/>
          </p:cNvPicPr>
          <p:nvPr/>
        </p:nvPicPr>
        <p:blipFill>
          <a:blip r:embed="rId3"/>
          <a:stretch>
            <a:fillRect/>
          </a:stretch>
        </p:blipFill>
        <p:spPr>
          <a:xfrm>
            <a:off x="0" y="356048"/>
            <a:ext cx="6858000" cy="4431403"/>
          </a:xfrm>
          <a:prstGeom prst="rect">
            <a:avLst/>
          </a:prstGeom>
        </p:spPr>
      </p:pic>
    </p:spTree>
    <p:extLst>
      <p:ext uri="{BB962C8B-B14F-4D97-AF65-F5344CB8AC3E}">
        <p14:creationId xmlns:p14="http://schemas.microsoft.com/office/powerpoint/2010/main" val="1825289696"/>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781B8D-41BD-480D-B06C-BB5F657A3032}"/>
              </a:ext>
            </a:extLst>
          </p:cNvPr>
          <p:cNvSpPr/>
          <p:nvPr/>
        </p:nvSpPr>
        <p:spPr>
          <a:xfrm>
            <a:off x="0" y="-6532"/>
            <a:ext cx="6858000" cy="5150032"/>
          </a:xfrm>
          <a:prstGeom prst="rect">
            <a:avLst/>
          </a:prstGeom>
          <a:solidFill>
            <a:srgbClr val="4C4B4F"/>
          </a:solidFill>
          <a:ln>
            <a:solidFill>
              <a:srgbClr val="38546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9" name="Rectangle: Rounded Corners 18">
            <a:extLst>
              <a:ext uri="{FF2B5EF4-FFF2-40B4-BE49-F238E27FC236}">
                <a16:creationId xmlns:a16="http://schemas.microsoft.com/office/drawing/2014/main" id="{C7238B2F-1289-4170-92AF-546206622C2C}"/>
              </a:ext>
            </a:extLst>
          </p:cNvPr>
          <p:cNvSpPr/>
          <p:nvPr/>
        </p:nvSpPr>
        <p:spPr>
          <a:xfrm>
            <a:off x="4659409" y="566856"/>
            <a:ext cx="1988840" cy="452517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605B9CB6-B445-4353-88C9-F40BB181D045}"/>
              </a:ext>
            </a:extLst>
          </p:cNvPr>
          <p:cNvSpPr/>
          <p:nvPr/>
        </p:nvSpPr>
        <p:spPr>
          <a:xfrm>
            <a:off x="144017" y="580252"/>
            <a:ext cx="1988840" cy="452517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5F5E0A30-844D-46E9-87B6-809FE9AF67F9}"/>
              </a:ext>
            </a:extLst>
          </p:cNvPr>
          <p:cNvCxnSpPr/>
          <p:nvPr/>
        </p:nvCxnSpPr>
        <p:spPr>
          <a:xfrm>
            <a:off x="2240868" y="793217"/>
            <a:ext cx="0" cy="4118793"/>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559CA8C-D385-4227-ABE1-7FE4CFD9BD67}"/>
              </a:ext>
            </a:extLst>
          </p:cNvPr>
          <p:cNvCxnSpPr/>
          <p:nvPr/>
        </p:nvCxnSpPr>
        <p:spPr>
          <a:xfrm>
            <a:off x="4509120" y="793217"/>
            <a:ext cx="0" cy="4118793"/>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97C3A1BC-8B0F-463A-8ACF-61D31E354C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1246" y="233553"/>
            <a:ext cx="1927854" cy="346699"/>
          </a:xfrm>
          <a:prstGeom prst="rect">
            <a:avLst/>
          </a:prstGeom>
        </p:spPr>
      </p:pic>
      <p:pic>
        <p:nvPicPr>
          <p:cNvPr id="12" name="Picture 11">
            <a:extLst>
              <a:ext uri="{FF2B5EF4-FFF2-40B4-BE49-F238E27FC236}">
                <a16:creationId xmlns:a16="http://schemas.microsoft.com/office/drawing/2014/main" id="{013524E3-16D7-4D3F-9E51-AB51491F65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49180" y="227189"/>
            <a:ext cx="1186748" cy="305617"/>
          </a:xfrm>
          <a:prstGeom prst="rect">
            <a:avLst/>
          </a:prstGeom>
        </p:spPr>
      </p:pic>
      <p:pic>
        <p:nvPicPr>
          <p:cNvPr id="14" name="Picture 13">
            <a:extLst>
              <a:ext uri="{FF2B5EF4-FFF2-40B4-BE49-F238E27FC236}">
                <a16:creationId xmlns:a16="http://schemas.microsoft.com/office/drawing/2014/main" id="{115087E0-44EF-4B2F-BB8D-9C410AFB5B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2676" y="256409"/>
            <a:ext cx="1236203" cy="258229"/>
          </a:xfrm>
          <a:prstGeom prst="rect">
            <a:avLst/>
          </a:prstGeom>
        </p:spPr>
      </p:pic>
      <p:sp>
        <p:nvSpPr>
          <p:cNvPr id="18" name="Rectangle: Rounded Corners 17">
            <a:extLst>
              <a:ext uri="{FF2B5EF4-FFF2-40B4-BE49-F238E27FC236}">
                <a16:creationId xmlns:a16="http://schemas.microsoft.com/office/drawing/2014/main" id="{F52C2777-10E1-4B1A-BCFA-6DA27F9A97BF}"/>
              </a:ext>
            </a:extLst>
          </p:cNvPr>
          <p:cNvSpPr/>
          <p:nvPr/>
        </p:nvSpPr>
        <p:spPr>
          <a:xfrm>
            <a:off x="2376264" y="581262"/>
            <a:ext cx="1988840" cy="452517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0F44A941-78FC-BFAD-710D-B539F4DC32BA}"/>
              </a:ext>
            </a:extLst>
          </p:cNvPr>
          <p:cNvPicPr>
            <a:picLocks noChangeAspect="1"/>
          </p:cNvPicPr>
          <p:nvPr/>
        </p:nvPicPr>
        <p:blipFill>
          <a:blip r:embed="rId6"/>
          <a:stretch>
            <a:fillRect/>
          </a:stretch>
        </p:blipFill>
        <p:spPr>
          <a:xfrm>
            <a:off x="2456892" y="735546"/>
            <a:ext cx="1810497" cy="4227676"/>
          </a:xfrm>
          <a:prstGeom prst="rect">
            <a:avLst/>
          </a:prstGeom>
        </p:spPr>
      </p:pic>
      <p:pic>
        <p:nvPicPr>
          <p:cNvPr id="7" name="Picture 6">
            <a:extLst>
              <a:ext uri="{FF2B5EF4-FFF2-40B4-BE49-F238E27FC236}">
                <a16:creationId xmlns:a16="http://schemas.microsoft.com/office/drawing/2014/main" id="{D75D8696-225C-4398-DE84-232920BF1498}"/>
              </a:ext>
            </a:extLst>
          </p:cNvPr>
          <p:cNvPicPr>
            <a:picLocks noChangeAspect="1"/>
          </p:cNvPicPr>
          <p:nvPr/>
        </p:nvPicPr>
        <p:blipFill>
          <a:blip r:embed="rId7"/>
          <a:stretch>
            <a:fillRect/>
          </a:stretch>
        </p:blipFill>
        <p:spPr>
          <a:xfrm>
            <a:off x="251039" y="735546"/>
            <a:ext cx="1809809" cy="4227676"/>
          </a:xfrm>
          <a:prstGeom prst="rect">
            <a:avLst/>
          </a:prstGeom>
        </p:spPr>
      </p:pic>
      <p:pic>
        <p:nvPicPr>
          <p:cNvPr id="10" name="Picture 9">
            <a:extLst>
              <a:ext uri="{FF2B5EF4-FFF2-40B4-BE49-F238E27FC236}">
                <a16:creationId xmlns:a16="http://schemas.microsoft.com/office/drawing/2014/main" id="{EA3C99C3-10A6-F1A2-79A2-D0175B092105}"/>
              </a:ext>
            </a:extLst>
          </p:cNvPr>
          <p:cNvPicPr>
            <a:picLocks noChangeAspect="1"/>
          </p:cNvPicPr>
          <p:nvPr/>
        </p:nvPicPr>
        <p:blipFill>
          <a:blip r:embed="rId8"/>
          <a:stretch>
            <a:fillRect/>
          </a:stretch>
        </p:blipFill>
        <p:spPr>
          <a:xfrm>
            <a:off x="4761148" y="735546"/>
            <a:ext cx="1820250" cy="4227676"/>
          </a:xfrm>
          <a:prstGeom prst="rect">
            <a:avLst/>
          </a:prstGeom>
        </p:spPr>
      </p:pic>
    </p:spTree>
    <p:extLst>
      <p:ext uri="{BB962C8B-B14F-4D97-AF65-F5344CB8AC3E}">
        <p14:creationId xmlns:p14="http://schemas.microsoft.com/office/powerpoint/2010/main" val="3851693731"/>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DF8E057-68BC-4AAB-B8F1-A8F77443B665}"/>
              </a:ext>
            </a:extLst>
          </p:cNvPr>
          <p:cNvSpPr>
            <a:spLocks noGrp="1"/>
          </p:cNvSpPr>
          <p:nvPr>
            <p:ph type="sldNum" sz="quarter" idx="12"/>
          </p:nvPr>
        </p:nvSpPr>
        <p:spPr/>
        <p:txBody>
          <a:bodyPr/>
          <a:lstStyle/>
          <a:p>
            <a:pPr>
              <a:defRPr/>
            </a:pPr>
            <a:r>
              <a:rPr lang="en-US"/>
              <a:t>Page </a:t>
            </a:r>
            <a:fld id="{C082208F-7922-4714-8C6A-AA00CE1840AD}" type="slidenum">
              <a:rPr lang="id-ID" smtClean="0"/>
              <a:pPr>
                <a:defRPr/>
              </a:pPr>
              <a:t>13</a:t>
            </a:fld>
            <a:endParaRPr lang="id-ID"/>
          </a:p>
        </p:txBody>
      </p:sp>
      <p:pic>
        <p:nvPicPr>
          <p:cNvPr id="9" name="Picture 8">
            <a:extLst>
              <a:ext uri="{FF2B5EF4-FFF2-40B4-BE49-F238E27FC236}">
                <a16:creationId xmlns:a16="http://schemas.microsoft.com/office/drawing/2014/main" id="{9D344A69-88BA-265A-5D89-29F9272E9728}"/>
              </a:ext>
            </a:extLst>
          </p:cNvPr>
          <p:cNvPicPr>
            <a:picLocks noChangeAspect="1"/>
          </p:cNvPicPr>
          <p:nvPr/>
        </p:nvPicPr>
        <p:blipFill>
          <a:blip r:embed="rId3"/>
          <a:stretch>
            <a:fillRect/>
          </a:stretch>
        </p:blipFill>
        <p:spPr>
          <a:xfrm>
            <a:off x="0" y="3776"/>
            <a:ext cx="6858000" cy="5135947"/>
          </a:xfrm>
          <a:prstGeom prst="rect">
            <a:avLst/>
          </a:prstGeom>
        </p:spPr>
      </p:pic>
      <p:sp>
        <p:nvSpPr>
          <p:cNvPr id="13" name="TextBox 12">
            <a:extLst>
              <a:ext uri="{FF2B5EF4-FFF2-40B4-BE49-F238E27FC236}">
                <a16:creationId xmlns:a16="http://schemas.microsoft.com/office/drawing/2014/main" id="{331C7730-F2EA-8154-E16E-BF9CD45E82BD}"/>
              </a:ext>
            </a:extLst>
          </p:cNvPr>
          <p:cNvSpPr txBox="1"/>
          <p:nvPr/>
        </p:nvSpPr>
        <p:spPr>
          <a:xfrm>
            <a:off x="7288" y="-11380"/>
            <a:ext cx="3133680" cy="369332"/>
          </a:xfrm>
          <a:prstGeom prst="rect">
            <a:avLst/>
          </a:prstGeom>
          <a:solidFill>
            <a:srgbClr val="2C2C2C"/>
          </a:solid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ELECTRONIC LOCKS</a:t>
            </a:r>
          </a:p>
        </p:txBody>
      </p:sp>
    </p:spTree>
    <p:extLst>
      <p:ext uri="{BB962C8B-B14F-4D97-AF65-F5344CB8AC3E}">
        <p14:creationId xmlns:p14="http://schemas.microsoft.com/office/powerpoint/2010/main" val="2102081278"/>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6F13BF90-2006-450C-9FA2-DAAD42086317}"/>
              </a:ext>
            </a:extLst>
          </p:cNvPr>
          <p:cNvSpPr txBox="1"/>
          <p:nvPr/>
        </p:nvSpPr>
        <p:spPr>
          <a:xfrm>
            <a:off x="5100175" y="182215"/>
            <a:ext cx="885185" cy="307777"/>
          </a:xfrm>
          <a:prstGeom prst="rect">
            <a:avLst/>
          </a:prstGeom>
          <a:noFill/>
          <a:ln>
            <a:noFill/>
          </a:ln>
        </p:spPr>
        <p:txBody>
          <a:bodyPr wrap="square" rtlCol="0">
            <a:spAutoFit/>
          </a:bodyPr>
          <a:lstStyle/>
          <a:p>
            <a:pPr algn="ctr"/>
            <a:r>
              <a:rPr lang="en-US" sz="1400" b="1" dirty="0">
                <a:solidFill>
                  <a:schemeClr val="bg1"/>
                </a:solidFill>
                <a:latin typeface="Trebuchet MS" panose="020B0603020202020204" pitchFamily="34" charset="0"/>
              </a:rPr>
              <a:t>Finishes</a:t>
            </a:r>
          </a:p>
        </p:txBody>
      </p:sp>
      <p:sp>
        <p:nvSpPr>
          <p:cNvPr id="17" name="TextBox 16">
            <a:extLst>
              <a:ext uri="{FF2B5EF4-FFF2-40B4-BE49-F238E27FC236}">
                <a16:creationId xmlns:a16="http://schemas.microsoft.com/office/drawing/2014/main" id="{6B26D89C-60DF-469F-BB3C-573DB54F6C6C}"/>
              </a:ext>
            </a:extLst>
          </p:cNvPr>
          <p:cNvSpPr txBox="1"/>
          <p:nvPr/>
        </p:nvSpPr>
        <p:spPr>
          <a:xfrm>
            <a:off x="5754411" y="187094"/>
            <a:ext cx="885185" cy="184666"/>
          </a:xfrm>
          <a:prstGeom prst="rect">
            <a:avLst/>
          </a:prstGeom>
          <a:noFill/>
          <a:ln>
            <a:noFill/>
          </a:ln>
        </p:spPr>
        <p:txBody>
          <a:bodyPr wrap="square" rtlCol="0">
            <a:spAutoFit/>
          </a:bodyPr>
          <a:lstStyle/>
          <a:p>
            <a:pPr algn="ctr"/>
            <a:r>
              <a:rPr lang="en-US" sz="600" dirty="0">
                <a:solidFill>
                  <a:schemeClr val="bg2">
                    <a:lumMod val="50000"/>
                  </a:schemeClr>
                </a:solidFill>
                <a:latin typeface="Trebuchet MS" panose="020B0603020202020204" pitchFamily="34" charset="0"/>
              </a:rPr>
              <a:t>Satin Nickel</a:t>
            </a:r>
          </a:p>
        </p:txBody>
      </p:sp>
      <p:sp>
        <p:nvSpPr>
          <p:cNvPr id="18" name="TextBox 17">
            <a:extLst>
              <a:ext uri="{FF2B5EF4-FFF2-40B4-BE49-F238E27FC236}">
                <a16:creationId xmlns:a16="http://schemas.microsoft.com/office/drawing/2014/main" id="{C83C104E-301E-4182-844B-C9BDB0074BB8}"/>
              </a:ext>
            </a:extLst>
          </p:cNvPr>
          <p:cNvSpPr txBox="1"/>
          <p:nvPr/>
        </p:nvSpPr>
        <p:spPr>
          <a:xfrm>
            <a:off x="5747292" y="1818052"/>
            <a:ext cx="885185" cy="184666"/>
          </a:xfrm>
          <a:prstGeom prst="rect">
            <a:avLst/>
          </a:prstGeom>
          <a:noFill/>
          <a:ln>
            <a:noFill/>
          </a:ln>
        </p:spPr>
        <p:txBody>
          <a:bodyPr wrap="square" rtlCol="0">
            <a:spAutoFit/>
          </a:bodyPr>
          <a:lstStyle/>
          <a:p>
            <a:pPr algn="ctr"/>
            <a:r>
              <a:rPr lang="en-US" sz="600" dirty="0">
                <a:solidFill>
                  <a:schemeClr val="bg2">
                    <a:lumMod val="50000"/>
                  </a:schemeClr>
                </a:solidFill>
                <a:latin typeface="Trebuchet MS" panose="020B0603020202020204" pitchFamily="34" charset="0"/>
              </a:rPr>
              <a:t>Chrome</a:t>
            </a:r>
          </a:p>
        </p:txBody>
      </p:sp>
      <p:sp>
        <p:nvSpPr>
          <p:cNvPr id="20" name="TextBox 19">
            <a:extLst>
              <a:ext uri="{FF2B5EF4-FFF2-40B4-BE49-F238E27FC236}">
                <a16:creationId xmlns:a16="http://schemas.microsoft.com/office/drawing/2014/main" id="{03D9301F-47C8-43AB-BA71-718F57F39405}"/>
              </a:ext>
            </a:extLst>
          </p:cNvPr>
          <p:cNvSpPr txBox="1"/>
          <p:nvPr/>
        </p:nvSpPr>
        <p:spPr>
          <a:xfrm>
            <a:off x="5734556" y="3402653"/>
            <a:ext cx="885185" cy="184666"/>
          </a:xfrm>
          <a:prstGeom prst="rect">
            <a:avLst/>
          </a:prstGeom>
          <a:noFill/>
          <a:ln>
            <a:noFill/>
          </a:ln>
        </p:spPr>
        <p:txBody>
          <a:bodyPr wrap="square" rtlCol="0">
            <a:spAutoFit/>
          </a:bodyPr>
          <a:lstStyle/>
          <a:p>
            <a:pPr algn="ctr"/>
            <a:r>
              <a:rPr lang="en-US" sz="600" dirty="0">
                <a:solidFill>
                  <a:schemeClr val="bg2">
                    <a:lumMod val="50000"/>
                  </a:schemeClr>
                </a:solidFill>
                <a:latin typeface="Trebuchet MS" panose="020B0603020202020204" pitchFamily="34" charset="0"/>
              </a:rPr>
              <a:t>Matte Black</a:t>
            </a:r>
          </a:p>
        </p:txBody>
      </p:sp>
      <p:cxnSp>
        <p:nvCxnSpPr>
          <p:cNvPr id="21" name="Straight Connector 20">
            <a:extLst>
              <a:ext uri="{FF2B5EF4-FFF2-40B4-BE49-F238E27FC236}">
                <a16:creationId xmlns:a16="http://schemas.microsoft.com/office/drawing/2014/main" id="{8D4BDD34-17BE-49B9-B0D3-7DBCFAE0737A}"/>
              </a:ext>
            </a:extLst>
          </p:cNvPr>
          <p:cNvCxnSpPr/>
          <p:nvPr/>
        </p:nvCxnSpPr>
        <p:spPr>
          <a:xfrm>
            <a:off x="5022912" y="663538"/>
            <a:ext cx="0" cy="4118793"/>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81EC5112-FA7C-818E-195E-EA069E7910E8}"/>
              </a:ext>
            </a:extLst>
          </p:cNvPr>
          <p:cNvPicPr>
            <a:picLocks noChangeAspect="1"/>
          </p:cNvPicPr>
          <p:nvPr/>
        </p:nvPicPr>
        <p:blipFill>
          <a:blip r:embed="rId3"/>
          <a:stretch>
            <a:fillRect/>
          </a:stretch>
        </p:blipFill>
        <p:spPr>
          <a:xfrm>
            <a:off x="9896" y="0"/>
            <a:ext cx="3951339" cy="5143500"/>
          </a:xfrm>
          <a:prstGeom prst="rect">
            <a:avLst/>
          </a:prstGeom>
        </p:spPr>
      </p:pic>
      <p:sp>
        <p:nvSpPr>
          <p:cNvPr id="4" name="TextBox 3">
            <a:extLst>
              <a:ext uri="{FF2B5EF4-FFF2-40B4-BE49-F238E27FC236}">
                <a16:creationId xmlns:a16="http://schemas.microsoft.com/office/drawing/2014/main" id="{3EADDFA1-F2AE-9390-A7BA-A805B76C3746}"/>
              </a:ext>
            </a:extLst>
          </p:cNvPr>
          <p:cNvSpPr txBox="1"/>
          <p:nvPr/>
        </p:nvSpPr>
        <p:spPr>
          <a:xfrm>
            <a:off x="2399060" y="957431"/>
            <a:ext cx="2618645" cy="4062651"/>
          </a:xfrm>
          <a:prstGeom prst="rect">
            <a:avLst/>
          </a:prstGeom>
          <a:noFill/>
        </p:spPr>
        <p:txBody>
          <a:bodyPr wrap="square" rtlCol="0">
            <a:spAutoFit/>
          </a:bodyPr>
          <a:lstStyle/>
          <a:p>
            <a:r>
              <a:rPr lang="en-US" sz="1400" b="1" dirty="0">
                <a:solidFill>
                  <a:srgbClr val="38373A"/>
                </a:solidFill>
              </a:rPr>
              <a:t>New:  Multi-Family </a:t>
            </a:r>
            <a:r>
              <a:rPr lang="en-US" sz="1400" b="1" dirty="0" err="1">
                <a:solidFill>
                  <a:srgbClr val="38373A"/>
                </a:solidFill>
              </a:rPr>
              <a:t>Smartlock</a:t>
            </a:r>
            <a:br>
              <a:rPr lang="en-US" sz="800" dirty="0">
                <a:solidFill>
                  <a:srgbClr val="38373A"/>
                </a:solidFill>
              </a:rPr>
            </a:br>
            <a:endParaRPr lang="en-US" sz="800" dirty="0">
              <a:solidFill>
                <a:srgbClr val="38373A"/>
              </a:solidFill>
            </a:endParaRPr>
          </a:p>
          <a:p>
            <a:r>
              <a:rPr lang="en-US" sz="800" dirty="0">
                <a:solidFill>
                  <a:srgbClr val="38373A"/>
                </a:solidFill>
              </a:rPr>
              <a:t>This ideal resident smart entry solution features a sleek design, higher encryption security, enhanced features, and seamless </a:t>
            </a:r>
            <a:r>
              <a:rPr lang="en-US" sz="800" dirty="0" err="1">
                <a:solidFill>
                  <a:srgbClr val="38373A"/>
                </a:solidFill>
              </a:rPr>
              <a:t>Stratis</a:t>
            </a:r>
            <a:r>
              <a:rPr lang="en-US" sz="800" dirty="0">
                <a:solidFill>
                  <a:srgbClr val="38373A"/>
                </a:solidFill>
              </a:rPr>
              <a:t> system integration.</a:t>
            </a:r>
          </a:p>
          <a:p>
            <a:endParaRPr lang="en-US" sz="800" dirty="0">
              <a:solidFill>
                <a:srgbClr val="38373A"/>
              </a:solidFill>
            </a:endParaRPr>
          </a:p>
          <a:p>
            <a:pPr marL="171450" indent="-171450">
              <a:buFont typeface="Arial" panose="020B0604020202020204" pitchFamily="34" charset="0"/>
              <a:buChar char="•"/>
            </a:pPr>
            <a:r>
              <a:rPr lang="en-US" sz="700" i="1" dirty="0">
                <a:solidFill>
                  <a:srgbClr val="38373A"/>
                </a:solidFill>
              </a:rPr>
              <a:t>Bluetooth Low Energy (BLE) connectivity </a:t>
            </a:r>
            <a:br>
              <a:rPr lang="en-US" sz="700" i="1" dirty="0">
                <a:solidFill>
                  <a:srgbClr val="38373A"/>
                </a:solidFill>
              </a:rPr>
            </a:br>
            <a:endParaRPr lang="en-US" sz="700" dirty="0">
              <a:solidFill>
                <a:srgbClr val="38373A"/>
              </a:solidFill>
            </a:endParaRPr>
          </a:p>
          <a:p>
            <a:pPr marL="171450" indent="-171450">
              <a:buFont typeface="Arial" panose="020B0604020202020204" pitchFamily="34" charset="0"/>
              <a:buChar char="•"/>
            </a:pPr>
            <a:r>
              <a:rPr lang="en-US" sz="700" i="1" dirty="0">
                <a:solidFill>
                  <a:srgbClr val="38373A"/>
                </a:solidFill>
              </a:rPr>
              <a:t>UL listed A156.12 &amp; ANSI Grade 2 certified / ADA compliant</a:t>
            </a:r>
            <a:br>
              <a:rPr lang="en-US" sz="700" i="1" dirty="0">
                <a:solidFill>
                  <a:srgbClr val="38373A"/>
                </a:solidFill>
              </a:rPr>
            </a:br>
            <a:endParaRPr lang="en-US" sz="700" dirty="0">
              <a:solidFill>
                <a:srgbClr val="38373A"/>
              </a:solidFill>
            </a:endParaRPr>
          </a:p>
          <a:p>
            <a:pPr marL="171450" indent="-171450">
              <a:buFont typeface="Arial" panose="020B0604020202020204" pitchFamily="34" charset="0"/>
              <a:buChar char="•"/>
            </a:pPr>
            <a:r>
              <a:rPr lang="en-US" sz="700" i="1" dirty="0">
                <a:solidFill>
                  <a:srgbClr val="38373A"/>
                </a:solidFill>
              </a:rPr>
              <a:t>Keyless Entry with tamperproof design (100% bump &amp; pick proof)</a:t>
            </a:r>
            <a:br>
              <a:rPr lang="en-US" sz="700" i="1" dirty="0">
                <a:solidFill>
                  <a:srgbClr val="38373A"/>
                </a:solidFill>
              </a:rPr>
            </a:br>
            <a:endParaRPr lang="en-US" sz="700" dirty="0">
              <a:solidFill>
                <a:srgbClr val="38373A"/>
              </a:solidFill>
            </a:endParaRPr>
          </a:p>
          <a:p>
            <a:pPr marL="171450" indent="-171450">
              <a:buFont typeface="Arial" panose="020B0604020202020204" pitchFamily="34" charset="0"/>
              <a:buChar char="•"/>
            </a:pPr>
            <a:r>
              <a:rPr lang="en-US" sz="700" i="1" dirty="0">
                <a:solidFill>
                  <a:srgbClr val="38373A"/>
                </a:solidFill>
              </a:rPr>
              <a:t>Fully Integrated with </a:t>
            </a:r>
            <a:r>
              <a:rPr lang="en-US" sz="700" i="1" dirty="0" err="1">
                <a:solidFill>
                  <a:srgbClr val="38373A"/>
                </a:solidFill>
              </a:rPr>
              <a:t>Stratis</a:t>
            </a:r>
            <a:r>
              <a:rPr lang="en-US" sz="700" i="1" dirty="0">
                <a:solidFill>
                  <a:srgbClr val="38373A"/>
                </a:solidFill>
              </a:rPr>
              <a:t> IoT (“Cloud-based” Management Access Control) Platform </a:t>
            </a:r>
            <a:endParaRPr lang="en-US" sz="700" dirty="0">
              <a:solidFill>
                <a:srgbClr val="38373A"/>
              </a:solidFill>
            </a:endParaRPr>
          </a:p>
          <a:p>
            <a:pPr marL="171450" indent="-171450">
              <a:buFont typeface="Arial" panose="020B0604020202020204" pitchFamily="34" charset="0"/>
              <a:buChar char="•"/>
            </a:pPr>
            <a:endParaRPr lang="en-US" sz="700" i="1" dirty="0">
              <a:solidFill>
                <a:srgbClr val="38373A"/>
              </a:solidFill>
            </a:endParaRPr>
          </a:p>
          <a:p>
            <a:pPr marL="171450" indent="-171450">
              <a:buFont typeface="Arial" panose="020B0604020202020204" pitchFamily="34" charset="0"/>
              <a:buChar char="•"/>
            </a:pPr>
            <a:r>
              <a:rPr lang="en-US" sz="700" i="1" dirty="0">
                <a:solidFill>
                  <a:srgbClr val="38373A"/>
                </a:solidFill>
              </a:rPr>
              <a:t>Smart MIFARE Plus access credential with AES 128 or Smartphone App (13.56 MHZ frequency)</a:t>
            </a:r>
            <a:endParaRPr lang="en-US" sz="700" dirty="0">
              <a:solidFill>
                <a:srgbClr val="38373A"/>
              </a:solidFill>
            </a:endParaRPr>
          </a:p>
          <a:p>
            <a:pPr marL="171450" indent="-171450">
              <a:buFont typeface="Arial" panose="020B0604020202020204" pitchFamily="34" charset="0"/>
              <a:buChar char="•"/>
            </a:pPr>
            <a:r>
              <a:rPr lang="en-US" sz="700" i="1" dirty="0">
                <a:solidFill>
                  <a:srgbClr val="38373A"/>
                </a:solidFill>
              </a:rPr>
              <a:t>Data-on-card (no Gateways required – “NO-TOUR” functionality)</a:t>
            </a:r>
          </a:p>
          <a:p>
            <a:pPr marL="171450" indent="-171450">
              <a:buFont typeface="Arial" panose="020B0604020202020204" pitchFamily="34" charset="0"/>
              <a:buChar char="•"/>
            </a:pPr>
            <a:endParaRPr lang="en-US" sz="700" dirty="0">
              <a:solidFill>
                <a:srgbClr val="38373A"/>
              </a:solidFill>
            </a:endParaRPr>
          </a:p>
          <a:p>
            <a:pPr marL="171450" indent="-171450">
              <a:buFont typeface="Arial" panose="020B0604020202020204" pitchFamily="34" charset="0"/>
              <a:buChar char="•"/>
            </a:pPr>
            <a:r>
              <a:rPr lang="en-US" sz="700" i="1" dirty="0">
                <a:solidFill>
                  <a:srgbClr val="38373A"/>
                </a:solidFill>
              </a:rPr>
              <a:t>50 individual active users / 2,000 of revoked users</a:t>
            </a:r>
          </a:p>
          <a:p>
            <a:pPr marL="171450" indent="-171450">
              <a:buFont typeface="Arial" panose="020B0604020202020204" pitchFamily="34" charset="0"/>
              <a:buChar char="•"/>
            </a:pPr>
            <a:endParaRPr lang="en-US" sz="700" dirty="0">
              <a:solidFill>
                <a:srgbClr val="38373A"/>
              </a:solidFill>
            </a:endParaRPr>
          </a:p>
          <a:p>
            <a:pPr marL="171450" indent="-171450">
              <a:buFont typeface="Arial" panose="020B0604020202020204" pitchFamily="34" charset="0"/>
              <a:buChar char="•"/>
            </a:pPr>
            <a:r>
              <a:rPr lang="en-US" sz="700" i="1" dirty="0">
                <a:solidFill>
                  <a:srgbClr val="38373A"/>
                </a:solidFill>
              </a:rPr>
              <a:t>Hassle-free user management (adding &amp; </a:t>
            </a:r>
            <a:br>
              <a:rPr lang="en-US" sz="700" i="1" dirty="0">
                <a:solidFill>
                  <a:srgbClr val="38373A"/>
                </a:solidFill>
              </a:rPr>
            </a:br>
            <a:r>
              <a:rPr lang="en-US" sz="700" i="1" dirty="0">
                <a:solidFill>
                  <a:srgbClr val="38373A"/>
                </a:solidFill>
              </a:rPr>
              <a:t>deleting users)</a:t>
            </a:r>
            <a:br>
              <a:rPr lang="en-US" sz="700" i="1" dirty="0">
                <a:solidFill>
                  <a:srgbClr val="38373A"/>
                </a:solidFill>
              </a:rPr>
            </a:br>
            <a:r>
              <a:rPr lang="en-US" sz="700" i="1" dirty="0">
                <a:solidFill>
                  <a:srgbClr val="38373A"/>
                </a:solidFill>
              </a:rPr>
              <a:t> </a:t>
            </a:r>
            <a:endParaRPr lang="en-US" sz="700" dirty="0">
              <a:solidFill>
                <a:srgbClr val="38373A"/>
              </a:solidFill>
            </a:endParaRPr>
          </a:p>
          <a:p>
            <a:pPr marL="171450" indent="-171450">
              <a:buFont typeface="Arial" panose="020B0604020202020204" pitchFamily="34" charset="0"/>
              <a:buChar char="•"/>
            </a:pPr>
            <a:r>
              <a:rPr lang="en-US" sz="700" i="1" dirty="0">
                <a:solidFill>
                  <a:srgbClr val="38373A"/>
                </a:solidFill>
              </a:rPr>
              <a:t>9V Temporary Power Terminal for back up</a:t>
            </a:r>
            <a:endParaRPr lang="en-US" sz="700" dirty="0">
              <a:solidFill>
                <a:srgbClr val="38373A"/>
              </a:solidFill>
            </a:endParaRPr>
          </a:p>
          <a:p>
            <a:pPr marL="171450" indent="-171450">
              <a:buFont typeface="Arial" panose="020B0604020202020204" pitchFamily="34" charset="0"/>
              <a:buChar char="•"/>
            </a:pPr>
            <a:br>
              <a:rPr lang="en-US" sz="700" i="1" dirty="0">
                <a:solidFill>
                  <a:srgbClr val="38373A"/>
                </a:solidFill>
              </a:rPr>
            </a:br>
            <a:r>
              <a:rPr lang="en-US" sz="700" i="1" dirty="0">
                <a:solidFill>
                  <a:srgbClr val="38373A"/>
                </a:solidFill>
              </a:rPr>
              <a:t>Audit trail captures up to 15,000 transactions</a:t>
            </a:r>
            <a:endParaRPr lang="en-US" sz="700" dirty="0">
              <a:solidFill>
                <a:srgbClr val="38373A"/>
              </a:solidFill>
            </a:endParaRPr>
          </a:p>
          <a:p>
            <a:pPr marL="171450" indent="-171450">
              <a:buFont typeface="Arial" panose="020B0604020202020204" pitchFamily="34" charset="0"/>
              <a:buChar char="•"/>
            </a:pPr>
            <a:br>
              <a:rPr lang="en-US" sz="700" i="1" dirty="0">
                <a:solidFill>
                  <a:srgbClr val="38373A"/>
                </a:solidFill>
              </a:rPr>
            </a:br>
            <a:r>
              <a:rPr lang="en-US" sz="700" i="1" dirty="0">
                <a:solidFill>
                  <a:srgbClr val="38373A"/>
                </a:solidFill>
              </a:rPr>
              <a:t>LED Color-coded light &amp; sound indicators</a:t>
            </a:r>
            <a:endParaRPr lang="en-US" sz="700" dirty="0">
              <a:solidFill>
                <a:srgbClr val="38373A"/>
              </a:solidFill>
            </a:endParaRPr>
          </a:p>
          <a:p>
            <a:pPr marL="171450" indent="-171450">
              <a:buFont typeface="Arial" panose="020B0604020202020204" pitchFamily="34" charset="0"/>
              <a:buChar char="•"/>
            </a:pPr>
            <a:br>
              <a:rPr lang="en-US" sz="700" i="1" dirty="0">
                <a:solidFill>
                  <a:srgbClr val="38373A"/>
                </a:solidFill>
              </a:rPr>
            </a:br>
            <a:r>
              <a:rPr lang="en-US" sz="700" i="1" dirty="0">
                <a:solidFill>
                  <a:srgbClr val="38373A"/>
                </a:solidFill>
              </a:rPr>
              <a:t>Built Specifically for Multi-family &amp; Student Housing</a:t>
            </a:r>
            <a:endParaRPr lang="en-US" sz="700" dirty="0">
              <a:solidFill>
                <a:srgbClr val="38373A"/>
              </a:solidFill>
            </a:endParaRPr>
          </a:p>
          <a:p>
            <a:endParaRPr lang="en-US" sz="800" dirty="0">
              <a:solidFill>
                <a:srgbClr val="38373A"/>
              </a:solidFill>
            </a:endParaRPr>
          </a:p>
        </p:txBody>
      </p:sp>
      <p:sp>
        <p:nvSpPr>
          <p:cNvPr id="23" name="TextBox 22">
            <a:extLst>
              <a:ext uri="{FF2B5EF4-FFF2-40B4-BE49-F238E27FC236}">
                <a16:creationId xmlns:a16="http://schemas.microsoft.com/office/drawing/2014/main" id="{64DF8A2D-8A77-AE8B-A261-8758F76DA1A7}"/>
              </a:ext>
            </a:extLst>
          </p:cNvPr>
          <p:cNvSpPr txBox="1"/>
          <p:nvPr/>
        </p:nvSpPr>
        <p:spPr>
          <a:xfrm>
            <a:off x="7287" y="2428"/>
            <a:ext cx="5015621" cy="369332"/>
          </a:xfrm>
          <a:prstGeom prst="rect">
            <a:avLst/>
          </a:prstGeom>
          <a:solidFill>
            <a:srgbClr val="2C2C2C"/>
          </a:solid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MULTI-FAMILY SMARTLOCK</a:t>
            </a:r>
          </a:p>
        </p:txBody>
      </p:sp>
      <p:pic>
        <p:nvPicPr>
          <p:cNvPr id="5" name="Picture 4" descr="A picture containing black, row, white, line&#10;&#10;Description automatically generated">
            <a:extLst>
              <a:ext uri="{FF2B5EF4-FFF2-40B4-BE49-F238E27FC236}">
                <a16:creationId xmlns:a16="http://schemas.microsoft.com/office/drawing/2014/main" id="{57D5C017-ACA1-7F64-B650-A8283D7CF9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5331" y="-20538"/>
            <a:ext cx="1502303" cy="1748897"/>
          </a:xfrm>
          <a:prstGeom prst="rect">
            <a:avLst/>
          </a:prstGeom>
        </p:spPr>
      </p:pic>
      <p:pic>
        <p:nvPicPr>
          <p:cNvPr id="8" name="Picture 7" descr="Icon&#10;&#10;Description automatically generated">
            <a:extLst>
              <a:ext uri="{FF2B5EF4-FFF2-40B4-BE49-F238E27FC236}">
                <a16:creationId xmlns:a16="http://schemas.microsoft.com/office/drawing/2014/main" id="{99F97EBD-41B6-A1F4-3767-E52603387E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30135" y="1455626"/>
            <a:ext cx="1506206" cy="2016340"/>
          </a:xfrm>
          <a:prstGeom prst="rect">
            <a:avLst/>
          </a:prstGeom>
        </p:spPr>
      </p:pic>
      <p:pic>
        <p:nvPicPr>
          <p:cNvPr id="12" name="Picture 11" descr="A picture containing black, white, line, lined&#10;&#10;Description automatically generated">
            <a:extLst>
              <a:ext uri="{FF2B5EF4-FFF2-40B4-BE49-F238E27FC236}">
                <a16:creationId xmlns:a16="http://schemas.microsoft.com/office/drawing/2014/main" id="{90047F35-5ECF-9A20-B3BF-59B6513424B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00840" y="3140782"/>
            <a:ext cx="1502302" cy="1916202"/>
          </a:xfrm>
          <a:prstGeom prst="rect">
            <a:avLst/>
          </a:prstGeom>
        </p:spPr>
      </p:pic>
    </p:spTree>
    <p:extLst>
      <p:ext uri="{BB962C8B-B14F-4D97-AF65-F5344CB8AC3E}">
        <p14:creationId xmlns:p14="http://schemas.microsoft.com/office/powerpoint/2010/main" val="2374990844"/>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359993BE-CBF7-8F6B-A07C-804C253B90E3}"/>
              </a:ext>
            </a:extLst>
          </p:cNvPr>
          <p:cNvPicPr>
            <a:picLocks noChangeAspect="1"/>
          </p:cNvPicPr>
          <p:nvPr/>
        </p:nvPicPr>
        <p:blipFill rotWithShape="1">
          <a:blip r:embed="rId3">
            <a:alphaModFix amt="26000"/>
            <a:extLst>
              <a:ext uri="{28A0092B-C50C-407E-A947-70E740481C1C}">
                <a14:useLocalDpi xmlns:a14="http://schemas.microsoft.com/office/drawing/2010/main" val="0"/>
              </a:ext>
            </a:extLst>
          </a:blip>
          <a:srcRect r="9048"/>
          <a:stretch/>
        </p:blipFill>
        <p:spPr>
          <a:xfrm>
            <a:off x="1" y="11539"/>
            <a:ext cx="6858000" cy="5041900"/>
          </a:xfrm>
          <a:prstGeom prst="rect">
            <a:avLst/>
          </a:prstGeom>
        </p:spPr>
      </p:pic>
      <p:sp>
        <p:nvSpPr>
          <p:cNvPr id="8" name="Rectangle 7">
            <a:extLst>
              <a:ext uri="{FF2B5EF4-FFF2-40B4-BE49-F238E27FC236}">
                <a16:creationId xmlns:a16="http://schemas.microsoft.com/office/drawing/2014/main" id="{E4CF782D-963C-4F65-4A25-65FA5D0257C3}"/>
              </a:ext>
            </a:extLst>
          </p:cNvPr>
          <p:cNvSpPr/>
          <p:nvPr/>
        </p:nvSpPr>
        <p:spPr>
          <a:xfrm>
            <a:off x="656692" y="555526"/>
            <a:ext cx="5616624" cy="3852428"/>
          </a:xfrm>
          <a:prstGeom prst="rect">
            <a:avLst/>
          </a:prstGeom>
          <a:solidFill>
            <a:schemeClr val="bg1">
              <a:alpha val="8603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lide Number Placeholder 1">
            <a:extLst>
              <a:ext uri="{FF2B5EF4-FFF2-40B4-BE49-F238E27FC236}">
                <a16:creationId xmlns:a16="http://schemas.microsoft.com/office/drawing/2014/main" id="{86DF2F97-6753-4FDE-A51D-88AD7393D400}"/>
              </a:ext>
            </a:extLst>
          </p:cNvPr>
          <p:cNvSpPr>
            <a:spLocks noGrp="1"/>
          </p:cNvSpPr>
          <p:nvPr>
            <p:ph type="sldNum" sz="quarter" idx="12"/>
          </p:nvPr>
        </p:nvSpPr>
        <p:spPr/>
        <p:txBody>
          <a:bodyPr/>
          <a:lstStyle/>
          <a:p>
            <a:pPr>
              <a:defRPr/>
            </a:pPr>
            <a:fld id="{4E34A4CB-1414-4639-9DC6-6E00E6B2ACDE}" type="slidenum">
              <a:rPr lang="en-US" smtClean="0"/>
              <a:pPr>
                <a:defRPr/>
              </a:pPr>
              <a:t>15</a:t>
            </a:fld>
            <a:endParaRPr lang="en-US" dirty="0"/>
          </a:p>
        </p:txBody>
      </p:sp>
      <p:sp>
        <p:nvSpPr>
          <p:cNvPr id="3" name="TextBox 2">
            <a:extLst>
              <a:ext uri="{FF2B5EF4-FFF2-40B4-BE49-F238E27FC236}">
                <a16:creationId xmlns:a16="http://schemas.microsoft.com/office/drawing/2014/main" id="{8AA18648-C20C-3DF2-1AD5-B07E529DD93F}"/>
              </a:ext>
            </a:extLst>
          </p:cNvPr>
          <p:cNvSpPr txBox="1"/>
          <p:nvPr/>
        </p:nvSpPr>
        <p:spPr>
          <a:xfrm>
            <a:off x="2482589" y="1956197"/>
            <a:ext cx="3250667" cy="1231106"/>
          </a:xfrm>
          <a:prstGeom prst="rect">
            <a:avLst/>
          </a:prstGeom>
          <a:noFill/>
        </p:spPr>
        <p:txBody>
          <a:bodyPr wrap="square" rtlCol="0">
            <a:spAutoFit/>
          </a:bodyPr>
          <a:lstStyle/>
          <a:p>
            <a:endParaRPr lang="en-US" dirty="0"/>
          </a:p>
          <a:p>
            <a:r>
              <a:rPr lang="en-US" sz="2800" dirty="0"/>
              <a:t>Marketing Update</a:t>
            </a:r>
          </a:p>
          <a:p>
            <a:endParaRPr lang="en-US" sz="2800" dirty="0"/>
          </a:p>
        </p:txBody>
      </p:sp>
      <p:pic>
        <p:nvPicPr>
          <p:cNvPr id="17" name="Picture 16" descr="Shape&#10;&#10;Description automatically generated">
            <a:extLst>
              <a:ext uri="{FF2B5EF4-FFF2-40B4-BE49-F238E27FC236}">
                <a16:creationId xmlns:a16="http://schemas.microsoft.com/office/drawing/2014/main" id="{94630678-87FD-0402-331C-F89E9E5EAB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3614166"/>
            <a:ext cx="6858000" cy="1529334"/>
          </a:xfrm>
          <a:prstGeom prst="rect">
            <a:avLst/>
          </a:prstGeom>
        </p:spPr>
      </p:pic>
      <p:pic>
        <p:nvPicPr>
          <p:cNvPr id="5" name="Graphic 4" descr="Target Audience with solid fill">
            <a:extLst>
              <a:ext uri="{FF2B5EF4-FFF2-40B4-BE49-F238E27FC236}">
                <a16:creationId xmlns:a16="http://schemas.microsoft.com/office/drawing/2014/main" id="{13F4514D-8C57-5B60-17D8-7EDB2786E80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4744" y="1883920"/>
            <a:ext cx="1116124" cy="1116124"/>
          </a:xfrm>
          <a:prstGeom prst="rect">
            <a:avLst/>
          </a:prstGeom>
        </p:spPr>
      </p:pic>
    </p:spTree>
    <p:extLst>
      <p:ext uri="{BB962C8B-B14F-4D97-AF65-F5344CB8AC3E}">
        <p14:creationId xmlns:p14="http://schemas.microsoft.com/office/powerpoint/2010/main" val="3071273067"/>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51E4C3-8601-3D82-D6ED-72EDF0D08F8F}"/>
              </a:ext>
            </a:extLst>
          </p:cNvPr>
          <p:cNvSpPr>
            <a:spLocks noGrp="1"/>
          </p:cNvSpPr>
          <p:nvPr>
            <p:ph type="sldNum" sz="quarter" idx="12"/>
          </p:nvPr>
        </p:nvSpPr>
        <p:spPr/>
        <p:txBody>
          <a:bodyPr/>
          <a:lstStyle/>
          <a:p>
            <a:pPr>
              <a:defRPr/>
            </a:pPr>
            <a:fld id="{4E34A4CB-1414-4639-9DC6-6E00E6B2ACDE}" type="slidenum">
              <a:rPr lang="en-US" smtClean="0"/>
              <a:pPr>
                <a:defRPr/>
              </a:pPr>
              <a:t>16</a:t>
            </a:fld>
            <a:endParaRPr lang="en-US" dirty="0"/>
          </a:p>
        </p:txBody>
      </p:sp>
      <p:pic>
        <p:nvPicPr>
          <p:cNvPr id="4" name="Picture 3">
            <a:extLst>
              <a:ext uri="{FF2B5EF4-FFF2-40B4-BE49-F238E27FC236}">
                <a16:creationId xmlns:a16="http://schemas.microsoft.com/office/drawing/2014/main" id="{C1D79D67-CD5B-A53F-0AD3-6F0EB5C6B6D7}"/>
              </a:ext>
            </a:extLst>
          </p:cNvPr>
          <p:cNvPicPr>
            <a:picLocks noChangeAspect="1"/>
          </p:cNvPicPr>
          <p:nvPr/>
        </p:nvPicPr>
        <p:blipFill rotWithShape="1">
          <a:blip r:embed="rId3"/>
          <a:srcRect b="69759"/>
          <a:stretch/>
        </p:blipFill>
        <p:spPr>
          <a:xfrm>
            <a:off x="28570" y="519522"/>
            <a:ext cx="3708758" cy="2556284"/>
          </a:xfrm>
          <a:prstGeom prst="rect">
            <a:avLst/>
          </a:prstGeom>
        </p:spPr>
      </p:pic>
      <p:sp>
        <p:nvSpPr>
          <p:cNvPr id="5" name="TextBox 4">
            <a:extLst>
              <a:ext uri="{FF2B5EF4-FFF2-40B4-BE49-F238E27FC236}">
                <a16:creationId xmlns:a16="http://schemas.microsoft.com/office/drawing/2014/main" id="{942401F6-5143-6245-92B9-A33D20E5D500}"/>
              </a:ext>
            </a:extLst>
          </p:cNvPr>
          <p:cNvSpPr txBox="1"/>
          <p:nvPr/>
        </p:nvSpPr>
        <p:spPr>
          <a:xfrm>
            <a:off x="11667" y="7200"/>
            <a:ext cx="6856712" cy="369332"/>
          </a:xfrm>
          <a:prstGeom prst="rect">
            <a:avLst/>
          </a:prstGeom>
          <a:solidFill>
            <a:srgbClr val="2C2C2C"/>
          </a:solid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Dedicated Websites – Updated to reflect Current Product Offering</a:t>
            </a:r>
          </a:p>
        </p:txBody>
      </p:sp>
      <p:pic>
        <p:nvPicPr>
          <p:cNvPr id="6" name="Picture 5">
            <a:extLst>
              <a:ext uri="{FF2B5EF4-FFF2-40B4-BE49-F238E27FC236}">
                <a16:creationId xmlns:a16="http://schemas.microsoft.com/office/drawing/2014/main" id="{44F08885-0E7D-D071-61B9-BA10B4F301D0}"/>
              </a:ext>
            </a:extLst>
          </p:cNvPr>
          <p:cNvPicPr>
            <a:picLocks noChangeAspect="1"/>
          </p:cNvPicPr>
          <p:nvPr/>
        </p:nvPicPr>
        <p:blipFill rotWithShape="1">
          <a:blip r:embed="rId4"/>
          <a:srcRect b="55430"/>
          <a:stretch/>
        </p:blipFill>
        <p:spPr>
          <a:xfrm>
            <a:off x="2987888" y="2339652"/>
            <a:ext cx="3708758" cy="2564929"/>
          </a:xfrm>
          <a:prstGeom prst="rect">
            <a:avLst/>
          </a:prstGeom>
        </p:spPr>
      </p:pic>
    </p:spTree>
    <p:extLst>
      <p:ext uri="{BB962C8B-B14F-4D97-AF65-F5344CB8AC3E}">
        <p14:creationId xmlns:p14="http://schemas.microsoft.com/office/powerpoint/2010/main" val="2118647835"/>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BEF72FF-7447-4667-8449-B4DE818BACF5}"/>
              </a:ext>
            </a:extLst>
          </p:cNvPr>
          <p:cNvSpPr>
            <a:spLocks noGrp="1"/>
          </p:cNvSpPr>
          <p:nvPr>
            <p:ph type="title"/>
          </p:nvPr>
        </p:nvSpPr>
        <p:spPr>
          <a:xfrm>
            <a:off x="1052736" y="-200558"/>
            <a:ext cx="6228692" cy="993775"/>
          </a:xfrm>
        </p:spPr>
        <p:txBody>
          <a:bodyPr/>
          <a:lstStyle/>
          <a:p>
            <a:r>
              <a:rPr lang="en-US" sz="2400" dirty="0"/>
              <a:t>Display Program</a:t>
            </a:r>
          </a:p>
        </p:txBody>
      </p:sp>
      <p:pic>
        <p:nvPicPr>
          <p:cNvPr id="5" name="Picture 4">
            <a:extLst>
              <a:ext uri="{FF2B5EF4-FFF2-40B4-BE49-F238E27FC236}">
                <a16:creationId xmlns:a16="http://schemas.microsoft.com/office/drawing/2014/main" id="{72254E2E-013F-4DD6-9BFA-FDDC98E943E8}"/>
              </a:ext>
            </a:extLst>
          </p:cNvPr>
          <p:cNvPicPr>
            <a:picLocks noChangeAspect="1"/>
          </p:cNvPicPr>
          <p:nvPr/>
        </p:nvPicPr>
        <p:blipFill rotWithShape="1">
          <a:blip r:embed="rId3"/>
          <a:srcRect r="11316"/>
          <a:stretch/>
        </p:blipFill>
        <p:spPr>
          <a:xfrm>
            <a:off x="2708790" y="564441"/>
            <a:ext cx="3051718" cy="4014616"/>
          </a:xfrm>
          <a:prstGeom prst="rect">
            <a:avLst/>
          </a:prstGeom>
        </p:spPr>
      </p:pic>
      <p:pic>
        <p:nvPicPr>
          <p:cNvPr id="6" name="Picture 5">
            <a:extLst>
              <a:ext uri="{FF2B5EF4-FFF2-40B4-BE49-F238E27FC236}">
                <a16:creationId xmlns:a16="http://schemas.microsoft.com/office/drawing/2014/main" id="{8427A5C9-54E6-4965-A221-F75CE2869E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99256" y="427213"/>
            <a:ext cx="1030059" cy="1726378"/>
          </a:xfrm>
          <a:prstGeom prst="rect">
            <a:avLst/>
          </a:prstGeom>
        </p:spPr>
      </p:pic>
      <p:pic>
        <p:nvPicPr>
          <p:cNvPr id="7" name="Picture 6">
            <a:extLst>
              <a:ext uri="{FF2B5EF4-FFF2-40B4-BE49-F238E27FC236}">
                <a16:creationId xmlns:a16="http://schemas.microsoft.com/office/drawing/2014/main" id="{07E887AC-2806-407F-A260-A2375D8A487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801" t="16746" r="14924" b="20662"/>
          <a:stretch/>
        </p:blipFill>
        <p:spPr>
          <a:xfrm>
            <a:off x="5934262" y="3768259"/>
            <a:ext cx="760048" cy="1021575"/>
          </a:xfrm>
          <a:prstGeom prst="rect">
            <a:avLst/>
          </a:prstGeom>
        </p:spPr>
      </p:pic>
      <p:pic>
        <p:nvPicPr>
          <p:cNvPr id="9" name="Picture 8">
            <a:extLst>
              <a:ext uri="{FF2B5EF4-FFF2-40B4-BE49-F238E27FC236}">
                <a16:creationId xmlns:a16="http://schemas.microsoft.com/office/drawing/2014/main" id="{59525F10-6CB7-4043-A082-7942FD75865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3750"/>
          <a:stretch/>
        </p:blipFill>
        <p:spPr>
          <a:xfrm>
            <a:off x="238271" y="2776437"/>
            <a:ext cx="2470519" cy="21600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a:extLst>
              <a:ext uri="{FF2B5EF4-FFF2-40B4-BE49-F238E27FC236}">
                <a16:creationId xmlns:a16="http://schemas.microsoft.com/office/drawing/2014/main" id="{3C5AF5BE-70B1-48D5-849E-FFFF2959072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98874" y="1952989"/>
            <a:ext cx="1008483" cy="1815270"/>
          </a:xfrm>
          <a:prstGeom prst="rect">
            <a:avLst/>
          </a:prstGeom>
        </p:spPr>
      </p:pic>
      <p:sp>
        <p:nvSpPr>
          <p:cNvPr id="2" name="TextBox 1">
            <a:extLst>
              <a:ext uri="{FF2B5EF4-FFF2-40B4-BE49-F238E27FC236}">
                <a16:creationId xmlns:a16="http://schemas.microsoft.com/office/drawing/2014/main" id="{ED659D5A-ECFE-B4B1-DF1E-67B5ED47D6ED}"/>
              </a:ext>
            </a:extLst>
          </p:cNvPr>
          <p:cNvSpPr txBox="1"/>
          <p:nvPr/>
        </p:nvSpPr>
        <p:spPr>
          <a:xfrm>
            <a:off x="22786" y="1013965"/>
            <a:ext cx="5911476" cy="1908215"/>
          </a:xfrm>
          <a:prstGeom prst="rect">
            <a:avLst/>
          </a:prstGeom>
          <a:noFill/>
        </p:spPr>
        <p:txBody>
          <a:bodyPr wrap="square" rtlCol="0">
            <a:spAutoFit/>
          </a:bodyPr>
          <a:lstStyle/>
          <a:p>
            <a:r>
              <a:rPr lang="en-US" sz="1400" b="1" dirty="0"/>
              <a:t>-    Catalog featuring 30 options w/SKUs            </a:t>
            </a:r>
          </a:p>
          <a:p>
            <a:pPr marL="285750" indent="-285750">
              <a:buFontTx/>
              <a:buChar char="-"/>
            </a:pPr>
            <a:r>
              <a:rPr lang="en-US" sz="1400" b="1" dirty="0"/>
              <a:t>Dedicated resources to advise on </a:t>
            </a:r>
          </a:p>
          <a:p>
            <a:pPr marL="285750" indent="-285750">
              <a:buFontTx/>
              <a:buChar char="-"/>
            </a:pPr>
            <a:r>
              <a:rPr lang="en-US" sz="1400" b="1" dirty="0"/>
              <a:t>Optimal configurations</a:t>
            </a:r>
          </a:p>
          <a:p>
            <a:pPr marL="285750" indent="-285750">
              <a:buFontTx/>
              <a:buChar char="-"/>
            </a:pPr>
            <a:r>
              <a:rPr lang="en-US" sz="1400" b="1" dirty="0"/>
              <a:t>Backlog actively being fulfilled</a:t>
            </a:r>
          </a:p>
          <a:p>
            <a:pPr marL="285750" indent="-285750">
              <a:buFontTx/>
              <a:buChar char="-"/>
            </a:pPr>
            <a:r>
              <a:rPr lang="en-US" sz="1400" b="1" dirty="0"/>
              <a:t>Single source communication</a:t>
            </a:r>
          </a:p>
          <a:p>
            <a:pPr marL="285750" indent="-285750">
              <a:buFontTx/>
              <a:buChar char="-"/>
            </a:pPr>
            <a:r>
              <a:rPr lang="en-US" sz="1400" b="1" dirty="0"/>
              <a:t>Ready to deploy in Q3  </a:t>
            </a:r>
          </a:p>
          <a:p>
            <a:endParaRPr lang="en-US" sz="1600" b="1" dirty="0"/>
          </a:p>
          <a:p>
            <a:endParaRPr lang="en-US" b="1" dirty="0"/>
          </a:p>
        </p:txBody>
      </p:sp>
    </p:spTree>
    <p:extLst>
      <p:ext uri="{BB962C8B-B14F-4D97-AF65-F5344CB8AC3E}">
        <p14:creationId xmlns:p14="http://schemas.microsoft.com/office/powerpoint/2010/main" val="4086722668"/>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146F20F-62E8-9929-A3F9-8228CC5D167D}"/>
              </a:ext>
            </a:extLst>
          </p:cNvPr>
          <p:cNvSpPr>
            <a:spLocks noGrp="1"/>
          </p:cNvSpPr>
          <p:nvPr>
            <p:ph type="sldNum" sz="quarter" idx="12"/>
          </p:nvPr>
        </p:nvSpPr>
        <p:spPr/>
        <p:txBody>
          <a:bodyPr/>
          <a:lstStyle/>
          <a:p>
            <a:pPr>
              <a:defRPr/>
            </a:pPr>
            <a:fld id="{4E34A4CB-1414-4639-9DC6-6E00E6B2ACDE}" type="slidenum">
              <a:rPr lang="en-US" smtClean="0"/>
              <a:pPr>
                <a:defRPr/>
              </a:pPr>
              <a:t>18</a:t>
            </a:fld>
            <a:endParaRPr lang="en-US" dirty="0"/>
          </a:p>
        </p:txBody>
      </p:sp>
      <p:sp>
        <p:nvSpPr>
          <p:cNvPr id="4" name="Rectangle 3">
            <a:extLst>
              <a:ext uri="{FF2B5EF4-FFF2-40B4-BE49-F238E27FC236}">
                <a16:creationId xmlns:a16="http://schemas.microsoft.com/office/drawing/2014/main" id="{05E3CEF6-F2BF-1418-2EE4-EF323045C025}"/>
              </a:ext>
            </a:extLst>
          </p:cNvPr>
          <p:cNvSpPr/>
          <p:nvPr/>
        </p:nvSpPr>
        <p:spPr>
          <a:xfrm>
            <a:off x="11993" y="591530"/>
            <a:ext cx="6846007" cy="4551970"/>
          </a:xfrm>
          <a:prstGeom prst="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3BCC9398-5432-6A39-94ED-A14DA7651251}"/>
              </a:ext>
            </a:extLst>
          </p:cNvPr>
          <p:cNvPicPr>
            <a:picLocks noChangeAspect="1"/>
          </p:cNvPicPr>
          <p:nvPr/>
        </p:nvPicPr>
        <p:blipFill>
          <a:blip r:embed="rId3"/>
          <a:stretch>
            <a:fillRect/>
          </a:stretch>
        </p:blipFill>
        <p:spPr>
          <a:xfrm rot="328410">
            <a:off x="2924008" y="295764"/>
            <a:ext cx="3510853" cy="4551971"/>
          </a:xfrm>
          <a:prstGeom prst="rect">
            <a:avLst/>
          </a:prstGeom>
          <a:effectLst>
            <a:outerShdw blurRad="50800" dist="38100" dir="2700000" algn="tl" rotWithShape="0">
              <a:prstClr val="black">
                <a:alpha val="40000"/>
              </a:prstClr>
            </a:outerShdw>
          </a:effectLst>
        </p:spPr>
      </p:pic>
      <p:sp>
        <p:nvSpPr>
          <p:cNvPr id="5" name="TextBox 4">
            <a:extLst>
              <a:ext uri="{FF2B5EF4-FFF2-40B4-BE49-F238E27FC236}">
                <a16:creationId xmlns:a16="http://schemas.microsoft.com/office/drawing/2014/main" id="{C1E9DE71-2281-45A5-2EDD-621329C247D9}"/>
              </a:ext>
            </a:extLst>
          </p:cNvPr>
          <p:cNvSpPr txBox="1"/>
          <p:nvPr/>
        </p:nvSpPr>
        <p:spPr>
          <a:xfrm>
            <a:off x="11667" y="7200"/>
            <a:ext cx="3019416" cy="369332"/>
          </a:xfrm>
          <a:prstGeom prst="rect">
            <a:avLst/>
          </a:prstGeom>
          <a:solidFill>
            <a:srgbClr val="2C2C2C"/>
          </a:solid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QUICKSHIP PROGRAM</a:t>
            </a:r>
          </a:p>
        </p:txBody>
      </p:sp>
      <p:sp>
        <p:nvSpPr>
          <p:cNvPr id="6" name="TextBox 5">
            <a:extLst>
              <a:ext uri="{FF2B5EF4-FFF2-40B4-BE49-F238E27FC236}">
                <a16:creationId xmlns:a16="http://schemas.microsoft.com/office/drawing/2014/main" id="{F3EEB009-F3DE-AA12-FD76-9ECA06DCF712}"/>
              </a:ext>
            </a:extLst>
          </p:cNvPr>
          <p:cNvSpPr txBox="1"/>
          <p:nvPr/>
        </p:nvSpPr>
        <p:spPr>
          <a:xfrm>
            <a:off x="332656" y="1133017"/>
            <a:ext cx="3168352" cy="2631490"/>
          </a:xfrm>
          <a:prstGeom prst="rect">
            <a:avLst/>
          </a:prstGeom>
          <a:solidFill>
            <a:srgbClr val="38373A"/>
          </a:solidFill>
        </p:spPr>
        <p:txBody>
          <a:bodyPr wrap="square" rtlCol="0">
            <a:spAutoFit/>
          </a:bodyPr>
          <a:lstStyle/>
          <a:p>
            <a:r>
              <a:rPr lang="en-US" sz="1500" b="1" dirty="0">
                <a:solidFill>
                  <a:schemeClr val="bg1"/>
                </a:solidFill>
              </a:rPr>
              <a:t>Key Program Highlights</a:t>
            </a:r>
          </a:p>
          <a:p>
            <a:endParaRPr lang="en-US" sz="1500" b="1" dirty="0">
              <a:solidFill>
                <a:schemeClr val="bg1"/>
              </a:solidFill>
            </a:endParaRPr>
          </a:p>
          <a:p>
            <a:pPr marL="285750" indent="-285750">
              <a:buFontTx/>
              <a:buChar char="-"/>
            </a:pPr>
            <a:r>
              <a:rPr lang="en-US" sz="1500" b="1" dirty="0">
                <a:solidFill>
                  <a:schemeClr val="bg1"/>
                </a:solidFill>
              </a:rPr>
              <a:t>Top sellers, always in stock</a:t>
            </a:r>
            <a:br>
              <a:rPr lang="en-US" sz="1500" b="1" dirty="0">
                <a:solidFill>
                  <a:schemeClr val="bg1"/>
                </a:solidFill>
              </a:rPr>
            </a:br>
            <a:endParaRPr lang="en-US" sz="1500" b="1" dirty="0">
              <a:solidFill>
                <a:schemeClr val="bg1"/>
              </a:solidFill>
            </a:endParaRPr>
          </a:p>
          <a:p>
            <a:pPr marL="285750" indent="-285750">
              <a:buFontTx/>
              <a:buChar char="-"/>
            </a:pPr>
            <a:r>
              <a:rPr lang="en-US" sz="1500" b="1" dirty="0">
                <a:solidFill>
                  <a:schemeClr val="bg1"/>
                </a:solidFill>
              </a:rPr>
              <a:t>Fast Shipping</a:t>
            </a:r>
          </a:p>
          <a:p>
            <a:pPr marL="285750" indent="-285750">
              <a:buFontTx/>
              <a:buChar char="-"/>
            </a:pPr>
            <a:endParaRPr lang="en-US" sz="1500" b="1" dirty="0">
              <a:solidFill>
                <a:schemeClr val="bg1"/>
              </a:solidFill>
            </a:endParaRPr>
          </a:p>
          <a:p>
            <a:pPr marL="285750" indent="-285750">
              <a:buFontTx/>
              <a:buChar char="-"/>
            </a:pPr>
            <a:r>
              <a:rPr lang="en-US" sz="1500" b="1" dirty="0">
                <a:solidFill>
                  <a:schemeClr val="bg1"/>
                </a:solidFill>
              </a:rPr>
              <a:t>Delaney and Callan Home, Bath and Barn Door Products</a:t>
            </a:r>
          </a:p>
          <a:p>
            <a:pPr marL="285750" indent="-285750">
              <a:buFontTx/>
              <a:buChar char="-"/>
            </a:pPr>
            <a:endParaRPr lang="en-US" sz="1500" b="1" dirty="0">
              <a:solidFill>
                <a:schemeClr val="bg1"/>
              </a:solidFill>
            </a:endParaRPr>
          </a:p>
          <a:p>
            <a:pPr marL="285750" indent="-285750">
              <a:buFontTx/>
              <a:buChar char="-"/>
            </a:pPr>
            <a:r>
              <a:rPr lang="en-US" sz="1500" b="1" dirty="0">
                <a:solidFill>
                  <a:schemeClr val="bg1"/>
                </a:solidFill>
              </a:rPr>
              <a:t>Available as of July 1</a:t>
            </a:r>
          </a:p>
          <a:p>
            <a:pPr marL="285750" indent="-285750">
              <a:buFontTx/>
              <a:buChar char="-"/>
            </a:pPr>
            <a:endParaRPr lang="en-US" sz="1500" b="1" dirty="0">
              <a:solidFill>
                <a:schemeClr val="bg1"/>
              </a:solidFill>
            </a:endParaRPr>
          </a:p>
        </p:txBody>
      </p:sp>
    </p:spTree>
    <p:extLst>
      <p:ext uri="{BB962C8B-B14F-4D97-AF65-F5344CB8AC3E}">
        <p14:creationId xmlns:p14="http://schemas.microsoft.com/office/powerpoint/2010/main" val="3808935354"/>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Rectangle 154">
            <a:extLst>
              <a:ext uri="{FF2B5EF4-FFF2-40B4-BE49-F238E27FC236}">
                <a16:creationId xmlns:a16="http://schemas.microsoft.com/office/drawing/2014/main" id="{74C680F8-984F-D44D-78C8-06245FAC962E}"/>
              </a:ext>
            </a:extLst>
          </p:cNvPr>
          <p:cNvSpPr/>
          <p:nvPr/>
        </p:nvSpPr>
        <p:spPr>
          <a:xfrm>
            <a:off x="11993" y="591530"/>
            <a:ext cx="6846007" cy="4551970"/>
          </a:xfrm>
          <a:prstGeom prst="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42C592F8-C681-4CFA-7064-965196B3E4C5}"/>
              </a:ext>
            </a:extLst>
          </p:cNvPr>
          <p:cNvPicPr>
            <a:picLocks noChangeAspect="1"/>
          </p:cNvPicPr>
          <p:nvPr/>
        </p:nvPicPr>
        <p:blipFill>
          <a:blip r:embed="rId3"/>
          <a:stretch>
            <a:fillRect/>
          </a:stretch>
        </p:blipFill>
        <p:spPr>
          <a:xfrm rot="385289">
            <a:off x="2799407" y="364751"/>
            <a:ext cx="3385797" cy="4383399"/>
          </a:xfrm>
          <a:prstGeom prst="rect">
            <a:avLst/>
          </a:prstGeom>
          <a:effectLst>
            <a:outerShdw blurRad="50800" dist="38100" dir="2700000" algn="tl" rotWithShape="0">
              <a:prstClr val="black">
                <a:alpha val="40000"/>
              </a:prstClr>
            </a:outerShdw>
          </a:effectLst>
        </p:spPr>
      </p:pic>
      <p:sp>
        <p:nvSpPr>
          <p:cNvPr id="4" name="TextBox 3">
            <a:extLst>
              <a:ext uri="{FF2B5EF4-FFF2-40B4-BE49-F238E27FC236}">
                <a16:creationId xmlns:a16="http://schemas.microsoft.com/office/drawing/2014/main" id="{D48B82D0-66C1-5A04-142F-E964E4A0F6EB}"/>
              </a:ext>
            </a:extLst>
          </p:cNvPr>
          <p:cNvSpPr txBox="1"/>
          <p:nvPr/>
        </p:nvSpPr>
        <p:spPr>
          <a:xfrm>
            <a:off x="0" y="4499"/>
            <a:ext cx="2485609" cy="369332"/>
          </a:xfrm>
          <a:prstGeom prst="rect">
            <a:avLst/>
          </a:prstGeom>
          <a:solidFill>
            <a:srgbClr val="2C2C2C"/>
          </a:solid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BARNDOOR PROMO</a:t>
            </a:r>
          </a:p>
        </p:txBody>
      </p:sp>
      <p:sp>
        <p:nvSpPr>
          <p:cNvPr id="2" name="TextBox 1">
            <a:extLst>
              <a:ext uri="{FF2B5EF4-FFF2-40B4-BE49-F238E27FC236}">
                <a16:creationId xmlns:a16="http://schemas.microsoft.com/office/drawing/2014/main" id="{E3E01FAA-A44B-64BD-0FD3-EE68FC478A5F}"/>
              </a:ext>
            </a:extLst>
          </p:cNvPr>
          <p:cNvSpPr txBox="1"/>
          <p:nvPr/>
        </p:nvSpPr>
        <p:spPr>
          <a:xfrm>
            <a:off x="188641" y="1023578"/>
            <a:ext cx="2376264" cy="1015663"/>
          </a:xfrm>
          <a:prstGeom prst="rect">
            <a:avLst/>
          </a:prstGeom>
          <a:noFill/>
          <a:effectLst/>
        </p:spPr>
        <p:txBody>
          <a:bodyPr wrap="square" rtlCol="0">
            <a:spAutoFit/>
          </a:bodyPr>
          <a:lstStyle/>
          <a:p>
            <a:pPr algn="ctr"/>
            <a:r>
              <a:rPr lang="en-US" sz="2000" b="1" dirty="0"/>
              <a:t>NEW DELANEY PRODUCT PROMO</a:t>
            </a:r>
          </a:p>
          <a:p>
            <a:pPr algn="ctr"/>
            <a:r>
              <a:rPr lang="en-US" sz="2000" b="1" dirty="0"/>
              <a:t>COMING FOR Q3</a:t>
            </a:r>
          </a:p>
        </p:txBody>
      </p:sp>
    </p:spTree>
    <p:extLst>
      <p:ext uri="{BB962C8B-B14F-4D97-AF65-F5344CB8AC3E}">
        <p14:creationId xmlns:p14="http://schemas.microsoft.com/office/powerpoint/2010/main" val="1269161089"/>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8E3718-2B68-27AB-260D-7A38C091307E}"/>
              </a:ext>
            </a:extLst>
          </p:cNvPr>
          <p:cNvSpPr>
            <a:spLocks noGrp="1"/>
          </p:cNvSpPr>
          <p:nvPr>
            <p:ph idx="1"/>
          </p:nvPr>
        </p:nvSpPr>
        <p:spPr>
          <a:xfrm>
            <a:off x="471487" y="1113365"/>
            <a:ext cx="5915025" cy="3262312"/>
          </a:xfrm>
        </p:spPr>
        <p:txBody>
          <a:bodyPr/>
          <a:lstStyle/>
          <a:p>
            <a:r>
              <a:rPr lang="en-US" dirty="0"/>
              <a:t>Organizational overview</a:t>
            </a:r>
          </a:p>
          <a:p>
            <a:pPr marL="0" indent="0">
              <a:buNone/>
            </a:pPr>
            <a:endParaRPr lang="en-US" dirty="0"/>
          </a:p>
          <a:p>
            <a:r>
              <a:rPr lang="en-US" dirty="0"/>
              <a:t>New facility</a:t>
            </a:r>
          </a:p>
          <a:p>
            <a:pPr marL="0" indent="0">
              <a:buNone/>
            </a:pPr>
            <a:endParaRPr lang="en-US" dirty="0"/>
          </a:p>
          <a:p>
            <a:r>
              <a:rPr lang="en-US" dirty="0"/>
              <a:t>Operations Update:  backlog, containers received and arriving, keying, RGAs, ISRs</a:t>
            </a:r>
          </a:p>
          <a:p>
            <a:pPr marL="0" indent="0">
              <a:buNone/>
            </a:pPr>
            <a:endParaRPr lang="en-US" dirty="0"/>
          </a:p>
          <a:p>
            <a:r>
              <a:rPr lang="en-US" dirty="0"/>
              <a:t>Marketing Update:  websites, displays, Quick Ship, Barndoor Q3, Q4 Bravura, Sales &amp; Marketing Literature</a:t>
            </a:r>
          </a:p>
          <a:p>
            <a:pPr marL="0" indent="0">
              <a:buNone/>
            </a:pPr>
            <a:endParaRPr lang="en-US" dirty="0"/>
          </a:p>
          <a:p>
            <a:pPr marL="0" indent="0">
              <a:buNone/>
            </a:pPr>
            <a:endParaRPr lang="en-US" dirty="0"/>
          </a:p>
        </p:txBody>
      </p:sp>
      <p:sp>
        <p:nvSpPr>
          <p:cNvPr id="3" name="Title 2">
            <a:extLst>
              <a:ext uri="{FF2B5EF4-FFF2-40B4-BE49-F238E27FC236}">
                <a16:creationId xmlns:a16="http://schemas.microsoft.com/office/drawing/2014/main" id="{DF657CF1-79C8-9214-539F-5B2C135A37C6}"/>
              </a:ext>
            </a:extLst>
          </p:cNvPr>
          <p:cNvSpPr>
            <a:spLocks noGrp="1"/>
          </p:cNvSpPr>
          <p:nvPr>
            <p:ph type="title"/>
          </p:nvPr>
        </p:nvSpPr>
        <p:spPr/>
        <p:txBody>
          <a:bodyPr/>
          <a:lstStyle/>
          <a:p>
            <a:r>
              <a:rPr lang="en-US" dirty="0"/>
              <a:t>Agenda</a:t>
            </a:r>
          </a:p>
        </p:txBody>
      </p:sp>
      <p:sp>
        <p:nvSpPr>
          <p:cNvPr id="4" name="Slide Number Placeholder 3">
            <a:extLst>
              <a:ext uri="{FF2B5EF4-FFF2-40B4-BE49-F238E27FC236}">
                <a16:creationId xmlns:a16="http://schemas.microsoft.com/office/drawing/2014/main" id="{A2D41131-8A5D-9D21-DBD0-F3668A805A3C}"/>
              </a:ext>
            </a:extLst>
          </p:cNvPr>
          <p:cNvSpPr>
            <a:spLocks noGrp="1"/>
          </p:cNvSpPr>
          <p:nvPr>
            <p:ph type="sldNum" sz="quarter" idx="12"/>
          </p:nvPr>
        </p:nvSpPr>
        <p:spPr/>
        <p:txBody>
          <a:bodyPr/>
          <a:lstStyle/>
          <a:p>
            <a:pPr>
              <a:defRPr/>
            </a:pPr>
            <a:r>
              <a:rPr lang="en-US" dirty="0"/>
              <a:t>Page </a:t>
            </a:r>
            <a:fld id="{C082208F-7922-4714-8C6A-AA00CE1840AD}" type="slidenum">
              <a:rPr lang="id-ID" smtClean="0"/>
              <a:pPr>
                <a:defRPr/>
              </a:pPr>
              <a:t>2</a:t>
            </a:fld>
            <a:endParaRPr lang="id-ID" dirty="0"/>
          </a:p>
        </p:txBody>
      </p:sp>
    </p:spTree>
    <p:extLst>
      <p:ext uri="{BB962C8B-B14F-4D97-AF65-F5344CB8AC3E}">
        <p14:creationId xmlns:p14="http://schemas.microsoft.com/office/powerpoint/2010/main" val="1884987853"/>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012BBBC-DC47-81E4-7564-03DBC0A4D412}"/>
              </a:ext>
            </a:extLst>
          </p:cNvPr>
          <p:cNvPicPr>
            <a:picLocks noChangeAspect="1"/>
          </p:cNvPicPr>
          <p:nvPr/>
        </p:nvPicPr>
        <p:blipFill>
          <a:blip r:embed="rId3"/>
          <a:stretch>
            <a:fillRect/>
          </a:stretch>
        </p:blipFill>
        <p:spPr>
          <a:xfrm>
            <a:off x="11042" y="0"/>
            <a:ext cx="6835916" cy="5143500"/>
          </a:xfrm>
          <a:prstGeom prst="rect">
            <a:avLst/>
          </a:prstGeom>
        </p:spPr>
      </p:pic>
      <p:sp>
        <p:nvSpPr>
          <p:cNvPr id="5" name="TextBox 4">
            <a:extLst>
              <a:ext uri="{FF2B5EF4-FFF2-40B4-BE49-F238E27FC236}">
                <a16:creationId xmlns:a16="http://schemas.microsoft.com/office/drawing/2014/main" id="{72620935-BAFA-6838-7765-DEF271696F67}"/>
              </a:ext>
            </a:extLst>
          </p:cNvPr>
          <p:cNvSpPr txBox="1"/>
          <p:nvPr/>
        </p:nvSpPr>
        <p:spPr>
          <a:xfrm>
            <a:off x="7288" y="-11380"/>
            <a:ext cx="4105788" cy="369332"/>
          </a:xfrm>
          <a:prstGeom prst="rect">
            <a:avLst/>
          </a:prstGeom>
          <a:solidFill>
            <a:srgbClr val="2C2C2C"/>
          </a:solid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SLIDING BARNDOOR HARDWARE</a:t>
            </a:r>
          </a:p>
        </p:txBody>
      </p:sp>
    </p:spTree>
    <p:extLst>
      <p:ext uri="{BB962C8B-B14F-4D97-AF65-F5344CB8AC3E}">
        <p14:creationId xmlns:p14="http://schemas.microsoft.com/office/powerpoint/2010/main" val="927295643"/>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95E827-2EE6-4B20-6594-9302340C3C99}"/>
              </a:ext>
            </a:extLst>
          </p:cNvPr>
          <p:cNvSpPr/>
          <p:nvPr/>
        </p:nvSpPr>
        <p:spPr>
          <a:xfrm>
            <a:off x="11993" y="591530"/>
            <a:ext cx="6846007" cy="4551970"/>
          </a:xfrm>
          <a:prstGeom prst="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5B1B647F-1D94-17CF-50D8-EA35A869653B}"/>
              </a:ext>
            </a:extLst>
          </p:cNvPr>
          <p:cNvSpPr txBox="1"/>
          <p:nvPr/>
        </p:nvSpPr>
        <p:spPr>
          <a:xfrm>
            <a:off x="0" y="4499"/>
            <a:ext cx="2485609" cy="369332"/>
          </a:xfrm>
          <a:prstGeom prst="rect">
            <a:avLst/>
          </a:prstGeom>
          <a:solidFill>
            <a:srgbClr val="2C2C2C"/>
          </a:solid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BRAVURA PROMO</a:t>
            </a:r>
          </a:p>
        </p:txBody>
      </p:sp>
      <p:pic>
        <p:nvPicPr>
          <p:cNvPr id="5" name="Picture 4">
            <a:extLst>
              <a:ext uri="{FF2B5EF4-FFF2-40B4-BE49-F238E27FC236}">
                <a16:creationId xmlns:a16="http://schemas.microsoft.com/office/drawing/2014/main" id="{7B59C8B8-46E6-D441-4592-70A36AD12CD4}"/>
              </a:ext>
            </a:extLst>
          </p:cNvPr>
          <p:cNvPicPr>
            <a:picLocks noChangeAspect="1"/>
          </p:cNvPicPr>
          <p:nvPr/>
        </p:nvPicPr>
        <p:blipFill>
          <a:blip r:embed="rId3"/>
          <a:stretch>
            <a:fillRect/>
          </a:stretch>
        </p:blipFill>
        <p:spPr>
          <a:xfrm rot="477538">
            <a:off x="2536895" y="313324"/>
            <a:ext cx="3463955" cy="4516849"/>
          </a:xfrm>
          <a:prstGeom prst="rect">
            <a:avLst/>
          </a:prstGeom>
          <a:effectLst>
            <a:outerShdw blurRad="50800" dist="38100" dir="2700000" algn="tl" rotWithShape="0">
              <a:prstClr val="black">
                <a:alpha val="40000"/>
              </a:prstClr>
            </a:outerShdw>
          </a:effectLst>
        </p:spPr>
      </p:pic>
      <p:sp>
        <p:nvSpPr>
          <p:cNvPr id="6" name="TextBox 5">
            <a:extLst>
              <a:ext uri="{FF2B5EF4-FFF2-40B4-BE49-F238E27FC236}">
                <a16:creationId xmlns:a16="http://schemas.microsoft.com/office/drawing/2014/main" id="{575AC393-316F-BA9B-2177-0B93DCBD142F}"/>
              </a:ext>
            </a:extLst>
          </p:cNvPr>
          <p:cNvSpPr txBox="1"/>
          <p:nvPr/>
        </p:nvSpPr>
        <p:spPr>
          <a:xfrm>
            <a:off x="188641" y="1023578"/>
            <a:ext cx="2376264" cy="1015663"/>
          </a:xfrm>
          <a:prstGeom prst="rect">
            <a:avLst/>
          </a:prstGeom>
          <a:noFill/>
          <a:effectLst/>
        </p:spPr>
        <p:txBody>
          <a:bodyPr wrap="square" rtlCol="0">
            <a:spAutoFit/>
          </a:bodyPr>
          <a:lstStyle/>
          <a:p>
            <a:pPr algn="ctr"/>
            <a:r>
              <a:rPr lang="en-US" sz="2000" b="1" dirty="0">
                <a:solidFill>
                  <a:srgbClr val="38373A"/>
                </a:solidFill>
              </a:rPr>
              <a:t>NEW BRAVURA PRODUCT PROMO</a:t>
            </a:r>
          </a:p>
          <a:p>
            <a:pPr algn="ctr"/>
            <a:r>
              <a:rPr lang="en-US" sz="2000" b="1" dirty="0">
                <a:solidFill>
                  <a:srgbClr val="38373A"/>
                </a:solidFill>
              </a:rPr>
              <a:t>COMING FOR Q4</a:t>
            </a:r>
          </a:p>
        </p:txBody>
      </p:sp>
    </p:spTree>
    <p:extLst>
      <p:ext uri="{BB962C8B-B14F-4D97-AF65-F5344CB8AC3E}">
        <p14:creationId xmlns:p14="http://schemas.microsoft.com/office/powerpoint/2010/main" val="1011072293"/>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AC9AEB1-5F32-4041-B279-CFA9EC8027A9}"/>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t="7035" r="31637"/>
          <a:stretch/>
        </p:blipFill>
        <p:spPr>
          <a:xfrm>
            <a:off x="-27384" y="-11380"/>
            <a:ext cx="2633618" cy="5154880"/>
          </a:xfrm>
          <a:prstGeom prst="rect">
            <a:avLst/>
          </a:prstGeom>
        </p:spPr>
      </p:pic>
      <p:sp>
        <p:nvSpPr>
          <p:cNvPr id="4" name="TextBox 3">
            <a:extLst>
              <a:ext uri="{FF2B5EF4-FFF2-40B4-BE49-F238E27FC236}">
                <a16:creationId xmlns:a16="http://schemas.microsoft.com/office/drawing/2014/main" id="{443ADFEC-515A-6539-5737-0AA408EC9210}"/>
              </a:ext>
            </a:extLst>
          </p:cNvPr>
          <p:cNvSpPr txBox="1"/>
          <p:nvPr/>
        </p:nvSpPr>
        <p:spPr>
          <a:xfrm>
            <a:off x="-27384" y="-11380"/>
            <a:ext cx="2633618" cy="369332"/>
          </a:xfrm>
          <a:prstGeom prst="rect">
            <a:avLst/>
          </a:prstGeom>
          <a:solidFill>
            <a:srgbClr val="2C2C2C"/>
          </a:solid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BATH HARDWARE</a:t>
            </a:r>
          </a:p>
        </p:txBody>
      </p:sp>
      <p:sp>
        <p:nvSpPr>
          <p:cNvPr id="5" name="Rectangle 4">
            <a:extLst>
              <a:ext uri="{FF2B5EF4-FFF2-40B4-BE49-F238E27FC236}">
                <a16:creationId xmlns:a16="http://schemas.microsoft.com/office/drawing/2014/main" id="{44FCE87D-4B29-CB64-AF5E-324637FDB348}"/>
              </a:ext>
            </a:extLst>
          </p:cNvPr>
          <p:cNvSpPr/>
          <p:nvPr/>
        </p:nvSpPr>
        <p:spPr>
          <a:xfrm>
            <a:off x="4977172" y="4803998"/>
            <a:ext cx="540060" cy="3395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0C1AF01-A36E-8323-D4D9-1E9371FBAA3B}"/>
              </a:ext>
            </a:extLst>
          </p:cNvPr>
          <p:cNvPicPr>
            <a:picLocks noChangeAspect="1"/>
          </p:cNvPicPr>
          <p:nvPr/>
        </p:nvPicPr>
        <p:blipFill>
          <a:blip r:embed="rId4"/>
          <a:stretch>
            <a:fillRect/>
          </a:stretch>
        </p:blipFill>
        <p:spPr>
          <a:xfrm>
            <a:off x="2751858" y="0"/>
            <a:ext cx="3989510" cy="5143500"/>
          </a:xfrm>
          <a:prstGeom prst="rect">
            <a:avLst/>
          </a:prstGeom>
        </p:spPr>
      </p:pic>
    </p:spTree>
    <p:extLst>
      <p:ext uri="{BB962C8B-B14F-4D97-AF65-F5344CB8AC3E}">
        <p14:creationId xmlns:p14="http://schemas.microsoft.com/office/powerpoint/2010/main" val="2393785837"/>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F4CE1F3E-4072-1022-E54B-DA935B95B949}"/>
              </a:ext>
            </a:extLst>
          </p:cNvPr>
          <p:cNvSpPr/>
          <p:nvPr/>
        </p:nvSpPr>
        <p:spPr>
          <a:xfrm>
            <a:off x="11993" y="591530"/>
            <a:ext cx="6846007" cy="4551970"/>
          </a:xfrm>
          <a:prstGeom prst="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FE2B0362-8999-1127-0949-114F1C284829}"/>
              </a:ext>
            </a:extLst>
          </p:cNvPr>
          <p:cNvPicPr>
            <a:picLocks noChangeAspect="1"/>
          </p:cNvPicPr>
          <p:nvPr/>
        </p:nvPicPr>
        <p:blipFill>
          <a:blip r:embed="rId3"/>
          <a:stretch>
            <a:fillRect/>
          </a:stretch>
        </p:blipFill>
        <p:spPr>
          <a:xfrm rot="20961771">
            <a:off x="273198" y="2664388"/>
            <a:ext cx="1370394" cy="1776365"/>
          </a:xfrm>
          <a:prstGeom prst="rect">
            <a:avLst/>
          </a:prstGeom>
          <a:effectLst>
            <a:outerShdw blurRad="120189" dist="38100" dir="5400000" sx="99673" sy="99673" algn="t" rotWithShape="0">
              <a:prstClr val="black">
                <a:alpha val="74293"/>
              </a:prstClr>
            </a:outerShdw>
          </a:effectLst>
        </p:spPr>
      </p:pic>
      <p:pic>
        <p:nvPicPr>
          <p:cNvPr id="5" name="Picture 4">
            <a:extLst>
              <a:ext uri="{FF2B5EF4-FFF2-40B4-BE49-F238E27FC236}">
                <a16:creationId xmlns:a16="http://schemas.microsoft.com/office/drawing/2014/main" id="{325845CF-0AEF-8020-4091-81EF5AB3547B}"/>
              </a:ext>
            </a:extLst>
          </p:cNvPr>
          <p:cNvPicPr>
            <a:picLocks noChangeAspect="1"/>
          </p:cNvPicPr>
          <p:nvPr/>
        </p:nvPicPr>
        <p:blipFill>
          <a:blip r:embed="rId4"/>
          <a:stretch>
            <a:fillRect/>
          </a:stretch>
        </p:blipFill>
        <p:spPr>
          <a:xfrm rot="20961771">
            <a:off x="796628" y="2912878"/>
            <a:ext cx="1375051" cy="1787567"/>
          </a:xfrm>
          <a:prstGeom prst="rect">
            <a:avLst/>
          </a:prstGeom>
          <a:effectLst>
            <a:outerShdw blurRad="120189" dist="38100" dir="5400000" sx="99673" sy="99673" algn="t" rotWithShape="0">
              <a:prstClr val="black">
                <a:alpha val="74293"/>
              </a:prstClr>
            </a:outerShdw>
          </a:effectLst>
        </p:spPr>
      </p:pic>
      <p:sp>
        <p:nvSpPr>
          <p:cNvPr id="11" name="TextBox 10">
            <a:extLst>
              <a:ext uri="{FF2B5EF4-FFF2-40B4-BE49-F238E27FC236}">
                <a16:creationId xmlns:a16="http://schemas.microsoft.com/office/drawing/2014/main" id="{0A23A69D-DC3B-7E62-0AF2-EE11C06065CB}"/>
              </a:ext>
            </a:extLst>
          </p:cNvPr>
          <p:cNvSpPr txBox="1"/>
          <p:nvPr/>
        </p:nvSpPr>
        <p:spPr>
          <a:xfrm>
            <a:off x="0" y="-13919"/>
            <a:ext cx="3969060" cy="369332"/>
          </a:xfrm>
          <a:prstGeom prst="rect">
            <a:avLst/>
          </a:prstGeom>
          <a:solidFill>
            <a:srgbClr val="2C2C2C"/>
          </a:solid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2022 Initial Sales Literature</a:t>
            </a:r>
          </a:p>
        </p:txBody>
      </p:sp>
      <p:pic>
        <p:nvPicPr>
          <p:cNvPr id="2" name="Picture 1">
            <a:extLst>
              <a:ext uri="{FF2B5EF4-FFF2-40B4-BE49-F238E27FC236}">
                <a16:creationId xmlns:a16="http://schemas.microsoft.com/office/drawing/2014/main" id="{27F1671A-A4C6-1E6A-5F25-CD2F03ED7593}"/>
              </a:ext>
            </a:extLst>
          </p:cNvPr>
          <p:cNvPicPr>
            <a:picLocks noChangeAspect="1"/>
          </p:cNvPicPr>
          <p:nvPr/>
        </p:nvPicPr>
        <p:blipFill>
          <a:blip r:embed="rId5"/>
          <a:stretch>
            <a:fillRect/>
          </a:stretch>
        </p:blipFill>
        <p:spPr>
          <a:xfrm rot="1074251">
            <a:off x="5016099" y="2913140"/>
            <a:ext cx="1409474" cy="1837215"/>
          </a:xfrm>
          <a:prstGeom prst="rect">
            <a:avLst/>
          </a:prstGeom>
          <a:effectLst>
            <a:outerShdw blurRad="120189" dist="38100" dir="5400000" sx="99673" sy="99673" algn="t" rotWithShape="0">
              <a:prstClr val="black">
                <a:alpha val="74293"/>
              </a:prstClr>
            </a:outerShdw>
          </a:effectLst>
        </p:spPr>
      </p:pic>
      <p:pic>
        <p:nvPicPr>
          <p:cNvPr id="14" name="Picture 13">
            <a:extLst>
              <a:ext uri="{FF2B5EF4-FFF2-40B4-BE49-F238E27FC236}">
                <a16:creationId xmlns:a16="http://schemas.microsoft.com/office/drawing/2014/main" id="{BA981C48-E040-4645-08F7-E75251B4C818}"/>
              </a:ext>
            </a:extLst>
          </p:cNvPr>
          <p:cNvPicPr>
            <a:picLocks noChangeAspect="1"/>
          </p:cNvPicPr>
          <p:nvPr/>
        </p:nvPicPr>
        <p:blipFill>
          <a:blip r:embed="rId6"/>
          <a:stretch>
            <a:fillRect/>
          </a:stretch>
        </p:blipFill>
        <p:spPr>
          <a:xfrm rot="20961039">
            <a:off x="1416389" y="3092056"/>
            <a:ext cx="1368454" cy="1769487"/>
          </a:xfrm>
          <a:prstGeom prst="rect">
            <a:avLst/>
          </a:prstGeom>
          <a:effectLst>
            <a:outerShdw blurRad="120189" dist="38100" dir="5400000" sx="99673" sy="99673" algn="t" rotWithShape="0">
              <a:prstClr val="black">
                <a:alpha val="74293"/>
              </a:prstClr>
            </a:outerShdw>
          </a:effectLst>
        </p:spPr>
      </p:pic>
      <p:pic>
        <p:nvPicPr>
          <p:cNvPr id="6" name="Picture 5">
            <a:extLst>
              <a:ext uri="{FF2B5EF4-FFF2-40B4-BE49-F238E27FC236}">
                <a16:creationId xmlns:a16="http://schemas.microsoft.com/office/drawing/2014/main" id="{F9C626F4-691C-23F9-4F05-F38D193A14B5}"/>
              </a:ext>
            </a:extLst>
          </p:cNvPr>
          <p:cNvPicPr>
            <a:picLocks noChangeAspect="1"/>
          </p:cNvPicPr>
          <p:nvPr/>
        </p:nvPicPr>
        <p:blipFill>
          <a:blip r:embed="rId7"/>
          <a:stretch>
            <a:fillRect/>
          </a:stretch>
        </p:blipFill>
        <p:spPr>
          <a:xfrm rot="20961771">
            <a:off x="2220909" y="3218450"/>
            <a:ext cx="1370394" cy="1768985"/>
          </a:xfrm>
          <a:prstGeom prst="rect">
            <a:avLst/>
          </a:prstGeom>
          <a:effectLst>
            <a:outerShdw blurRad="120189" dist="38100" dir="5400000" sx="99673" sy="99673" algn="t" rotWithShape="0">
              <a:prstClr val="black">
                <a:alpha val="74293"/>
              </a:prstClr>
            </a:outerShdw>
          </a:effectLst>
        </p:spPr>
      </p:pic>
      <p:pic>
        <p:nvPicPr>
          <p:cNvPr id="16" name="Picture 15" descr="Graphical user interface, website&#10;&#10;Description automatically generated">
            <a:extLst>
              <a:ext uri="{FF2B5EF4-FFF2-40B4-BE49-F238E27FC236}">
                <a16:creationId xmlns:a16="http://schemas.microsoft.com/office/drawing/2014/main" id="{9FB6ADED-5218-55D3-942D-79F9AF79D8F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957847">
            <a:off x="2423476" y="299769"/>
            <a:ext cx="1460689" cy="1809510"/>
          </a:xfrm>
          <a:prstGeom prst="rect">
            <a:avLst/>
          </a:prstGeom>
        </p:spPr>
      </p:pic>
      <p:pic>
        <p:nvPicPr>
          <p:cNvPr id="10" name="Picture 9" descr="Graphical user interface&#10;&#10;Description automatically generated">
            <a:extLst>
              <a:ext uri="{FF2B5EF4-FFF2-40B4-BE49-F238E27FC236}">
                <a16:creationId xmlns:a16="http://schemas.microsoft.com/office/drawing/2014/main" id="{B0902A28-B2F9-8D1E-7768-2463322AF3D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168" y="350947"/>
            <a:ext cx="2737715" cy="2390025"/>
          </a:xfrm>
          <a:prstGeom prst="rect">
            <a:avLst/>
          </a:prstGeom>
        </p:spPr>
      </p:pic>
      <p:grpSp>
        <p:nvGrpSpPr>
          <p:cNvPr id="17" name="Group 16">
            <a:extLst>
              <a:ext uri="{FF2B5EF4-FFF2-40B4-BE49-F238E27FC236}">
                <a16:creationId xmlns:a16="http://schemas.microsoft.com/office/drawing/2014/main" id="{063F635D-F0A2-E019-06DE-F67C3FEB830A}"/>
              </a:ext>
            </a:extLst>
          </p:cNvPr>
          <p:cNvGrpSpPr/>
          <p:nvPr/>
        </p:nvGrpSpPr>
        <p:grpSpPr>
          <a:xfrm>
            <a:off x="4210037" y="477278"/>
            <a:ext cx="2409676" cy="1686098"/>
            <a:chOff x="4228723" y="346884"/>
            <a:chExt cx="2409676" cy="1686098"/>
          </a:xfrm>
        </p:grpSpPr>
        <p:pic>
          <p:nvPicPr>
            <p:cNvPr id="8" name="Picture 7">
              <a:extLst>
                <a:ext uri="{FF2B5EF4-FFF2-40B4-BE49-F238E27FC236}">
                  <a16:creationId xmlns:a16="http://schemas.microsoft.com/office/drawing/2014/main" id="{05E7EDA0-2742-2BA2-0528-48C9FCE4A3B9}"/>
                </a:ext>
              </a:extLst>
            </p:cNvPr>
            <p:cNvPicPr>
              <a:picLocks noChangeAspect="1"/>
            </p:cNvPicPr>
            <p:nvPr/>
          </p:nvPicPr>
          <p:blipFill>
            <a:blip r:embed="rId10"/>
            <a:stretch>
              <a:fillRect/>
            </a:stretch>
          </p:blipFill>
          <p:spPr>
            <a:xfrm rot="656631">
              <a:off x="4228723" y="346884"/>
              <a:ext cx="2327621" cy="1331230"/>
            </a:xfrm>
            <a:prstGeom prst="rect">
              <a:avLst/>
            </a:prstGeom>
            <a:effectLst>
              <a:outerShdw blurRad="120189" dist="38100" dir="5400000" sx="99673" sy="99673" algn="t" rotWithShape="0">
                <a:prstClr val="black">
                  <a:alpha val="74293"/>
                </a:prstClr>
              </a:outerShdw>
            </a:effectLst>
          </p:spPr>
        </p:pic>
        <p:pic>
          <p:nvPicPr>
            <p:cNvPr id="7" name="Picture 6">
              <a:extLst>
                <a:ext uri="{FF2B5EF4-FFF2-40B4-BE49-F238E27FC236}">
                  <a16:creationId xmlns:a16="http://schemas.microsoft.com/office/drawing/2014/main" id="{7676AD35-E748-4AD2-8236-3163763DC08A}"/>
                </a:ext>
              </a:extLst>
            </p:cNvPr>
            <p:cNvPicPr>
              <a:picLocks noChangeAspect="1"/>
            </p:cNvPicPr>
            <p:nvPr/>
          </p:nvPicPr>
          <p:blipFill>
            <a:blip r:embed="rId11"/>
            <a:stretch>
              <a:fillRect/>
            </a:stretch>
          </p:blipFill>
          <p:spPr>
            <a:xfrm rot="628566">
              <a:off x="4312529" y="718446"/>
              <a:ext cx="2325870" cy="1314536"/>
            </a:xfrm>
            <a:prstGeom prst="rect">
              <a:avLst/>
            </a:prstGeom>
            <a:effectLst>
              <a:outerShdw blurRad="120189" dist="38100" dir="5400000" sx="99673" sy="99673" algn="t" rotWithShape="0">
                <a:prstClr val="black">
                  <a:alpha val="74293"/>
                </a:prstClr>
              </a:outerShdw>
            </a:effectLst>
          </p:spPr>
        </p:pic>
      </p:grpSp>
      <p:pic>
        <p:nvPicPr>
          <p:cNvPr id="9" name="Picture 8" descr="Graphical user interface&#10;&#10;Description automatically generated">
            <a:extLst>
              <a:ext uri="{FF2B5EF4-FFF2-40B4-BE49-F238E27FC236}">
                <a16:creationId xmlns:a16="http://schemas.microsoft.com/office/drawing/2014/main" id="{087B786F-7A9E-8579-72C1-C2F0BA7C294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419221" y="2036331"/>
            <a:ext cx="3540036" cy="2591306"/>
          </a:xfrm>
          <a:prstGeom prst="rect">
            <a:avLst/>
          </a:prstGeom>
        </p:spPr>
      </p:pic>
      <p:pic>
        <p:nvPicPr>
          <p:cNvPr id="12" name="Picture 11" descr="Graphical user interface, website&#10;&#10;Description automatically generated">
            <a:extLst>
              <a:ext uri="{FF2B5EF4-FFF2-40B4-BE49-F238E27FC236}">
                <a16:creationId xmlns:a16="http://schemas.microsoft.com/office/drawing/2014/main" id="{2A8E66E0-AB42-90C7-ADC5-A1327E0A1FC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90312" y="1475194"/>
            <a:ext cx="3540036" cy="3497555"/>
          </a:xfrm>
          <a:prstGeom prst="rect">
            <a:avLst/>
          </a:prstGeom>
        </p:spPr>
      </p:pic>
    </p:spTree>
    <p:extLst>
      <p:ext uri="{BB962C8B-B14F-4D97-AF65-F5344CB8AC3E}">
        <p14:creationId xmlns:p14="http://schemas.microsoft.com/office/powerpoint/2010/main" val="272816322"/>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7" name="Group 166">
            <a:extLst>
              <a:ext uri="{FF2B5EF4-FFF2-40B4-BE49-F238E27FC236}">
                <a16:creationId xmlns:a16="http://schemas.microsoft.com/office/drawing/2014/main" id="{D64F2C45-33BD-1F30-E628-122CE5E8B9F3}"/>
              </a:ext>
            </a:extLst>
          </p:cNvPr>
          <p:cNvGrpSpPr/>
          <p:nvPr/>
        </p:nvGrpSpPr>
        <p:grpSpPr>
          <a:xfrm>
            <a:off x="0" y="0"/>
            <a:ext cx="7031938" cy="5143500"/>
            <a:chOff x="0" y="159482"/>
            <a:chExt cx="7031938" cy="5143500"/>
          </a:xfrm>
        </p:grpSpPr>
        <p:sp>
          <p:nvSpPr>
            <p:cNvPr id="2" name="Rectangle 1">
              <a:extLst>
                <a:ext uri="{FF2B5EF4-FFF2-40B4-BE49-F238E27FC236}">
                  <a16:creationId xmlns:a16="http://schemas.microsoft.com/office/drawing/2014/main" id="{31F16B9F-38A5-4210-96BC-E2661B47384F}"/>
                </a:ext>
              </a:extLst>
            </p:cNvPr>
            <p:cNvSpPr/>
            <p:nvPr/>
          </p:nvSpPr>
          <p:spPr>
            <a:xfrm>
              <a:off x="0" y="159482"/>
              <a:ext cx="6858000" cy="5143500"/>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a16="http://schemas.microsoft.com/office/drawing/2014/main" id="{4099DE63-F609-45A6-99F5-72F520CB8D9A}"/>
                </a:ext>
              </a:extLst>
            </p:cNvPr>
            <p:cNvGrpSpPr/>
            <p:nvPr/>
          </p:nvGrpSpPr>
          <p:grpSpPr>
            <a:xfrm>
              <a:off x="371197" y="771550"/>
              <a:ext cx="6660741" cy="4453128"/>
              <a:chOff x="-590550" y="109538"/>
              <a:chExt cx="7367588" cy="5199062"/>
            </a:xfrm>
            <a:gradFill flip="none" rotWithShape="1">
              <a:gsLst>
                <a:gs pos="62000">
                  <a:schemeClr val="tx2">
                    <a:alpha val="0"/>
                    <a:lumMod val="99000"/>
                    <a:lumOff val="1000"/>
                  </a:schemeClr>
                </a:gs>
                <a:gs pos="0">
                  <a:schemeClr val="accent5">
                    <a:alpha val="20000"/>
                    <a:lumMod val="50000"/>
                  </a:schemeClr>
                </a:gs>
              </a:gsLst>
              <a:lin ang="13500000" scaled="1"/>
              <a:tileRect/>
            </a:gradFill>
          </p:grpSpPr>
          <p:sp>
            <p:nvSpPr>
              <p:cNvPr id="10" name="Freeform 5">
                <a:extLst>
                  <a:ext uri="{FF2B5EF4-FFF2-40B4-BE49-F238E27FC236}">
                    <a16:creationId xmlns:a16="http://schemas.microsoft.com/office/drawing/2014/main" id="{79C925C7-4A62-422F-8877-D651FA5496FD}"/>
                  </a:ext>
                </a:extLst>
              </p:cNvPr>
              <p:cNvSpPr>
                <a:spLocks/>
              </p:cNvSpPr>
              <p:nvPr userDrawn="1"/>
            </p:nvSpPr>
            <p:spPr bwMode="auto">
              <a:xfrm>
                <a:off x="4808538" y="5292725"/>
                <a:ext cx="88900" cy="15875"/>
              </a:xfrm>
              <a:custGeom>
                <a:avLst/>
                <a:gdLst>
                  <a:gd name="T0" fmla="*/ 8 w 28"/>
                  <a:gd name="T1" fmla="*/ 0 h 5"/>
                  <a:gd name="T2" fmla="*/ 0 w 28"/>
                  <a:gd name="T3" fmla="*/ 0 h 5"/>
                  <a:gd name="T4" fmla="*/ 28 w 28"/>
                  <a:gd name="T5" fmla="*/ 5 h 5"/>
                  <a:gd name="T6" fmla="*/ 8 w 28"/>
                  <a:gd name="T7" fmla="*/ 0 h 5"/>
                </a:gdLst>
                <a:ahLst/>
                <a:cxnLst>
                  <a:cxn ang="0">
                    <a:pos x="T0" y="T1"/>
                  </a:cxn>
                  <a:cxn ang="0">
                    <a:pos x="T2" y="T3"/>
                  </a:cxn>
                  <a:cxn ang="0">
                    <a:pos x="T4" y="T5"/>
                  </a:cxn>
                  <a:cxn ang="0">
                    <a:pos x="T6" y="T7"/>
                  </a:cxn>
                </a:cxnLst>
                <a:rect l="0" t="0" r="r" b="b"/>
                <a:pathLst>
                  <a:path w="28" h="5">
                    <a:moveTo>
                      <a:pt x="8" y="0"/>
                    </a:moveTo>
                    <a:cubicBezTo>
                      <a:pt x="0" y="0"/>
                      <a:pt x="0" y="0"/>
                      <a:pt x="0" y="0"/>
                    </a:cubicBezTo>
                    <a:cubicBezTo>
                      <a:pt x="11" y="4"/>
                      <a:pt x="22" y="5"/>
                      <a:pt x="28" y="5"/>
                    </a:cubicBezTo>
                    <a:cubicBezTo>
                      <a:pt x="23" y="4"/>
                      <a:pt x="15"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6">
                <a:extLst>
                  <a:ext uri="{FF2B5EF4-FFF2-40B4-BE49-F238E27FC236}">
                    <a16:creationId xmlns:a16="http://schemas.microsoft.com/office/drawing/2014/main" id="{65858F62-CDCF-4AB5-8C8E-B8653BC566E1}"/>
                  </a:ext>
                </a:extLst>
              </p:cNvPr>
              <p:cNvSpPr>
                <a:spLocks/>
              </p:cNvSpPr>
              <p:nvPr userDrawn="1"/>
            </p:nvSpPr>
            <p:spPr bwMode="auto">
              <a:xfrm>
                <a:off x="6751638" y="1303338"/>
                <a:ext cx="25400" cy="206375"/>
              </a:xfrm>
              <a:custGeom>
                <a:avLst/>
                <a:gdLst>
                  <a:gd name="T0" fmla="*/ 2 w 8"/>
                  <a:gd name="T1" fmla="*/ 39 h 65"/>
                  <a:gd name="T2" fmla="*/ 0 w 8"/>
                  <a:gd name="T3" fmla="*/ 58 h 65"/>
                  <a:gd name="T4" fmla="*/ 0 w 8"/>
                  <a:gd name="T5" fmla="*/ 65 h 65"/>
                  <a:gd name="T6" fmla="*/ 8 w 8"/>
                  <a:gd name="T7" fmla="*/ 32 h 65"/>
                  <a:gd name="T8" fmla="*/ 0 w 8"/>
                  <a:gd name="T9" fmla="*/ 0 h 65"/>
                  <a:gd name="T10" fmla="*/ 0 w 8"/>
                  <a:gd name="T11" fmla="*/ 28 h 65"/>
                  <a:gd name="T12" fmla="*/ 2 w 8"/>
                  <a:gd name="T13" fmla="*/ 39 h 65"/>
                </a:gdLst>
                <a:ahLst/>
                <a:cxnLst>
                  <a:cxn ang="0">
                    <a:pos x="T0" y="T1"/>
                  </a:cxn>
                  <a:cxn ang="0">
                    <a:pos x="T2" y="T3"/>
                  </a:cxn>
                  <a:cxn ang="0">
                    <a:pos x="T4" y="T5"/>
                  </a:cxn>
                  <a:cxn ang="0">
                    <a:pos x="T6" y="T7"/>
                  </a:cxn>
                  <a:cxn ang="0">
                    <a:pos x="T8" y="T9"/>
                  </a:cxn>
                  <a:cxn ang="0">
                    <a:pos x="T10" y="T11"/>
                  </a:cxn>
                  <a:cxn ang="0">
                    <a:pos x="T12" y="T13"/>
                  </a:cxn>
                </a:cxnLst>
                <a:rect l="0" t="0" r="r" b="b"/>
                <a:pathLst>
                  <a:path w="8" h="65">
                    <a:moveTo>
                      <a:pt x="2" y="39"/>
                    </a:moveTo>
                    <a:cubicBezTo>
                      <a:pt x="2" y="46"/>
                      <a:pt x="1" y="52"/>
                      <a:pt x="0" y="58"/>
                    </a:cubicBezTo>
                    <a:cubicBezTo>
                      <a:pt x="0" y="65"/>
                      <a:pt x="0" y="65"/>
                      <a:pt x="0" y="65"/>
                    </a:cubicBezTo>
                    <a:cubicBezTo>
                      <a:pt x="4" y="57"/>
                      <a:pt x="8" y="46"/>
                      <a:pt x="8" y="32"/>
                    </a:cubicBezTo>
                    <a:cubicBezTo>
                      <a:pt x="8" y="21"/>
                      <a:pt x="6" y="10"/>
                      <a:pt x="0" y="0"/>
                    </a:cubicBezTo>
                    <a:cubicBezTo>
                      <a:pt x="0" y="28"/>
                      <a:pt x="0" y="28"/>
                      <a:pt x="0" y="28"/>
                    </a:cubicBezTo>
                    <a:cubicBezTo>
                      <a:pt x="1" y="32"/>
                      <a:pt x="2" y="35"/>
                      <a:pt x="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8">
                <a:extLst>
                  <a:ext uri="{FF2B5EF4-FFF2-40B4-BE49-F238E27FC236}">
                    <a16:creationId xmlns:a16="http://schemas.microsoft.com/office/drawing/2014/main" id="{5F4FF240-96E1-431C-8A88-DD164B6622DA}"/>
                  </a:ext>
                </a:extLst>
              </p:cNvPr>
              <p:cNvSpPr>
                <a:spLocks/>
              </p:cNvSpPr>
              <p:nvPr userDrawn="1"/>
            </p:nvSpPr>
            <p:spPr bwMode="auto">
              <a:xfrm>
                <a:off x="2900363" y="5292725"/>
                <a:ext cx="6350" cy="15875"/>
              </a:xfrm>
              <a:custGeom>
                <a:avLst/>
                <a:gdLst>
                  <a:gd name="T0" fmla="*/ 0 w 2"/>
                  <a:gd name="T1" fmla="*/ 5 h 5"/>
                  <a:gd name="T2" fmla="*/ 2 w 2"/>
                  <a:gd name="T3" fmla="*/ 0 h 5"/>
                  <a:gd name="T4" fmla="*/ 1 w 2"/>
                  <a:gd name="T5" fmla="*/ 0 h 5"/>
                  <a:gd name="T6" fmla="*/ 0 w 2"/>
                  <a:gd name="T7" fmla="*/ 5 h 5"/>
                </a:gdLst>
                <a:ahLst/>
                <a:cxnLst>
                  <a:cxn ang="0">
                    <a:pos x="T0" y="T1"/>
                  </a:cxn>
                  <a:cxn ang="0">
                    <a:pos x="T2" y="T3"/>
                  </a:cxn>
                  <a:cxn ang="0">
                    <a:pos x="T4" y="T5"/>
                  </a:cxn>
                  <a:cxn ang="0">
                    <a:pos x="T6" y="T7"/>
                  </a:cxn>
                </a:cxnLst>
                <a:rect l="0" t="0" r="r" b="b"/>
                <a:pathLst>
                  <a:path w="2" h="5">
                    <a:moveTo>
                      <a:pt x="0" y="5"/>
                    </a:moveTo>
                    <a:cubicBezTo>
                      <a:pt x="0" y="4"/>
                      <a:pt x="1" y="2"/>
                      <a:pt x="2" y="0"/>
                    </a:cubicBezTo>
                    <a:cubicBezTo>
                      <a:pt x="1" y="0"/>
                      <a:pt x="1" y="0"/>
                      <a:pt x="1" y="0"/>
                    </a:cubicBezTo>
                    <a:cubicBezTo>
                      <a:pt x="0" y="2"/>
                      <a:pt x="0"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9">
                <a:extLst>
                  <a:ext uri="{FF2B5EF4-FFF2-40B4-BE49-F238E27FC236}">
                    <a16:creationId xmlns:a16="http://schemas.microsoft.com/office/drawing/2014/main" id="{1AAAEF0D-023E-4467-8F9B-BDBC897E5D72}"/>
                  </a:ext>
                </a:extLst>
              </p:cNvPr>
              <p:cNvSpPr>
                <a:spLocks/>
              </p:cNvSpPr>
              <p:nvPr userDrawn="1"/>
            </p:nvSpPr>
            <p:spPr bwMode="auto">
              <a:xfrm>
                <a:off x="2352675" y="5292725"/>
                <a:ext cx="0" cy="12700"/>
              </a:xfrm>
              <a:custGeom>
                <a:avLst/>
                <a:gdLst>
                  <a:gd name="T0" fmla="*/ 4 h 4"/>
                  <a:gd name="T1" fmla="*/ 0 h 4"/>
                  <a:gd name="T2" fmla="*/ 0 h 4"/>
                  <a:gd name="T3" fmla="*/ 4 h 4"/>
                </a:gdLst>
                <a:ahLst/>
                <a:cxnLst>
                  <a:cxn ang="0">
                    <a:pos x="0" y="T0"/>
                  </a:cxn>
                  <a:cxn ang="0">
                    <a:pos x="0" y="T1"/>
                  </a:cxn>
                  <a:cxn ang="0">
                    <a:pos x="0" y="T2"/>
                  </a:cxn>
                  <a:cxn ang="0">
                    <a:pos x="0" y="T3"/>
                  </a:cxn>
                </a:cxnLst>
                <a:rect l="0" t="0" r="r" b="b"/>
                <a:pathLst>
                  <a:path h="4">
                    <a:moveTo>
                      <a:pt x="0" y="4"/>
                    </a:moveTo>
                    <a:cubicBezTo>
                      <a:pt x="0" y="3"/>
                      <a:pt x="0" y="1"/>
                      <a:pt x="0" y="0"/>
                    </a:cubicBezTo>
                    <a:cubicBezTo>
                      <a:pt x="0" y="0"/>
                      <a:pt x="0" y="0"/>
                      <a:pt x="0" y="0"/>
                    </a:cubicBezTo>
                    <a:cubicBezTo>
                      <a:pt x="0" y="1"/>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0">
                <a:extLst>
                  <a:ext uri="{FF2B5EF4-FFF2-40B4-BE49-F238E27FC236}">
                    <a16:creationId xmlns:a16="http://schemas.microsoft.com/office/drawing/2014/main" id="{89FBD445-7F22-436C-9BF5-BF292F904652}"/>
                  </a:ext>
                </a:extLst>
              </p:cNvPr>
              <p:cNvSpPr>
                <a:spLocks/>
              </p:cNvSpPr>
              <p:nvPr userDrawn="1"/>
            </p:nvSpPr>
            <p:spPr bwMode="auto">
              <a:xfrm>
                <a:off x="5900738" y="3602038"/>
                <a:ext cx="366713" cy="411162"/>
              </a:xfrm>
              <a:custGeom>
                <a:avLst/>
                <a:gdLst>
                  <a:gd name="T0" fmla="*/ 0 w 115"/>
                  <a:gd name="T1" fmla="*/ 76 h 129"/>
                  <a:gd name="T2" fmla="*/ 0 w 115"/>
                  <a:gd name="T3" fmla="*/ 129 h 129"/>
                  <a:gd name="T4" fmla="*/ 16 w 115"/>
                  <a:gd name="T5" fmla="*/ 123 h 129"/>
                  <a:gd name="T6" fmla="*/ 38 w 115"/>
                  <a:gd name="T7" fmla="*/ 121 h 129"/>
                  <a:gd name="T8" fmla="*/ 96 w 115"/>
                  <a:gd name="T9" fmla="*/ 121 h 129"/>
                  <a:gd name="T10" fmla="*/ 106 w 115"/>
                  <a:gd name="T11" fmla="*/ 103 h 129"/>
                  <a:gd name="T12" fmla="*/ 105 w 115"/>
                  <a:gd name="T13" fmla="*/ 103 h 129"/>
                  <a:gd name="T14" fmla="*/ 111 w 115"/>
                  <a:gd name="T15" fmla="*/ 79 h 129"/>
                  <a:gd name="T16" fmla="*/ 106 w 115"/>
                  <a:gd name="T17" fmla="*/ 88 h 129"/>
                  <a:gd name="T18" fmla="*/ 92 w 115"/>
                  <a:gd name="T19" fmla="*/ 92 h 129"/>
                  <a:gd name="T20" fmla="*/ 44 w 115"/>
                  <a:gd name="T21" fmla="*/ 92 h 129"/>
                  <a:gd name="T22" fmla="*/ 29 w 115"/>
                  <a:gd name="T23" fmla="*/ 88 h 129"/>
                  <a:gd name="T24" fmla="*/ 24 w 115"/>
                  <a:gd name="T25" fmla="*/ 76 h 129"/>
                  <a:gd name="T26" fmla="*/ 24 w 115"/>
                  <a:gd name="T27" fmla="*/ 72 h 129"/>
                  <a:gd name="T28" fmla="*/ 78 w 115"/>
                  <a:gd name="T29" fmla="*/ 6 h 129"/>
                  <a:gd name="T30" fmla="*/ 115 w 115"/>
                  <a:gd name="T31" fmla="*/ 15 h 129"/>
                  <a:gd name="T32" fmla="*/ 71 w 115"/>
                  <a:gd name="T33" fmla="*/ 0 h 129"/>
                  <a:gd name="T34" fmla="*/ 0 w 115"/>
                  <a:gd name="T35"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9">
                    <a:moveTo>
                      <a:pt x="0" y="76"/>
                    </a:moveTo>
                    <a:cubicBezTo>
                      <a:pt x="0" y="129"/>
                      <a:pt x="0" y="129"/>
                      <a:pt x="0" y="129"/>
                    </a:cubicBezTo>
                    <a:cubicBezTo>
                      <a:pt x="0" y="129"/>
                      <a:pt x="9" y="125"/>
                      <a:pt x="16" y="123"/>
                    </a:cubicBezTo>
                    <a:cubicBezTo>
                      <a:pt x="27" y="121"/>
                      <a:pt x="38" y="121"/>
                      <a:pt x="38" y="121"/>
                    </a:cubicBezTo>
                    <a:cubicBezTo>
                      <a:pt x="96" y="121"/>
                      <a:pt x="96" y="121"/>
                      <a:pt x="96" y="121"/>
                    </a:cubicBezTo>
                    <a:cubicBezTo>
                      <a:pt x="96" y="121"/>
                      <a:pt x="101" y="114"/>
                      <a:pt x="106" y="103"/>
                    </a:cubicBezTo>
                    <a:cubicBezTo>
                      <a:pt x="105" y="103"/>
                      <a:pt x="105" y="103"/>
                      <a:pt x="105" y="103"/>
                    </a:cubicBezTo>
                    <a:cubicBezTo>
                      <a:pt x="109" y="94"/>
                      <a:pt x="110" y="83"/>
                      <a:pt x="111" y="79"/>
                    </a:cubicBezTo>
                    <a:cubicBezTo>
                      <a:pt x="111" y="81"/>
                      <a:pt x="110" y="85"/>
                      <a:pt x="106" y="88"/>
                    </a:cubicBezTo>
                    <a:cubicBezTo>
                      <a:pt x="101" y="93"/>
                      <a:pt x="92" y="92"/>
                      <a:pt x="92" y="92"/>
                    </a:cubicBezTo>
                    <a:cubicBezTo>
                      <a:pt x="44" y="92"/>
                      <a:pt x="44" y="92"/>
                      <a:pt x="44" y="92"/>
                    </a:cubicBezTo>
                    <a:cubicBezTo>
                      <a:pt x="44" y="92"/>
                      <a:pt x="35" y="93"/>
                      <a:pt x="29" y="88"/>
                    </a:cubicBezTo>
                    <a:cubicBezTo>
                      <a:pt x="23" y="82"/>
                      <a:pt x="24" y="76"/>
                      <a:pt x="24" y="76"/>
                    </a:cubicBezTo>
                    <a:cubicBezTo>
                      <a:pt x="24" y="72"/>
                      <a:pt x="24" y="72"/>
                      <a:pt x="24" y="72"/>
                    </a:cubicBezTo>
                    <a:cubicBezTo>
                      <a:pt x="24" y="35"/>
                      <a:pt x="47" y="7"/>
                      <a:pt x="78" y="6"/>
                    </a:cubicBezTo>
                    <a:cubicBezTo>
                      <a:pt x="102" y="5"/>
                      <a:pt x="115" y="15"/>
                      <a:pt x="115" y="15"/>
                    </a:cubicBezTo>
                    <a:cubicBezTo>
                      <a:pt x="115" y="15"/>
                      <a:pt x="98" y="0"/>
                      <a:pt x="71" y="0"/>
                    </a:cubicBezTo>
                    <a:cubicBezTo>
                      <a:pt x="34" y="0"/>
                      <a:pt x="0" y="29"/>
                      <a:pt x="0"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a:extLst>
                  <a:ext uri="{FF2B5EF4-FFF2-40B4-BE49-F238E27FC236}">
                    <a16:creationId xmlns:a16="http://schemas.microsoft.com/office/drawing/2014/main" id="{C91E05D5-55AD-48C0-8651-524986717A24}"/>
                  </a:ext>
                </a:extLst>
              </p:cNvPr>
              <p:cNvSpPr>
                <a:spLocks/>
              </p:cNvSpPr>
              <p:nvPr userDrawn="1"/>
            </p:nvSpPr>
            <p:spPr bwMode="auto">
              <a:xfrm>
                <a:off x="2903538" y="5153025"/>
                <a:ext cx="350838" cy="139700"/>
              </a:xfrm>
              <a:custGeom>
                <a:avLst/>
                <a:gdLst>
                  <a:gd name="T0" fmla="*/ 94 w 110"/>
                  <a:gd name="T1" fmla="*/ 5 h 44"/>
                  <a:gd name="T2" fmla="*/ 72 w 110"/>
                  <a:gd name="T3" fmla="*/ 8 h 44"/>
                  <a:gd name="T4" fmla="*/ 14 w 110"/>
                  <a:gd name="T5" fmla="*/ 8 h 44"/>
                  <a:gd name="T6" fmla="*/ 5 w 110"/>
                  <a:gd name="T7" fmla="*/ 26 h 44"/>
                  <a:gd name="T8" fmla="*/ 0 w 110"/>
                  <a:gd name="T9" fmla="*/ 44 h 44"/>
                  <a:gd name="T10" fmla="*/ 1 w 110"/>
                  <a:gd name="T11" fmla="*/ 44 h 44"/>
                  <a:gd name="T12" fmla="*/ 4 w 110"/>
                  <a:gd name="T13" fmla="*/ 40 h 44"/>
                  <a:gd name="T14" fmla="*/ 18 w 110"/>
                  <a:gd name="T15" fmla="*/ 36 h 44"/>
                  <a:gd name="T16" fmla="*/ 67 w 110"/>
                  <a:gd name="T17" fmla="*/ 36 h 44"/>
                  <a:gd name="T18" fmla="*/ 81 w 110"/>
                  <a:gd name="T19" fmla="*/ 41 h 44"/>
                  <a:gd name="T20" fmla="*/ 84 w 110"/>
                  <a:gd name="T21" fmla="*/ 44 h 44"/>
                  <a:gd name="T22" fmla="*/ 110 w 110"/>
                  <a:gd name="T23" fmla="*/ 44 h 44"/>
                  <a:gd name="T24" fmla="*/ 110 w 110"/>
                  <a:gd name="T25" fmla="*/ 0 h 44"/>
                  <a:gd name="T26" fmla="*/ 94 w 110"/>
                  <a:gd name="T27" fmla="*/ 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 h="44">
                    <a:moveTo>
                      <a:pt x="94" y="5"/>
                    </a:moveTo>
                    <a:cubicBezTo>
                      <a:pt x="84" y="8"/>
                      <a:pt x="72" y="8"/>
                      <a:pt x="72" y="8"/>
                    </a:cubicBezTo>
                    <a:cubicBezTo>
                      <a:pt x="14" y="8"/>
                      <a:pt x="14" y="8"/>
                      <a:pt x="14" y="8"/>
                    </a:cubicBezTo>
                    <a:cubicBezTo>
                      <a:pt x="14" y="8"/>
                      <a:pt x="9" y="14"/>
                      <a:pt x="5" y="26"/>
                    </a:cubicBezTo>
                    <a:cubicBezTo>
                      <a:pt x="2" y="32"/>
                      <a:pt x="1" y="39"/>
                      <a:pt x="0" y="44"/>
                    </a:cubicBezTo>
                    <a:cubicBezTo>
                      <a:pt x="1" y="44"/>
                      <a:pt x="1" y="44"/>
                      <a:pt x="1" y="44"/>
                    </a:cubicBezTo>
                    <a:cubicBezTo>
                      <a:pt x="2" y="43"/>
                      <a:pt x="3" y="42"/>
                      <a:pt x="4" y="40"/>
                    </a:cubicBezTo>
                    <a:cubicBezTo>
                      <a:pt x="9" y="36"/>
                      <a:pt x="18" y="36"/>
                      <a:pt x="18" y="36"/>
                    </a:cubicBezTo>
                    <a:cubicBezTo>
                      <a:pt x="67" y="36"/>
                      <a:pt x="67" y="36"/>
                      <a:pt x="67" y="36"/>
                    </a:cubicBezTo>
                    <a:cubicBezTo>
                      <a:pt x="67" y="36"/>
                      <a:pt x="75" y="36"/>
                      <a:pt x="81" y="41"/>
                    </a:cubicBezTo>
                    <a:cubicBezTo>
                      <a:pt x="82" y="42"/>
                      <a:pt x="83" y="43"/>
                      <a:pt x="84" y="44"/>
                    </a:cubicBezTo>
                    <a:cubicBezTo>
                      <a:pt x="110" y="44"/>
                      <a:pt x="110" y="44"/>
                      <a:pt x="110" y="44"/>
                    </a:cubicBezTo>
                    <a:cubicBezTo>
                      <a:pt x="110" y="0"/>
                      <a:pt x="110" y="0"/>
                      <a:pt x="110" y="0"/>
                    </a:cubicBezTo>
                    <a:cubicBezTo>
                      <a:pt x="110" y="0"/>
                      <a:pt x="101" y="4"/>
                      <a:pt x="9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2">
                <a:extLst>
                  <a:ext uri="{FF2B5EF4-FFF2-40B4-BE49-F238E27FC236}">
                    <a16:creationId xmlns:a16="http://schemas.microsoft.com/office/drawing/2014/main" id="{B651B84D-E14D-4D7C-8189-813616D68B18}"/>
                  </a:ext>
                </a:extLst>
              </p:cNvPr>
              <p:cNvSpPr>
                <a:spLocks/>
              </p:cNvSpPr>
              <p:nvPr userDrawn="1"/>
            </p:nvSpPr>
            <p:spPr bwMode="auto">
              <a:xfrm>
                <a:off x="6149975" y="4010025"/>
                <a:ext cx="409575" cy="365125"/>
              </a:xfrm>
              <a:custGeom>
                <a:avLst/>
                <a:gdLst>
                  <a:gd name="T0" fmla="*/ 76 w 129"/>
                  <a:gd name="T1" fmla="*/ 115 h 115"/>
                  <a:gd name="T2" fmla="*/ 129 w 129"/>
                  <a:gd name="T3" fmla="*/ 115 h 115"/>
                  <a:gd name="T4" fmla="*/ 124 w 129"/>
                  <a:gd name="T5" fmla="*/ 99 h 115"/>
                  <a:gd name="T6" fmla="*/ 121 w 129"/>
                  <a:gd name="T7" fmla="*/ 77 h 115"/>
                  <a:gd name="T8" fmla="*/ 121 w 129"/>
                  <a:gd name="T9" fmla="*/ 19 h 115"/>
                  <a:gd name="T10" fmla="*/ 104 w 129"/>
                  <a:gd name="T11" fmla="*/ 9 h 115"/>
                  <a:gd name="T12" fmla="*/ 80 w 129"/>
                  <a:gd name="T13" fmla="*/ 4 h 115"/>
                  <a:gd name="T14" fmla="*/ 89 w 129"/>
                  <a:gd name="T15" fmla="*/ 8 h 115"/>
                  <a:gd name="T16" fmla="*/ 93 w 129"/>
                  <a:gd name="T17" fmla="*/ 22 h 115"/>
                  <a:gd name="T18" fmla="*/ 93 w 129"/>
                  <a:gd name="T19" fmla="*/ 71 h 115"/>
                  <a:gd name="T20" fmla="*/ 88 w 129"/>
                  <a:gd name="T21" fmla="*/ 86 h 115"/>
                  <a:gd name="T22" fmla="*/ 76 w 129"/>
                  <a:gd name="T23" fmla="*/ 91 h 115"/>
                  <a:gd name="T24" fmla="*/ 73 w 129"/>
                  <a:gd name="T25" fmla="*/ 91 h 115"/>
                  <a:gd name="T26" fmla="*/ 7 w 129"/>
                  <a:gd name="T27" fmla="*/ 37 h 115"/>
                  <a:gd name="T28" fmla="*/ 16 w 129"/>
                  <a:gd name="T29" fmla="*/ 0 h 115"/>
                  <a:gd name="T30" fmla="*/ 0 w 129"/>
                  <a:gd name="T31" fmla="*/ 44 h 115"/>
                  <a:gd name="T32" fmla="*/ 76 w 129"/>
                  <a:gd name="T3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76" y="115"/>
                    </a:moveTo>
                    <a:cubicBezTo>
                      <a:pt x="129" y="115"/>
                      <a:pt x="129" y="115"/>
                      <a:pt x="129" y="115"/>
                    </a:cubicBezTo>
                    <a:cubicBezTo>
                      <a:pt x="129" y="115"/>
                      <a:pt x="125" y="106"/>
                      <a:pt x="124" y="99"/>
                    </a:cubicBezTo>
                    <a:cubicBezTo>
                      <a:pt x="121" y="88"/>
                      <a:pt x="121" y="77"/>
                      <a:pt x="121" y="77"/>
                    </a:cubicBezTo>
                    <a:cubicBezTo>
                      <a:pt x="121" y="19"/>
                      <a:pt x="121" y="19"/>
                      <a:pt x="121" y="19"/>
                    </a:cubicBezTo>
                    <a:cubicBezTo>
                      <a:pt x="121" y="19"/>
                      <a:pt x="115" y="14"/>
                      <a:pt x="104" y="9"/>
                    </a:cubicBezTo>
                    <a:cubicBezTo>
                      <a:pt x="95" y="6"/>
                      <a:pt x="84" y="4"/>
                      <a:pt x="80" y="4"/>
                    </a:cubicBezTo>
                    <a:cubicBezTo>
                      <a:pt x="82" y="4"/>
                      <a:pt x="85" y="5"/>
                      <a:pt x="89" y="8"/>
                    </a:cubicBezTo>
                    <a:cubicBezTo>
                      <a:pt x="93" y="14"/>
                      <a:pt x="93" y="22"/>
                      <a:pt x="93" y="22"/>
                    </a:cubicBezTo>
                    <a:cubicBezTo>
                      <a:pt x="93" y="71"/>
                      <a:pt x="93" y="71"/>
                      <a:pt x="93" y="71"/>
                    </a:cubicBezTo>
                    <a:cubicBezTo>
                      <a:pt x="93" y="71"/>
                      <a:pt x="93" y="80"/>
                      <a:pt x="88" y="86"/>
                    </a:cubicBezTo>
                    <a:cubicBezTo>
                      <a:pt x="83" y="92"/>
                      <a:pt x="76" y="91"/>
                      <a:pt x="76" y="91"/>
                    </a:cubicBezTo>
                    <a:cubicBezTo>
                      <a:pt x="73" y="91"/>
                      <a:pt x="73" y="91"/>
                      <a:pt x="73" y="91"/>
                    </a:cubicBezTo>
                    <a:cubicBezTo>
                      <a:pt x="36" y="91"/>
                      <a:pt x="8" y="68"/>
                      <a:pt x="7" y="37"/>
                    </a:cubicBezTo>
                    <a:cubicBezTo>
                      <a:pt x="6" y="13"/>
                      <a:pt x="16" y="0"/>
                      <a:pt x="16" y="0"/>
                    </a:cubicBezTo>
                    <a:cubicBezTo>
                      <a:pt x="16" y="0"/>
                      <a:pt x="0" y="17"/>
                      <a:pt x="0" y="44"/>
                    </a:cubicBezTo>
                    <a:cubicBezTo>
                      <a:pt x="0" y="81"/>
                      <a:pt x="30" y="115"/>
                      <a:pt x="76"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3">
                <a:extLst>
                  <a:ext uri="{FF2B5EF4-FFF2-40B4-BE49-F238E27FC236}">
                    <a16:creationId xmlns:a16="http://schemas.microsoft.com/office/drawing/2014/main" id="{6AFA1DAF-16C2-4534-BB27-51655F52BE3C}"/>
                  </a:ext>
                </a:extLst>
              </p:cNvPr>
              <p:cNvSpPr>
                <a:spLocks/>
              </p:cNvSpPr>
              <p:nvPr userDrawn="1"/>
            </p:nvSpPr>
            <p:spPr bwMode="auto">
              <a:xfrm>
                <a:off x="2352675" y="4875213"/>
                <a:ext cx="614363" cy="417512"/>
              </a:xfrm>
              <a:custGeom>
                <a:avLst/>
                <a:gdLst>
                  <a:gd name="T0" fmla="*/ 178 w 193"/>
                  <a:gd name="T1" fmla="*/ 95 h 131"/>
                  <a:gd name="T2" fmla="*/ 193 w 193"/>
                  <a:gd name="T3" fmla="*/ 54 h 131"/>
                  <a:gd name="T4" fmla="*/ 129 w 193"/>
                  <a:gd name="T5" fmla="*/ 0 h 131"/>
                  <a:gd name="T6" fmla="*/ 171 w 193"/>
                  <a:gd name="T7" fmla="*/ 50 h 131"/>
                  <a:gd name="T8" fmla="*/ 158 w 193"/>
                  <a:gd name="T9" fmla="*/ 79 h 131"/>
                  <a:gd name="T10" fmla="*/ 128 w 193"/>
                  <a:gd name="T11" fmla="*/ 90 h 131"/>
                  <a:gd name="T12" fmla="*/ 83 w 193"/>
                  <a:gd name="T13" fmla="*/ 76 h 131"/>
                  <a:gd name="T14" fmla="*/ 83 w 193"/>
                  <a:gd name="T15" fmla="*/ 78 h 131"/>
                  <a:gd name="T16" fmla="*/ 55 w 193"/>
                  <a:gd name="T17" fmla="*/ 71 h 131"/>
                  <a:gd name="T18" fmla="*/ 0 w 193"/>
                  <a:gd name="T19" fmla="*/ 131 h 131"/>
                  <a:gd name="T20" fmla="*/ 0 w 193"/>
                  <a:gd name="T21" fmla="*/ 131 h 131"/>
                  <a:gd name="T22" fmla="*/ 50 w 193"/>
                  <a:gd name="T23" fmla="*/ 93 h 131"/>
                  <a:gd name="T24" fmla="*/ 50 w 193"/>
                  <a:gd name="T25" fmla="*/ 93 h 131"/>
                  <a:gd name="T26" fmla="*/ 80 w 193"/>
                  <a:gd name="T27" fmla="*/ 106 h 131"/>
                  <a:gd name="T28" fmla="*/ 83 w 193"/>
                  <a:gd name="T29" fmla="*/ 111 h 131"/>
                  <a:gd name="T30" fmla="*/ 83 w 193"/>
                  <a:gd name="T31" fmla="*/ 113 h 131"/>
                  <a:gd name="T32" fmla="*/ 85 w 193"/>
                  <a:gd name="T33" fmla="*/ 113 h 131"/>
                  <a:gd name="T34" fmla="*/ 90 w 193"/>
                  <a:gd name="T35" fmla="*/ 131 h 131"/>
                  <a:gd name="T36" fmla="*/ 116 w 193"/>
                  <a:gd name="T37" fmla="*/ 131 h 131"/>
                  <a:gd name="T38" fmla="*/ 113 w 193"/>
                  <a:gd name="T39" fmla="*/ 115 h 131"/>
                  <a:gd name="T40" fmla="*/ 129 w 193"/>
                  <a:gd name="T41" fmla="*/ 115 h 131"/>
                  <a:gd name="T42" fmla="*/ 141 w 193"/>
                  <a:gd name="T43" fmla="*/ 115 h 131"/>
                  <a:gd name="T44" fmla="*/ 140 w 193"/>
                  <a:gd name="T45" fmla="*/ 131 h 131"/>
                  <a:gd name="T46" fmla="*/ 167 w 193"/>
                  <a:gd name="T47" fmla="*/ 131 h 131"/>
                  <a:gd name="T48" fmla="*/ 180 w 193"/>
                  <a:gd name="T49" fmla="*/ 95 h 131"/>
                  <a:gd name="T50" fmla="*/ 178 w 193"/>
                  <a:gd name="T51" fmla="*/ 9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3" h="131">
                    <a:moveTo>
                      <a:pt x="178" y="95"/>
                    </a:moveTo>
                    <a:cubicBezTo>
                      <a:pt x="187" y="85"/>
                      <a:pt x="193" y="70"/>
                      <a:pt x="193" y="54"/>
                    </a:cubicBezTo>
                    <a:cubicBezTo>
                      <a:pt x="193" y="8"/>
                      <a:pt x="145" y="0"/>
                      <a:pt x="129" y="0"/>
                    </a:cubicBezTo>
                    <a:cubicBezTo>
                      <a:pt x="143" y="1"/>
                      <a:pt x="173" y="7"/>
                      <a:pt x="171" y="50"/>
                    </a:cubicBezTo>
                    <a:cubicBezTo>
                      <a:pt x="171" y="61"/>
                      <a:pt x="166" y="71"/>
                      <a:pt x="158" y="79"/>
                    </a:cubicBezTo>
                    <a:cubicBezTo>
                      <a:pt x="150" y="87"/>
                      <a:pt x="139" y="91"/>
                      <a:pt x="128" y="90"/>
                    </a:cubicBezTo>
                    <a:cubicBezTo>
                      <a:pt x="112" y="89"/>
                      <a:pt x="97" y="84"/>
                      <a:pt x="83" y="76"/>
                    </a:cubicBezTo>
                    <a:cubicBezTo>
                      <a:pt x="83" y="78"/>
                      <a:pt x="83" y="78"/>
                      <a:pt x="83" y="78"/>
                    </a:cubicBezTo>
                    <a:cubicBezTo>
                      <a:pt x="75" y="74"/>
                      <a:pt x="65" y="71"/>
                      <a:pt x="55" y="71"/>
                    </a:cubicBezTo>
                    <a:cubicBezTo>
                      <a:pt x="12" y="71"/>
                      <a:pt x="1" y="112"/>
                      <a:pt x="0" y="131"/>
                    </a:cubicBezTo>
                    <a:cubicBezTo>
                      <a:pt x="0" y="131"/>
                      <a:pt x="0" y="131"/>
                      <a:pt x="0" y="131"/>
                    </a:cubicBezTo>
                    <a:cubicBezTo>
                      <a:pt x="3" y="116"/>
                      <a:pt x="11" y="92"/>
                      <a:pt x="50" y="93"/>
                    </a:cubicBezTo>
                    <a:cubicBezTo>
                      <a:pt x="50" y="93"/>
                      <a:pt x="50" y="93"/>
                      <a:pt x="50" y="93"/>
                    </a:cubicBezTo>
                    <a:cubicBezTo>
                      <a:pt x="61" y="93"/>
                      <a:pt x="72" y="98"/>
                      <a:pt x="80" y="106"/>
                    </a:cubicBezTo>
                    <a:cubicBezTo>
                      <a:pt x="81" y="108"/>
                      <a:pt x="82" y="109"/>
                      <a:pt x="83" y="111"/>
                    </a:cubicBezTo>
                    <a:cubicBezTo>
                      <a:pt x="83" y="113"/>
                      <a:pt x="83" y="113"/>
                      <a:pt x="83" y="113"/>
                    </a:cubicBezTo>
                    <a:cubicBezTo>
                      <a:pt x="83" y="113"/>
                      <a:pt x="84" y="113"/>
                      <a:pt x="85" y="113"/>
                    </a:cubicBezTo>
                    <a:cubicBezTo>
                      <a:pt x="88" y="119"/>
                      <a:pt x="90" y="124"/>
                      <a:pt x="90" y="131"/>
                    </a:cubicBezTo>
                    <a:cubicBezTo>
                      <a:pt x="116" y="131"/>
                      <a:pt x="116" y="131"/>
                      <a:pt x="116" y="131"/>
                    </a:cubicBezTo>
                    <a:cubicBezTo>
                      <a:pt x="115" y="125"/>
                      <a:pt x="115" y="120"/>
                      <a:pt x="113" y="115"/>
                    </a:cubicBezTo>
                    <a:cubicBezTo>
                      <a:pt x="118" y="115"/>
                      <a:pt x="124" y="115"/>
                      <a:pt x="129" y="115"/>
                    </a:cubicBezTo>
                    <a:cubicBezTo>
                      <a:pt x="133" y="115"/>
                      <a:pt x="137" y="115"/>
                      <a:pt x="141" y="115"/>
                    </a:cubicBezTo>
                    <a:cubicBezTo>
                      <a:pt x="141" y="119"/>
                      <a:pt x="141" y="125"/>
                      <a:pt x="140" y="131"/>
                    </a:cubicBezTo>
                    <a:cubicBezTo>
                      <a:pt x="167" y="131"/>
                      <a:pt x="167" y="131"/>
                      <a:pt x="167" y="131"/>
                    </a:cubicBezTo>
                    <a:cubicBezTo>
                      <a:pt x="170" y="109"/>
                      <a:pt x="180" y="95"/>
                      <a:pt x="180" y="95"/>
                    </a:cubicBezTo>
                    <a:lnTo>
                      <a:pt x="17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4">
                <a:extLst>
                  <a:ext uri="{FF2B5EF4-FFF2-40B4-BE49-F238E27FC236}">
                    <a16:creationId xmlns:a16="http://schemas.microsoft.com/office/drawing/2014/main" id="{624D139A-7F57-41EF-9B11-A2E7A94D9470}"/>
                  </a:ext>
                </a:extLst>
              </p:cNvPr>
              <p:cNvSpPr>
                <a:spLocks/>
              </p:cNvSpPr>
              <p:nvPr userDrawn="1"/>
            </p:nvSpPr>
            <p:spPr bwMode="auto">
              <a:xfrm>
                <a:off x="6213475" y="2940050"/>
                <a:ext cx="411163" cy="366712"/>
              </a:xfrm>
              <a:custGeom>
                <a:avLst/>
                <a:gdLst>
                  <a:gd name="T0" fmla="*/ 76 w 129"/>
                  <a:gd name="T1" fmla="*/ 115 h 115"/>
                  <a:gd name="T2" fmla="*/ 129 w 129"/>
                  <a:gd name="T3" fmla="*/ 115 h 115"/>
                  <a:gd name="T4" fmla="*/ 124 w 129"/>
                  <a:gd name="T5" fmla="*/ 99 h 115"/>
                  <a:gd name="T6" fmla="*/ 121 w 129"/>
                  <a:gd name="T7" fmla="*/ 77 h 115"/>
                  <a:gd name="T8" fmla="*/ 121 w 129"/>
                  <a:gd name="T9" fmla="*/ 18 h 115"/>
                  <a:gd name="T10" fmla="*/ 104 w 129"/>
                  <a:gd name="T11" fmla="*/ 9 h 115"/>
                  <a:gd name="T12" fmla="*/ 80 w 129"/>
                  <a:gd name="T13" fmla="*/ 3 h 115"/>
                  <a:gd name="T14" fmla="*/ 89 w 129"/>
                  <a:gd name="T15" fmla="*/ 8 h 115"/>
                  <a:gd name="T16" fmla="*/ 93 w 129"/>
                  <a:gd name="T17" fmla="*/ 22 h 115"/>
                  <a:gd name="T18" fmla="*/ 93 w 129"/>
                  <a:gd name="T19" fmla="*/ 71 h 115"/>
                  <a:gd name="T20" fmla="*/ 88 w 129"/>
                  <a:gd name="T21" fmla="*/ 86 h 115"/>
                  <a:gd name="T22" fmla="*/ 76 w 129"/>
                  <a:gd name="T23" fmla="*/ 91 h 115"/>
                  <a:gd name="T24" fmla="*/ 73 w 129"/>
                  <a:gd name="T25" fmla="*/ 91 h 115"/>
                  <a:gd name="T26" fmla="*/ 7 w 129"/>
                  <a:gd name="T27" fmla="*/ 37 h 115"/>
                  <a:gd name="T28" fmla="*/ 16 w 129"/>
                  <a:gd name="T29" fmla="*/ 0 h 115"/>
                  <a:gd name="T30" fmla="*/ 0 w 129"/>
                  <a:gd name="T31" fmla="*/ 44 h 115"/>
                  <a:gd name="T32" fmla="*/ 76 w 129"/>
                  <a:gd name="T3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76" y="115"/>
                    </a:moveTo>
                    <a:cubicBezTo>
                      <a:pt x="129" y="115"/>
                      <a:pt x="129" y="115"/>
                      <a:pt x="129" y="115"/>
                    </a:cubicBezTo>
                    <a:cubicBezTo>
                      <a:pt x="129" y="115"/>
                      <a:pt x="125" y="106"/>
                      <a:pt x="124" y="99"/>
                    </a:cubicBezTo>
                    <a:cubicBezTo>
                      <a:pt x="121" y="88"/>
                      <a:pt x="121" y="77"/>
                      <a:pt x="121" y="77"/>
                    </a:cubicBezTo>
                    <a:cubicBezTo>
                      <a:pt x="121" y="18"/>
                      <a:pt x="121" y="18"/>
                      <a:pt x="121" y="18"/>
                    </a:cubicBezTo>
                    <a:cubicBezTo>
                      <a:pt x="121" y="18"/>
                      <a:pt x="115" y="13"/>
                      <a:pt x="104" y="9"/>
                    </a:cubicBezTo>
                    <a:cubicBezTo>
                      <a:pt x="95" y="5"/>
                      <a:pt x="84" y="4"/>
                      <a:pt x="80" y="3"/>
                    </a:cubicBezTo>
                    <a:cubicBezTo>
                      <a:pt x="82" y="3"/>
                      <a:pt x="85" y="5"/>
                      <a:pt x="89" y="8"/>
                    </a:cubicBezTo>
                    <a:cubicBezTo>
                      <a:pt x="93" y="13"/>
                      <a:pt x="93" y="22"/>
                      <a:pt x="93" y="22"/>
                    </a:cubicBezTo>
                    <a:cubicBezTo>
                      <a:pt x="93" y="71"/>
                      <a:pt x="93" y="71"/>
                      <a:pt x="93" y="71"/>
                    </a:cubicBezTo>
                    <a:cubicBezTo>
                      <a:pt x="93" y="71"/>
                      <a:pt x="93" y="80"/>
                      <a:pt x="88" y="86"/>
                    </a:cubicBezTo>
                    <a:cubicBezTo>
                      <a:pt x="83" y="91"/>
                      <a:pt x="76" y="91"/>
                      <a:pt x="76" y="91"/>
                    </a:cubicBezTo>
                    <a:cubicBezTo>
                      <a:pt x="73" y="91"/>
                      <a:pt x="73" y="91"/>
                      <a:pt x="73" y="91"/>
                    </a:cubicBezTo>
                    <a:cubicBezTo>
                      <a:pt x="36" y="91"/>
                      <a:pt x="8" y="67"/>
                      <a:pt x="7" y="37"/>
                    </a:cubicBezTo>
                    <a:cubicBezTo>
                      <a:pt x="6" y="13"/>
                      <a:pt x="16" y="0"/>
                      <a:pt x="16" y="0"/>
                    </a:cubicBezTo>
                    <a:cubicBezTo>
                      <a:pt x="16" y="0"/>
                      <a:pt x="0" y="17"/>
                      <a:pt x="0" y="44"/>
                    </a:cubicBezTo>
                    <a:cubicBezTo>
                      <a:pt x="0" y="81"/>
                      <a:pt x="30" y="115"/>
                      <a:pt x="76"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5">
                <a:extLst>
                  <a:ext uri="{FF2B5EF4-FFF2-40B4-BE49-F238E27FC236}">
                    <a16:creationId xmlns:a16="http://schemas.microsoft.com/office/drawing/2014/main" id="{E8C60404-6417-4D69-98D0-F9D7C97A936A}"/>
                  </a:ext>
                </a:extLst>
              </p:cNvPr>
              <p:cNvSpPr>
                <a:spLocks/>
              </p:cNvSpPr>
              <p:nvPr userDrawn="1"/>
            </p:nvSpPr>
            <p:spPr bwMode="auto">
              <a:xfrm>
                <a:off x="3678238" y="5118100"/>
                <a:ext cx="358775" cy="174625"/>
              </a:xfrm>
              <a:custGeom>
                <a:avLst/>
                <a:gdLst>
                  <a:gd name="T0" fmla="*/ 75 w 113"/>
                  <a:gd name="T1" fmla="*/ 7 h 55"/>
                  <a:gd name="T2" fmla="*/ 113 w 113"/>
                  <a:gd name="T3" fmla="*/ 15 h 55"/>
                  <a:gd name="T4" fmla="*/ 69 w 113"/>
                  <a:gd name="T5" fmla="*/ 0 h 55"/>
                  <a:gd name="T6" fmla="*/ 0 w 113"/>
                  <a:gd name="T7" fmla="*/ 55 h 55"/>
                  <a:gd name="T8" fmla="*/ 23 w 113"/>
                  <a:gd name="T9" fmla="*/ 55 h 55"/>
                  <a:gd name="T10" fmla="*/ 75 w 113"/>
                  <a:gd name="T11" fmla="*/ 7 h 55"/>
                </a:gdLst>
                <a:ahLst/>
                <a:cxnLst>
                  <a:cxn ang="0">
                    <a:pos x="T0" y="T1"/>
                  </a:cxn>
                  <a:cxn ang="0">
                    <a:pos x="T2" y="T3"/>
                  </a:cxn>
                  <a:cxn ang="0">
                    <a:pos x="T4" y="T5"/>
                  </a:cxn>
                  <a:cxn ang="0">
                    <a:pos x="T6" y="T7"/>
                  </a:cxn>
                  <a:cxn ang="0">
                    <a:pos x="T8" y="T9"/>
                  </a:cxn>
                  <a:cxn ang="0">
                    <a:pos x="T10" y="T11"/>
                  </a:cxn>
                </a:cxnLst>
                <a:rect l="0" t="0" r="r" b="b"/>
                <a:pathLst>
                  <a:path w="113" h="55">
                    <a:moveTo>
                      <a:pt x="75" y="7"/>
                    </a:moveTo>
                    <a:cubicBezTo>
                      <a:pt x="99" y="6"/>
                      <a:pt x="113" y="15"/>
                      <a:pt x="113" y="15"/>
                    </a:cubicBezTo>
                    <a:cubicBezTo>
                      <a:pt x="113" y="15"/>
                      <a:pt x="95" y="0"/>
                      <a:pt x="69" y="0"/>
                    </a:cubicBezTo>
                    <a:cubicBezTo>
                      <a:pt x="38" y="0"/>
                      <a:pt x="9" y="21"/>
                      <a:pt x="0" y="55"/>
                    </a:cubicBezTo>
                    <a:cubicBezTo>
                      <a:pt x="23" y="55"/>
                      <a:pt x="23" y="55"/>
                      <a:pt x="23" y="55"/>
                    </a:cubicBezTo>
                    <a:cubicBezTo>
                      <a:pt x="29" y="27"/>
                      <a:pt x="50" y="7"/>
                      <a:pt x="7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6">
                <a:extLst>
                  <a:ext uri="{FF2B5EF4-FFF2-40B4-BE49-F238E27FC236}">
                    <a16:creationId xmlns:a16="http://schemas.microsoft.com/office/drawing/2014/main" id="{867E53B0-18A2-470C-962C-69D8EF0D1900}"/>
                  </a:ext>
                </a:extLst>
              </p:cNvPr>
              <p:cNvSpPr>
                <a:spLocks/>
              </p:cNvSpPr>
              <p:nvPr userDrawn="1"/>
            </p:nvSpPr>
            <p:spPr bwMode="auto">
              <a:xfrm>
                <a:off x="1536700" y="4016375"/>
                <a:ext cx="366713" cy="414337"/>
              </a:xfrm>
              <a:custGeom>
                <a:avLst/>
                <a:gdLst>
                  <a:gd name="T0" fmla="*/ 115 w 115"/>
                  <a:gd name="T1" fmla="*/ 54 h 130"/>
                  <a:gd name="T2" fmla="*/ 115 w 115"/>
                  <a:gd name="T3" fmla="*/ 0 h 130"/>
                  <a:gd name="T4" fmla="*/ 99 w 115"/>
                  <a:gd name="T5" fmla="*/ 6 h 130"/>
                  <a:gd name="T6" fmla="*/ 77 w 115"/>
                  <a:gd name="T7" fmla="*/ 9 h 130"/>
                  <a:gd name="T8" fmla="*/ 19 w 115"/>
                  <a:gd name="T9" fmla="*/ 9 h 130"/>
                  <a:gd name="T10" fmla="*/ 9 w 115"/>
                  <a:gd name="T11" fmla="*/ 26 h 130"/>
                  <a:gd name="T12" fmla="*/ 4 w 115"/>
                  <a:gd name="T13" fmla="*/ 50 h 130"/>
                  <a:gd name="T14" fmla="*/ 8 w 115"/>
                  <a:gd name="T15" fmla="*/ 41 h 130"/>
                  <a:gd name="T16" fmla="*/ 22 w 115"/>
                  <a:gd name="T17" fmla="*/ 37 h 130"/>
                  <a:gd name="T18" fmla="*/ 71 w 115"/>
                  <a:gd name="T19" fmla="*/ 37 h 130"/>
                  <a:gd name="T20" fmla="*/ 86 w 115"/>
                  <a:gd name="T21" fmla="*/ 42 h 130"/>
                  <a:gd name="T22" fmla="*/ 91 w 115"/>
                  <a:gd name="T23" fmla="*/ 54 h 130"/>
                  <a:gd name="T24" fmla="*/ 91 w 115"/>
                  <a:gd name="T25" fmla="*/ 57 h 130"/>
                  <a:gd name="T26" fmla="*/ 37 w 115"/>
                  <a:gd name="T27" fmla="*/ 123 h 130"/>
                  <a:gd name="T28" fmla="*/ 0 w 115"/>
                  <a:gd name="T29" fmla="*/ 114 h 130"/>
                  <a:gd name="T30" fmla="*/ 44 w 115"/>
                  <a:gd name="T31" fmla="*/ 130 h 130"/>
                  <a:gd name="T32" fmla="*/ 115 w 115"/>
                  <a:gd name="T33" fmla="*/ 5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30">
                    <a:moveTo>
                      <a:pt x="115" y="54"/>
                    </a:moveTo>
                    <a:cubicBezTo>
                      <a:pt x="115" y="0"/>
                      <a:pt x="115" y="0"/>
                      <a:pt x="115" y="0"/>
                    </a:cubicBezTo>
                    <a:cubicBezTo>
                      <a:pt x="115" y="0"/>
                      <a:pt x="106" y="4"/>
                      <a:pt x="99" y="6"/>
                    </a:cubicBezTo>
                    <a:cubicBezTo>
                      <a:pt x="88" y="8"/>
                      <a:pt x="77" y="9"/>
                      <a:pt x="77" y="9"/>
                    </a:cubicBezTo>
                    <a:cubicBezTo>
                      <a:pt x="19" y="9"/>
                      <a:pt x="19" y="9"/>
                      <a:pt x="19" y="9"/>
                    </a:cubicBezTo>
                    <a:cubicBezTo>
                      <a:pt x="19" y="9"/>
                      <a:pt x="14" y="15"/>
                      <a:pt x="9" y="26"/>
                    </a:cubicBezTo>
                    <a:cubicBezTo>
                      <a:pt x="6" y="35"/>
                      <a:pt x="4" y="46"/>
                      <a:pt x="4" y="50"/>
                    </a:cubicBezTo>
                    <a:cubicBezTo>
                      <a:pt x="4" y="48"/>
                      <a:pt x="5" y="44"/>
                      <a:pt x="8" y="41"/>
                    </a:cubicBezTo>
                    <a:cubicBezTo>
                      <a:pt x="14" y="37"/>
                      <a:pt x="22" y="37"/>
                      <a:pt x="22" y="37"/>
                    </a:cubicBezTo>
                    <a:cubicBezTo>
                      <a:pt x="71" y="37"/>
                      <a:pt x="71" y="37"/>
                      <a:pt x="71" y="37"/>
                    </a:cubicBezTo>
                    <a:cubicBezTo>
                      <a:pt x="71" y="37"/>
                      <a:pt x="80" y="37"/>
                      <a:pt x="86" y="42"/>
                    </a:cubicBezTo>
                    <a:cubicBezTo>
                      <a:pt x="92" y="47"/>
                      <a:pt x="91" y="54"/>
                      <a:pt x="91" y="54"/>
                    </a:cubicBezTo>
                    <a:cubicBezTo>
                      <a:pt x="91" y="57"/>
                      <a:pt x="91" y="57"/>
                      <a:pt x="91" y="57"/>
                    </a:cubicBezTo>
                    <a:cubicBezTo>
                      <a:pt x="91" y="94"/>
                      <a:pt x="68" y="122"/>
                      <a:pt x="37" y="123"/>
                    </a:cubicBezTo>
                    <a:cubicBezTo>
                      <a:pt x="13" y="124"/>
                      <a:pt x="0" y="114"/>
                      <a:pt x="0" y="114"/>
                    </a:cubicBezTo>
                    <a:cubicBezTo>
                      <a:pt x="0" y="114"/>
                      <a:pt x="17" y="130"/>
                      <a:pt x="44" y="130"/>
                    </a:cubicBezTo>
                    <a:cubicBezTo>
                      <a:pt x="81" y="130"/>
                      <a:pt x="115" y="100"/>
                      <a:pt x="11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7">
                <a:extLst>
                  <a:ext uri="{FF2B5EF4-FFF2-40B4-BE49-F238E27FC236}">
                    <a16:creationId xmlns:a16="http://schemas.microsoft.com/office/drawing/2014/main" id="{B1549027-17D8-4075-95A2-99D03B84E5EC}"/>
                  </a:ext>
                </a:extLst>
              </p:cNvPr>
              <p:cNvSpPr>
                <a:spLocks/>
              </p:cNvSpPr>
              <p:nvPr userDrawn="1"/>
            </p:nvSpPr>
            <p:spPr bwMode="auto">
              <a:xfrm>
                <a:off x="6226175" y="3322638"/>
                <a:ext cx="411163" cy="365125"/>
              </a:xfrm>
              <a:custGeom>
                <a:avLst/>
                <a:gdLst>
                  <a:gd name="T0" fmla="*/ 53 w 129"/>
                  <a:gd name="T1" fmla="*/ 0 h 115"/>
                  <a:gd name="T2" fmla="*/ 0 w 129"/>
                  <a:gd name="T3" fmla="*/ 0 h 115"/>
                  <a:gd name="T4" fmla="*/ 6 w 129"/>
                  <a:gd name="T5" fmla="*/ 16 h 115"/>
                  <a:gd name="T6" fmla="*/ 8 w 129"/>
                  <a:gd name="T7" fmla="*/ 38 h 115"/>
                  <a:gd name="T8" fmla="*/ 8 w 129"/>
                  <a:gd name="T9" fmla="*/ 96 h 115"/>
                  <a:gd name="T10" fmla="*/ 26 w 129"/>
                  <a:gd name="T11" fmla="*/ 106 h 115"/>
                  <a:gd name="T12" fmla="*/ 50 w 129"/>
                  <a:gd name="T13" fmla="*/ 111 h 115"/>
                  <a:gd name="T14" fmla="*/ 41 w 129"/>
                  <a:gd name="T15" fmla="*/ 106 h 115"/>
                  <a:gd name="T16" fmla="*/ 37 w 129"/>
                  <a:gd name="T17" fmla="*/ 93 h 115"/>
                  <a:gd name="T18" fmla="*/ 37 w 129"/>
                  <a:gd name="T19" fmla="*/ 44 h 115"/>
                  <a:gd name="T20" fmla="*/ 41 w 129"/>
                  <a:gd name="T21" fmla="*/ 29 h 115"/>
                  <a:gd name="T22" fmla="*/ 53 w 129"/>
                  <a:gd name="T23" fmla="*/ 24 h 115"/>
                  <a:gd name="T24" fmla="*/ 56 w 129"/>
                  <a:gd name="T25" fmla="*/ 24 h 115"/>
                  <a:gd name="T26" fmla="*/ 123 w 129"/>
                  <a:gd name="T27" fmla="*/ 78 h 115"/>
                  <a:gd name="T28" fmla="*/ 114 w 129"/>
                  <a:gd name="T29" fmla="*/ 115 h 115"/>
                  <a:gd name="T30" fmla="*/ 129 w 129"/>
                  <a:gd name="T31" fmla="*/ 71 h 115"/>
                  <a:gd name="T32" fmla="*/ 53 w 129"/>
                  <a:gd name="T3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53" y="0"/>
                    </a:moveTo>
                    <a:cubicBezTo>
                      <a:pt x="0" y="0"/>
                      <a:pt x="0" y="0"/>
                      <a:pt x="0" y="0"/>
                    </a:cubicBezTo>
                    <a:cubicBezTo>
                      <a:pt x="0" y="0"/>
                      <a:pt x="4" y="9"/>
                      <a:pt x="6" y="16"/>
                    </a:cubicBezTo>
                    <a:cubicBezTo>
                      <a:pt x="8" y="27"/>
                      <a:pt x="8" y="38"/>
                      <a:pt x="8" y="38"/>
                    </a:cubicBezTo>
                    <a:cubicBezTo>
                      <a:pt x="8" y="96"/>
                      <a:pt x="8" y="96"/>
                      <a:pt x="8" y="96"/>
                    </a:cubicBezTo>
                    <a:cubicBezTo>
                      <a:pt x="8" y="96"/>
                      <a:pt x="15" y="101"/>
                      <a:pt x="26" y="106"/>
                    </a:cubicBezTo>
                    <a:cubicBezTo>
                      <a:pt x="35" y="109"/>
                      <a:pt x="46" y="111"/>
                      <a:pt x="50" y="111"/>
                    </a:cubicBezTo>
                    <a:cubicBezTo>
                      <a:pt x="48" y="111"/>
                      <a:pt x="44" y="110"/>
                      <a:pt x="41" y="106"/>
                    </a:cubicBezTo>
                    <a:cubicBezTo>
                      <a:pt x="37" y="101"/>
                      <a:pt x="37" y="93"/>
                      <a:pt x="37" y="93"/>
                    </a:cubicBezTo>
                    <a:cubicBezTo>
                      <a:pt x="37" y="44"/>
                      <a:pt x="37" y="44"/>
                      <a:pt x="37" y="44"/>
                    </a:cubicBezTo>
                    <a:cubicBezTo>
                      <a:pt x="37" y="44"/>
                      <a:pt x="36" y="35"/>
                      <a:pt x="41" y="29"/>
                    </a:cubicBezTo>
                    <a:cubicBezTo>
                      <a:pt x="46" y="23"/>
                      <a:pt x="53" y="24"/>
                      <a:pt x="53" y="24"/>
                    </a:cubicBezTo>
                    <a:cubicBezTo>
                      <a:pt x="56" y="24"/>
                      <a:pt x="56" y="24"/>
                      <a:pt x="56" y="24"/>
                    </a:cubicBezTo>
                    <a:cubicBezTo>
                      <a:pt x="94" y="24"/>
                      <a:pt x="122" y="47"/>
                      <a:pt x="123" y="78"/>
                    </a:cubicBezTo>
                    <a:cubicBezTo>
                      <a:pt x="124" y="102"/>
                      <a:pt x="114" y="115"/>
                      <a:pt x="114" y="115"/>
                    </a:cubicBezTo>
                    <a:cubicBezTo>
                      <a:pt x="114" y="115"/>
                      <a:pt x="129" y="98"/>
                      <a:pt x="129" y="71"/>
                    </a:cubicBezTo>
                    <a:cubicBezTo>
                      <a:pt x="129" y="34"/>
                      <a:pt x="100"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8">
                <a:extLst>
                  <a:ext uri="{FF2B5EF4-FFF2-40B4-BE49-F238E27FC236}">
                    <a16:creationId xmlns:a16="http://schemas.microsoft.com/office/drawing/2014/main" id="{1E926BCE-2970-4990-872E-BF6EC6E30DB7}"/>
                  </a:ext>
                </a:extLst>
              </p:cNvPr>
              <p:cNvSpPr>
                <a:spLocks/>
              </p:cNvSpPr>
              <p:nvPr userDrawn="1"/>
            </p:nvSpPr>
            <p:spPr bwMode="auto">
              <a:xfrm>
                <a:off x="3257550" y="4976813"/>
                <a:ext cx="392113" cy="315912"/>
              </a:xfrm>
              <a:custGeom>
                <a:avLst/>
                <a:gdLst>
                  <a:gd name="T0" fmla="*/ 121 w 123"/>
                  <a:gd name="T1" fmla="*/ 19 h 99"/>
                  <a:gd name="T2" fmla="*/ 103 w 123"/>
                  <a:gd name="T3" fmla="*/ 9 h 99"/>
                  <a:gd name="T4" fmla="*/ 79 w 123"/>
                  <a:gd name="T5" fmla="*/ 4 h 99"/>
                  <a:gd name="T6" fmla="*/ 88 w 123"/>
                  <a:gd name="T7" fmla="*/ 9 h 99"/>
                  <a:gd name="T8" fmla="*/ 92 w 123"/>
                  <a:gd name="T9" fmla="*/ 23 h 99"/>
                  <a:gd name="T10" fmla="*/ 92 w 123"/>
                  <a:gd name="T11" fmla="*/ 71 h 99"/>
                  <a:gd name="T12" fmla="*/ 88 w 123"/>
                  <a:gd name="T13" fmla="*/ 86 h 99"/>
                  <a:gd name="T14" fmla="*/ 76 w 123"/>
                  <a:gd name="T15" fmla="*/ 91 h 99"/>
                  <a:gd name="T16" fmla="*/ 72 w 123"/>
                  <a:gd name="T17" fmla="*/ 91 h 99"/>
                  <a:gd name="T18" fmla="*/ 6 w 123"/>
                  <a:gd name="T19" fmla="*/ 37 h 99"/>
                  <a:gd name="T20" fmla="*/ 15 w 123"/>
                  <a:gd name="T21" fmla="*/ 0 h 99"/>
                  <a:gd name="T22" fmla="*/ 0 w 123"/>
                  <a:gd name="T23" fmla="*/ 44 h 99"/>
                  <a:gd name="T24" fmla="*/ 26 w 123"/>
                  <a:gd name="T25" fmla="*/ 99 h 99"/>
                  <a:gd name="T26" fmla="*/ 123 w 123"/>
                  <a:gd name="T27" fmla="*/ 99 h 99"/>
                  <a:gd name="T28" fmla="*/ 121 w 123"/>
                  <a:gd name="T29" fmla="*/ 77 h 99"/>
                  <a:gd name="T30" fmla="*/ 121 w 123"/>
                  <a:gd name="T31" fmla="*/ 1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 h="99">
                    <a:moveTo>
                      <a:pt x="121" y="19"/>
                    </a:moveTo>
                    <a:cubicBezTo>
                      <a:pt x="121" y="19"/>
                      <a:pt x="114" y="14"/>
                      <a:pt x="103" y="9"/>
                    </a:cubicBezTo>
                    <a:cubicBezTo>
                      <a:pt x="94" y="6"/>
                      <a:pt x="83" y="4"/>
                      <a:pt x="79" y="4"/>
                    </a:cubicBezTo>
                    <a:cubicBezTo>
                      <a:pt x="81" y="4"/>
                      <a:pt x="84" y="5"/>
                      <a:pt x="88" y="9"/>
                    </a:cubicBezTo>
                    <a:cubicBezTo>
                      <a:pt x="92" y="14"/>
                      <a:pt x="92" y="23"/>
                      <a:pt x="92" y="23"/>
                    </a:cubicBezTo>
                    <a:cubicBezTo>
                      <a:pt x="92" y="71"/>
                      <a:pt x="92" y="71"/>
                      <a:pt x="92" y="71"/>
                    </a:cubicBezTo>
                    <a:cubicBezTo>
                      <a:pt x="92" y="71"/>
                      <a:pt x="92" y="80"/>
                      <a:pt x="88" y="86"/>
                    </a:cubicBezTo>
                    <a:cubicBezTo>
                      <a:pt x="82" y="92"/>
                      <a:pt x="76" y="91"/>
                      <a:pt x="76" y="91"/>
                    </a:cubicBezTo>
                    <a:cubicBezTo>
                      <a:pt x="72" y="91"/>
                      <a:pt x="72" y="91"/>
                      <a:pt x="72" y="91"/>
                    </a:cubicBezTo>
                    <a:cubicBezTo>
                      <a:pt x="35" y="91"/>
                      <a:pt x="7" y="68"/>
                      <a:pt x="6" y="37"/>
                    </a:cubicBezTo>
                    <a:cubicBezTo>
                      <a:pt x="5" y="13"/>
                      <a:pt x="15" y="0"/>
                      <a:pt x="15" y="0"/>
                    </a:cubicBezTo>
                    <a:cubicBezTo>
                      <a:pt x="15" y="0"/>
                      <a:pt x="0" y="17"/>
                      <a:pt x="0" y="44"/>
                    </a:cubicBezTo>
                    <a:cubicBezTo>
                      <a:pt x="0" y="65"/>
                      <a:pt x="9" y="85"/>
                      <a:pt x="26" y="99"/>
                    </a:cubicBezTo>
                    <a:cubicBezTo>
                      <a:pt x="123" y="99"/>
                      <a:pt x="123" y="99"/>
                      <a:pt x="123" y="99"/>
                    </a:cubicBezTo>
                    <a:cubicBezTo>
                      <a:pt x="121" y="88"/>
                      <a:pt x="121" y="77"/>
                      <a:pt x="121" y="77"/>
                    </a:cubicBezTo>
                    <a:lnTo>
                      <a:pt x="121"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9">
                <a:extLst>
                  <a:ext uri="{FF2B5EF4-FFF2-40B4-BE49-F238E27FC236}">
                    <a16:creationId xmlns:a16="http://schemas.microsoft.com/office/drawing/2014/main" id="{5DE3482F-2EE4-4599-88CD-AC04DDF3794E}"/>
                  </a:ext>
                </a:extLst>
              </p:cNvPr>
              <p:cNvSpPr>
                <a:spLocks/>
              </p:cNvSpPr>
              <p:nvPr userDrawn="1"/>
            </p:nvSpPr>
            <p:spPr bwMode="auto">
              <a:xfrm>
                <a:off x="1498600" y="5102225"/>
                <a:ext cx="354013" cy="190500"/>
              </a:xfrm>
              <a:custGeom>
                <a:avLst/>
                <a:gdLst>
                  <a:gd name="T0" fmla="*/ 111 w 111"/>
                  <a:gd name="T1" fmla="*/ 0 h 60"/>
                  <a:gd name="T2" fmla="*/ 95 w 111"/>
                  <a:gd name="T3" fmla="*/ 5 h 60"/>
                  <a:gd name="T4" fmla="*/ 73 w 111"/>
                  <a:gd name="T5" fmla="*/ 8 h 60"/>
                  <a:gd name="T6" fmla="*/ 15 w 111"/>
                  <a:gd name="T7" fmla="*/ 8 h 60"/>
                  <a:gd name="T8" fmla="*/ 5 w 111"/>
                  <a:gd name="T9" fmla="*/ 26 h 60"/>
                  <a:gd name="T10" fmla="*/ 0 w 111"/>
                  <a:gd name="T11" fmla="*/ 49 h 60"/>
                  <a:gd name="T12" fmla="*/ 4 w 111"/>
                  <a:gd name="T13" fmla="*/ 40 h 60"/>
                  <a:gd name="T14" fmla="*/ 18 w 111"/>
                  <a:gd name="T15" fmla="*/ 36 h 60"/>
                  <a:gd name="T16" fmla="*/ 67 w 111"/>
                  <a:gd name="T17" fmla="*/ 36 h 60"/>
                  <a:gd name="T18" fmla="*/ 82 w 111"/>
                  <a:gd name="T19" fmla="*/ 41 h 60"/>
                  <a:gd name="T20" fmla="*/ 87 w 111"/>
                  <a:gd name="T21" fmla="*/ 53 h 60"/>
                  <a:gd name="T22" fmla="*/ 87 w 111"/>
                  <a:gd name="T23" fmla="*/ 56 h 60"/>
                  <a:gd name="T24" fmla="*/ 87 w 111"/>
                  <a:gd name="T25" fmla="*/ 60 h 60"/>
                  <a:gd name="T26" fmla="*/ 111 w 111"/>
                  <a:gd name="T27" fmla="*/ 60 h 60"/>
                  <a:gd name="T28" fmla="*/ 111 w 111"/>
                  <a:gd name="T29" fmla="*/ 53 h 60"/>
                  <a:gd name="T30" fmla="*/ 111 w 111"/>
                  <a:gd name="T3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 h="60">
                    <a:moveTo>
                      <a:pt x="111" y="0"/>
                    </a:moveTo>
                    <a:cubicBezTo>
                      <a:pt x="111" y="0"/>
                      <a:pt x="102" y="4"/>
                      <a:pt x="95" y="5"/>
                    </a:cubicBezTo>
                    <a:cubicBezTo>
                      <a:pt x="84" y="8"/>
                      <a:pt x="73" y="8"/>
                      <a:pt x="73" y="8"/>
                    </a:cubicBezTo>
                    <a:cubicBezTo>
                      <a:pt x="15" y="8"/>
                      <a:pt x="15" y="8"/>
                      <a:pt x="15" y="8"/>
                    </a:cubicBezTo>
                    <a:cubicBezTo>
                      <a:pt x="15" y="8"/>
                      <a:pt x="10" y="14"/>
                      <a:pt x="5" y="26"/>
                    </a:cubicBezTo>
                    <a:cubicBezTo>
                      <a:pt x="2" y="34"/>
                      <a:pt x="0" y="46"/>
                      <a:pt x="0" y="49"/>
                    </a:cubicBezTo>
                    <a:cubicBezTo>
                      <a:pt x="0" y="47"/>
                      <a:pt x="1" y="44"/>
                      <a:pt x="4" y="40"/>
                    </a:cubicBezTo>
                    <a:cubicBezTo>
                      <a:pt x="10" y="36"/>
                      <a:pt x="18" y="36"/>
                      <a:pt x="18" y="36"/>
                    </a:cubicBezTo>
                    <a:cubicBezTo>
                      <a:pt x="67" y="36"/>
                      <a:pt x="67" y="36"/>
                      <a:pt x="67" y="36"/>
                    </a:cubicBezTo>
                    <a:cubicBezTo>
                      <a:pt x="67" y="36"/>
                      <a:pt x="76" y="36"/>
                      <a:pt x="82" y="41"/>
                    </a:cubicBezTo>
                    <a:cubicBezTo>
                      <a:pt x="88" y="46"/>
                      <a:pt x="87" y="53"/>
                      <a:pt x="87" y="53"/>
                    </a:cubicBezTo>
                    <a:cubicBezTo>
                      <a:pt x="87" y="56"/>
                      <a:pt x="87" y="56"/>
                      <a:pt x="87" y="56"/>
                    </a:cubicBezTo>
                    <a:cubicBezTo>
                      <a:pt x="87" y="57"/>
                      <a:pt x="87" y="58"/>
                      <a:pt x="87" y="60"/>
                    </a:cubicBezTo>
                    <a:cubicBezTo>
                      <a:pt x="111" y="60"/>
                      <a:pt x="111" y="60"/>
                      <a:pt x="111" y="60"/>
                    </a:cubicBezTo>
                    <a:cubicBezTo>
                      <a:pt x="111" y="57"/>
                      <a:pt x="111" y="55"/>
                      <a:pt x="111" y="53"/>
                    </a:cubicBezTo>
                    <a:lnTo>
                      <a:pt x="1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0">
                <a:extLst>
                  <a:ext uri="{FF2B5EF4-FFF2-40B4-BE49-F238E27FC236}">
                    <a16:creationId xmlns:a16="http://schemas.microsoft.com/office/drawing/2014/main" id="{9B0DB244-A377-43F8-9EAC-FABF85E825FF}"/>
                  </a:ext>
                </a:extLst>
              </p:cNvPr>
              <p:cNvSpPr>
                <a:spLocks/>
              </p:cNvSpPr>
              <p:nvPr userDrawn="1"/>
            </p:nvSpPr>
            <p:spPr bwMode="auto">
              <a:xfrm>
                <a:off x="2266950" y="5067300"/>
                <a:ext cx="366713" cy="225425"/>
              </a:xfrm>
              <a:custGeom>
                <a:avLst/>
                <a:gdLst>
                  <a:gd name="T0" fmla="*/ 78 w 115"/>
                  <a:gd name="T1" fmla="*/ 7 h 71"/>
                  <a:gd name="T2" fmla="*/ 115 w 115"/>
                  <a:gd name="T3" fmla="*/ 15 h 71"/>
                  <a:gd name="T4" fmla="*/ 71 w 115"/>
                  <a:gd name="T5" fmla="*/ 0 h 71"/>
                  <a:gd name="T6" fmla="*/ 0 w 115"/>
                  <a:gd name="T7" fmla="*/ 71 h 71"/>
                  <a:gd name="T8" fmla="*/ 24 w 115"/>
                  <a:gd name="T9" fmla="*/ 71 h 71"/>
                  <a:gd name="T10" fmla="*/ 78 w 115"/>
                  <a:gd name="T11" fmla="*/ 7 h 71"/>
                </a:gdLst>
                <a:ahLst/>
                <a:cxnLst>
                  <a:cxn ang="0">
                    <a:pos x="T0" y="T1"/>
                  </a:cxn>
                  <a:cxn ang="0">
                    <a:pos x="T2" y="T3"/>
                  </a:cxn>
                  <a:cxn ang="0">
                    <a:pos x="T4" y="T5"/>
                  </a:cxn>
                  <a:cxn ang="0">
                    <a:pos x="T6" y="T7"/>
                  </a:cxn>
                  <a:cxn ang="0">
                    <a:pos x="T8" y="T9"/>
                  </a:cxn>
                  <a:cxn ang="0">
                    <a:pos x="T10" y="T11"/>
                  </a:cxn>
                </a:cxnLst>
                <a:rect l="0" t="0" r="r" b="b"/>
                <a:pathLst>
                  <a:path w="115" h="71">
                    <a:moveTo>
                      <a:pt x="78" y="7"/>
                    </a:moveTo>
                    <a:cubicBezTo>
                      <a:pt x="102" y="6"/>
                      <a:pt x="115" y="15"/>
                      <a:pt x="115" y="15"/>
                    </a:cubicBezTo>
                    <a:cubicBezTo>
                      <a:pt x="115" y="15"/>
                      <a:pt x="98" y="0"/>
                      <a:pt x="71" y="0"/>
                    </a:cubicBezTo>
                    <a:cubicBezTo>
                      <a:pt x="36" y="0"/>
                      <a:pt x="3" y="27"/>
                      <a:pt x="0" y="71"/>
                    </a:cubicBezTo>
                    <a:cubicBezTo>
                      <a:pt x="24" y="71"/>
                      <a:pt x="24" y="71"/>
                      <a:pt x="24" y="71"/>
                    </a:cubicBezTo>
                    <a:cubicBezTo>
                      <a:pt x="25" y="34"/>
                      <a:pt x="48" y="7"/>
                      <a:pt x="7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1">
                <a:extLst>
                  <a:ext uri="{FF2B5EF4-FFF2-40B4-BE49-F238E27FC236}">
                    <a16:creationId xmlns:a16="http://schemas.microsoft.com/office/drawing/2014/main" id="{BCE30C8B-1249-4324-B1D0-24D9C7B696AB}"/>
                  </a:ext>
                </a:extLst>
              </p:cNvPr>
              <p:cNvSpPr>
                <a:spLocks/>
              </p:cNvSpPr>
              <p:nvPr userDrawn="1"/>
            </p:nvSpPr>
            <p:spPr bwMode="auto">
              <a:xfrm>
                <a:off x="1763713" y="5273675"/>
                <a:ext cx="3175" cy="19050"/>
              </a:xfrm>
              <a:custGeom>
                <a:avLst/>
                <a:gdLst>
                  <a:gd name="T0" fmla="*/ 0 w 1"/>
                  <a:gd name="T1" fmla="*/ 6 h 6"/>
                  <a:gd name="T2" fmla="*/ 0 w 1"/>
                  <a:gd name="T3" fmla="*/ 6 h 6"/>
                  <a:gd name="T4" fmla="*/ 1 w 1"/>
                  <a:gd name="T5" fmla="*/ 0 h 6"/>
                  <a:gd name="T6" fmla="*/ 0 w 1"/>
                  <a:gd name="T7" fmla="*/ 6 h 6"/>
                </a:gdLst>
                <a:ahLst/>
                <a:cxnLst>
                  <a:cxn ang="0">
                    <a:pos x="T0" y="T1"/>
                  </a:cxn>
                  <a:cxn ang="0">
                    <a:pos x="T2" y="T3"/>
                  </a:cxn>
                  <a:cxn ang="0">
                    <a:pos x="T4" y="T5"/>
                  </a:cxn>
                  <a:cxn ang="0">
                    <a:pos x="T6" y="T7"/>
                  </a:cxn>
                </a:cxnLst>
                <a:rect l="0" t="0" r="r" b="b"/>
                <a:pathLst>
                  <a:path w="1" h="6">
                    <a:moveTo>
                      <a:pt x="0" y="6"/>
                    </a:moveTo>
                    <a:cubicBezTo>
                      <a:pt x="0" y="6"/>
                      <a:pt x="0" y="6"/>
                      <a:pt x="0" y="6"/>
                    </a:cubicBezTo>
                    <a:cubicBezTo>
                      <a:pt x="1" y="4"/>
                      <a:pt x="1" y="2"/>
                      <a:pt x="1" y="0"/>
                    </a:cubicBezTo>
                    <a:cubicBezTo>
                      <a:pt x="0" y="2"/>
                      <a:pt x="0" y="4"/>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2">
                <a:extLst>
                  <a:ext uri="{FF2B5EF4-FFF2-40B4-BE49-F238E27FC236}">
                    <a16:creationId xmlns:a16="http://schemas.microsoft.com/office/drawing/2014/main" id="{44DA9C90-13DB-47F8-8A26-7B4ED35CA446}"/>
                  </a:ext>
                </a:extLst>
              </p:cNvPr>
              <p:cNvSpPr>
                <a:spLocks/>
              </p:cNvSpPr>
              <p:nvPr userDrawn="1"/>
            </p:nvSpPr>
            <p:spPr bwMode="auto">
              <a:xfrm>
                <a:off x="5783263" y="4206875"/>
                <a:ext cx="763588" cy="550862"/>
              </a:xfrm>
              <a:custGeom>
                <a:avLst/>
                <a:gdLst>
                  <a:gd name="T0" fmla="*/ 164 w 240"/>
                  <a:gd name="T1" fmla="*/ 58 h 173"/>
                  <a:gd name="T2" fmla="*/ 115 w 240"/>
                  <a:gd name="T3" fmla="*/ 58 h 173"/>
                  <a:gd name="T4" fmla="*/ 115 w 240"/>
                  <a:gd name="T5" fmla="*/ 54 h 173"/>
                  <a:gd name="T6" fmla="*/ 115 w 240"/>
                  <a:gd name="T7" fmla="*/ 0 h 173"/>
                  <a:gd name="T8" fmla="*/ 99 w 240"/>
                  <a:gd name="T9" fmla="*/ 6 h 173"/>
                  <a:gd name="T10" fmla="*/ 77 w 240"/>
                  <a:gd name="T11" fmla="*/ 9 h 173"/>
                  <a:gd name="T12" fmla="*/ 19 w 240"/>
                  <a:gd name="T13" fmla="*/ 9 h 173"/>
                  <a:gd name="T14" fmla="*/ 9 w 240"/>
                  <a:gd name="T15" fmla="*/ 26 h 173"/>
                  <a:gd name="T16" fmla="*/ 4 w 240"/>
                  <a:gd name="T17" fmla="*/ 50 h 173"/>
                  <a:gd name="T18" fmla="*/ 8 w 240"/>
                  <a:gd name="T19" fmla="*/ 41 h 173"/>
                  <a:gd name="T20" fmla="*/ 22 w 240"/>
                  <a:gd name="T21" fmla="*/ 37 h 173"/>
                  <a:gd name="T22" fmla="*/ 71 w 240"/>
                  <a:gd name="T23" fmla="*/ 37 h 173"/>
                  <a:gd name="T24" fmla="*/ 86 w 240"/>
                  <a:gd name="T25" fmla="*/ 42 h 173"/>
                  <a:gd name="T26" fmla="*/ 91 w 240"/>
                  <a:gd name="T27" fmla="*/ 54 h 173"/>
                  <a:gd name="T28" fmla="*/ 91 w 240"/>
                  <a:gd name="T29" fmla="*/ 57 h 173"/>
                  <a:gd name="T30" fmla="*/ 37 w 240"/>
                  <a:gd name="T31" fmla="*/ 123 h 173"/>
                  <a:gd name="T32" fmla="*/ 0 w 240"/>
                  <a:gd name="T33" fmla="*/ 114 h 173"/>
                  <a:gd name="T34" fmla="*/ 44 w 240"/>
                  <a:gd name="T35" fmla="*/ 130 h 173"/>
                  <a:gd name="T36" fmla="*/ 114 w 240"/>
                  <a:gd name="T37" fmla="*/ 65 h 173"/>
                  <a:gd name="T38" fmla="*/ 117 w 240"/>
                  <a:gd name="T39" fmla="*/ 74 h 173"/>
                  <a:gd name="T40" fmla="*/ 119 w 240"/>
                  <a:gd name="T41" fmla="*/ 96 h 173"/>
                  <a:gd name="T42" fmla="*/ 119 w 240"/>
                  <a:gd name="T43" fmla="*/ 155 h 173"/>
                  <a:gd name="T44" fmla="*/ 137 w 240"/>
                  <a:gd name="T45" fmla="*/ 164 h 173"/>
                  <a:gd name="T46" fmla="*/ 161 w 240"/>
                  <a:gd name="T47" fmla="*/ 170 h 173"/>
                  <a:gd name="T48" fmla="*/ 152 w 240"/>
                  <a:gd name="T49" fmla="*/ 165 h 173"/>
                  <a:gd name="T50" fmla="*/ 148 w 240"/>
                  <a:gd name="T51" fmla="*/ 151 h 173"/>
                  <a:gd name="T52" fmla="*/ 148 w 240"/>
                  <a:gd name="T53" fmla="*/ 102 h 173"/>
                  <a:gd name="T54" fmla="*/ 152 w 240"/>
                  <a:gd name="T55" fmla="*/ 87 h 173"/>
                  <a:gd name="T56" fmla="*/ 164 w 240"/>
                  <a:gd name="T57" fmla="*/ 82 h 173"/>
                  <a:gd name="T58" fmla="*/ 167 w 240"/>
                  <a:gd name="T59" fmla="*/ 82 h 173"/>
                  <a:gd name="T60" fmla="*/ 234 w 240"/>
                  <a:gd name="T61" fmla="*/ 136 h 173"/>
                  <a:gd name="T62" fmla="*/ 225 w 240"/>
                  <a:gd name="T63" fmla="*/ 173 h 173"/>
                  <a:gd name="T64" fmla="*/ 240 w 240"/>
                  <a:gd name="T65" fmla="*/ 129 h 173"/>
                  <a:gd name="T66" fmla="*/ 164 w 240"/>
                  <a:gd name="T67" fmla="*/ 5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0" h="173">
                    <a:moveTo>
                      <a:pt x="164" y="58"/>
                    </a:moveTo>
                    <a:cubicBezTo>
                      <a:pt x="115" y="58"/>
                      <a:pt x="115" y="58"/>
                      <a:pt x="115" y="58"/>
                    </a:cubicBezTo>
                    <a:cubicBezTo>
                      <a:pt x="115" y="57"/>
                      <a:pt x="115" y="55"/>
                      <a:pt x="115" y="54"/>
                    </a:cubicBezTo>
                    <a:cubicBezTo>
                      <a:pt x="115" y="0"/>
                      <a:pt x="115" y="0"/>
                      <a:pt x="115" y="0"/>
                    </a:cubicBezTo>
                    <a:cubicBezTo>
                      <a:pt x="115" y="0"/>
                      <a:pt x="106" y="4"/>
                      <a:pt x="99" y="6"/>
                    </a:cubicBezTo>
                    <a:cubicBezTo>
                      <a:pt x="89" y="8"/>
                      <a:pt x="77" y="9"/>
                      <a:pt x="77" y="9"/>
                    </a:cubicBezTo>
                    <a:cubicBezTo>
                      <a:pt x="19" y="9"/>
                      <a:pt x="19" y="9"/>
                      <a:pt x="19" y="9"/>
                    </a:cubicBezTo>
                    <a:cubicBezTo>
                      <a:pt x="19" y="9"/>
                      <a:pt x="14" y="15"/>
                      <a:pt x="9" y="26"/>
                    </a:cubicBezTo>
                    <a:cubicBezTo>
                      <a:pt x="6" y="35"/>
                      <a:pt x="4" y="46"/>
                      <a:pt x="4" y="50"/>
                    </a:cubicBezTo>
                    <a:cubicBezTo>
                      <a:pt x="4" y="48"/>
                      <a:pt x="5" y="44"/>
                      <a:pt x="8" y="41"/>
                    </a:cubicBezTo>
                    <a:cubicBezTo>
                      <a:pt x="14" y="37"/>
                      <a:pt x="22" y="37"/>
                      <a:pt x="22" y="37"/>
                    </a:cubicBezTo>
                    <a:cubicBezTo>
                      <a:pt x="71" y="37"/>
                      <a:pt x="71" y="37"/>
                      <a:pt x="71" y="37"/>
                    </a:cubicBezTo>
                    <a:cubicBezTo>
                      <a:pt x="71" y="37"/>
                      <a:pt x="80" y="37"/>
                      <a:pt x="86" y="42"/>
                    </a:cubicBezTo>
                    <a:cubicBezTo>
                      <a:pt x="92" y="47"/>
                      <a:pt x="91" y="54"/>
                      <a:pt x="91" y="54"/>
                    </a:cubicBezTo>
                    <a:cubicBezTo>
                      <a:pt x="91" y="57"/>
                      <a:pt x="91" y="57"/>
                      <a:pt x="91" y="57"/>
                    </a:cubicBezTo>
                    <a:cubicBezTo>
                      <a:pt x="91" y="94"/>
                      <a:pt x="68" y="123"/>
                      <a:pt x="37" y="123"/>
                    </a:cubicBezTo>
                    <a:cubicBezTo>
                      <a:pt x="13" y="124"/>
                      <a:pt x="0" y="114"/>
                      <a:pt x="0" y="114"/>
                    </a:cubicBezTo>
                    <a:cubicBezTo>
                      <a:pt x="0" y="114"/>
                      <a:pt x="17" y="130"/>
                      <a:pt x="44" y="130"/>
                    </a:cubicBezTo>
                    <a:cubicBezTo>
                      <a:pt x="78" y="130"/>
                      <a:pt x="109" y="105"/>
                      <a:pt x="114" y="65"/>
                    </a:cubicBezTo>
                    <a:cubicBezTo>
                      <a:pt x="115" y="68"/>
                      <a:pt x="116" y="71"/>
                      <a:pt x="117" y="74"/>
                    </a:cubicBezTo>
                    <a:cubicBezTo>
                      <a:pt x="119" y="85"/>
                      <a:pt x="119" y="96"/>
                      <a:pt x="119" y="96"/>
                    </a:cubicBezTo>
                    <a:cubicBezTo>
                      <a:pt x="119" y="155"/>
                      <a:pt x="119" y="155"/>
                      <a:pt x="119" y="155"/>
                    </a:cubicBezTo>
                    <a:cubicBezTo>
                      <a:pt x="119" y="155"/>
                      <a:pt x="126" y="160"/>
                      <a:pt x="137" y="164"/>
                    </a:cubicBezTo>
                    <a:cubicBezTo>
                      <a:pt x="146" y="168"/>
                      <a:pt x="157" y="169"/>
                      <a:pt x="161" y="170"/>
                    </a:cubicBezTo>
                    <a:cubicBezTo>
                      <a:pt x="159" y="170"/>
                      <a:pt x="155" y="168"/>
                      <a:pt x="152" y="165"/>
                    </a:cubicBezTo>
                    <a:cubicBezTo>
                      <a:pt x="148" y="160"/>
                      <a:pt x="148" y="151"/>
                      <a:pt x="148" y="151"/>
                    </a:cubicBezTo>
                    <a:cubicBezTo>
                      <a:pt x="148" y="102"/>
                      <a:pt x="148" y="102"/>
                      <a:pt x="148" y="102"/>
                    </a:cubicBezTo>
                    <a:cubicBezTo>
                      <a:pt x="148" y="102"/>
                      <a:pt x="147" y="93"/>
                      <a:pt x="152" y="87"/>
                    </a:cubicBezTo>
                    <a:cubicBezTo>
                      <a:pt x="157" y="82"/>
                      <a:pt x="164" y="82"/>
                      <a:pt x="164" y="82"/>
                    </a:cubicBezTo>
                    <a:cubicBezTo>
                      <a:pt x="167" y="82"/>
                      <a:pt x="167" y="82"/>
                      <a:pt x="167" y="82"/>
                    </a:cubicBezTo>
                    <a:cubicBezTo>
                      <a:pt x="205" y="82"/>
                      <a:pt x="233" y="105"/>
                      <a:pt x="234" y="136"/>
                    </a:cubicBezTo>
                    <a:cubicBezTo>
                      <a:pt x="235" y="160"/>
                      <a:pt x="225" y="173"/>
                      <a:pt x="225" y="173"/>
                    </a:cubicBezTo>
                    <a:cubicBezTo>
                      <a:pt x="225" y="173"/>
                      <a:pt x="240" y="156"/>
                      <a:pt x="240" y="129"/>
                    </a:cubicBezTo>
                    <a:cubicBezTo>
                      <a:pt x="240" y="92"/>
                      <a:pt x="211" y="58"/>
                      <a:pt x="164"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3">
                <a:extLst>
                  <a:ext uri="{FF2B5EF4-FFF2-40B4-BE49-F238E27FC236}">
                    <a16:creationId xmlns:a16="http://schemas.microsoft.com/office/drawing/2014/main" id="{8B5911AE-5744-4F75-866A-E5A216380D25}"/>
                  </a:ext>
                </a:extLst>
              </p:cNvPr>
              <p:cNvSpPr>
                <a:spLocks/>
              </p:cNvSpPr>
              <p:nvPr userDrawn="1"/>
            </p:nvSpPr>
            <p:spPr bwMode="auto">
              <a:xfrm>
                <a:off x="501650" y="4162425"/>
                <a:ext cx="411163" cy="366712"/>
              </a:xfrm>
              <a:custGeom>
                <a:avLst/>
                <a:gdLst>
                  <a:gd name="T0" fmla="*/ 8 w 129"/>
                  <a:gd name="T1" fmla="*/ 38 h 115"/>
                  <a:gd name="T2" fmla="*/ 8 w 129"/>
                  <a:gd name="T3" fmla="*/ 96 h 115"/>
                  <a:gd name="T4" fmla="*/ 26 w 129"/>
                  <a:gd name="T5" fmla="*/ 106 h 115"/>
                  <a:gd name="T6" fmla="*/ 50 w 129"/>
                  <a:gd name="T7" fmla="*/ 112 h 115"/>
                  <a:gd name="T8" fmla="*/ 40 w 129"/>
                  <a:gd name="T9" fmla="*/ 106 h 115"/>
                  <a:gd name="T10" fmla="*/ 36 w 129"/>
                  <a:gd name="T11" fmla="*/ 93 h 115"/>
                  <a:gd name="T12" fmla="*/ 36 w 129"/>
                  <a:gd name="T13" fmla="*/ 44 h 115"/>
                  <a:gd name="T14" fmla="*/ 41 w 129"/>
                  <a:gd name="T15" fmla="*/ 29 h 115"/>
                  <a:gd name="T16" fmla="*/ 53 w 129"/>
                  <a:gd name="T17" fmla="*/ 24 h 115"/>
                  <a:gd name="T18" fmla="*/ 56 w 129"/>
                  <a:gd name="T19" fmla="*/ 24 h 115"/>
                  <a:gd name="T20" fmla="*/ 122 w 129"/>
                  <a:gd name="T21" fmla="*/ 78 h 115"/>
                  <a:gd name="T22" fmla="*/ 113 w 129"/>
                  <a:gd name="T23" fmla="*/ 115 h 115"/>
                  <a:gd name="T24" fmla="*/ 129 w 129"/>
                  <a:gd name="T25" fmla="*/ 71 h 115"/>
                  <a:gd name="T26" fmla="*/ 53 w 129"/>
                  <a:gd name="T27" fmla="*/ 0 h 115"/>
                  <a:gd name="T28" fmla="*/ 0 w 129"/>
                  <a:gd name="T29" fmla="*/ 0 h 115"/>
                  <a:gd name="T30" fmla="*/ 5 w 129"/>
                  <a:gd name="T31" fmla="*/ 16 h 115"/>
                  <a:gd name="T32" fmla="*/ 8 w 129"/>
                  <a:gd name="T33" fmla="*/ 3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8" y="38"/>
                    </a:moveTo>
                    <a:cubicBezTo>
                      <a:pt x="8" y="96"/>
                      <a:pt x="8" y="96"/>
                      <a:pt x="8" y="96"/>
                    </a:cubicBezTo>
                    <a:cubicBezTo>
                      <a:pt x="8" y="96"/>
                      <a:pt x="14" y="102"/>
                      <a:pt x="26" y="106"/>
                    </a:cubicBezTo>
                    <a:cubicBezTo>
                      <a:pt x="34" y="110"/>
                      <a:pt x="46" y="111"/>
                      <a:pt x="50" y="112"/>
                    </a:cubicBezTo>
                    <a:cubicBezTo>
                      <a:pt x="47" y="112"/>
                      <a:pt x="44" y="110"/>
                      <a:pt x="40" y="106"/>
                    </a:cubicBezTo>
                    <a:cubicBezTo>
                      <a:pt x="36" y="102"/>
                      <a:pt x="36" y="93"/>
                      <a:pt x="36" y="93"/>
                    </a:cubicBezTo>
                    <a:cubicBezTo>
                      <a:pt x="36" y="44"/>
                      <a:pt x="36" y="44"/>
                      <a:pt x="36" y="44"/>
                    </a:cubicBezTo>
                    <a:cubicBezTo>
                      <a:pt x="36" y="44"/>
                      <a:pt x="36" y="35"/>
                      <a:pt x="41" y="29"/>
                    </a:cubicBezTo>
                    <a:cubicBezTo>
                      <a:pt x="46" y="24"/>
                      <a:pt x="53" y="24"/>
                      <a:pt x="53" y="24"/>
                    </a:cubicBezTo>
                    <a:cubicBezTo>
                      <a:pt x="56" y="24"/>
                      <a:pt x="56" y="24"/>
                      <a:pt x="56" y="24"/>
                    </a:cubicBezTo>
                    <a:cubicBezTo>
                      <a:pt x="94" y="24"/>
                      <a:pt x="122" y="47"/>
                      <a:pt x="122" y="78"/>
                    </a:cubicBezTo>
                    <a:cubicBezTo>
                      <a:pt x="123" y="102"/>
                      <a:pt x="113" y="115"/>
                      <a:pt x="113" y="115"/>
                    </a:cubicBezTo>
                    <a:cubicBezTo>
                      <a:pt x="113" y="115"/>
                      <a:pt x="129" y="98"/>
                      <a:pt x="129" y="71"/>
                    </a:cubicBezTo>
                    <a:cubicBezTo>
                      <a:pt x="129" y="34"/>
                      <a:pt x="99" y="0"/>
                      <a:pt x="53" y="0"/>
                    </a:cubicBezTo>
                    <a:cubicBezTo>
                      <a:pt x="0" y="0"/>
                      <a:pt x="0" y="0"/>
                      <a:pt x="0" y="0"/>
                    </a:cubicBezTo>
                    <a:cubicBezTo>
                      <a:pt x="0" y="0"/>
                      <a:pt x="4" y="9"/>
                      <a:pt x="5" y="16"/>
                    </a:cubicBezTo>
                    <a:cubicBezTo>
                      <a:pt x="8" y="27"/>
                      <a:pt x="8" y="38"/>
                      <a:pt x="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4">
                <a:extLst>
                  <a:ext uri="{FF2B5EF4-FFF2-40B4-BE49-F238E27FC236}">
                    <a16:creationId xmlns:a16="http://schemas.microsoft.com/office/drawing/2014/main" id="{732240C0-F884-4952-A3DB-EBAE91FFA1DA}"/>
                  </a:ext>
                </a:extLst>
              </p:cNvPr>
              <p:cNvSpPr>
                <a:spLocks/>
              </p:cNvSpPr>
              <p:nvPr userDrawn="1"/>
            </p:nvSpPr>
            <p:spPr bwMode="auto">
              <a:xfrm>
                <a:off x="5410200" y="4532313"/>
                <a:ext cx="768350" cy="550862"/>
              </a:xfrm>
              <a:custGeom>
                <a:avLst/>
                <a:gdLst>
                  <a:gd name="T0" fmla="*/ 127 w 241"/>
                  <a:gd name="T1" fmla="*/ 109 h 173"/>
                  <a:gd name="T2" fmla="*/ 123 w 241"/>
                  <a:gd name="T3" fmla="*/ 99 h 173"/>
                  <a:gd name="T4" fmla="*/ 121 w 241"/>
                  <a:gd name="T5" fmla="*/ 77 h 173"/>
                  <a:gd name="T6" fmla="*/ 121 w 241"/>
                  <a:gd name="T7" fmla="*/ 19 h 173"/>
                  <a:gd name="T8" fmla="*/ 103 w 241"/>
                  <a:gd name="T9" fmla="*/ 9 h 173"/>
                  <a:gd name="T10" fmla="*/ 79 w 241"/>
                  <a:gd name="T11" fmla="*/ 4 h 173"/>
                  <a:gd name="T12" fmla="*/ 89 w 241"/>
                  <a:gd name="T13" fmla="*/ 8 h 173"/>
                  <a:gd name="T14" fmla="*/ 93 w 241"/>
                  <a:gd name="T15" fmla="*/ 23 h 173"/>
                  <a:gd name="T16" fmla="*/ 93 w 241"/>
                  <a:gd name="T17" fmla="*/ 71 h 173"/>
                  <a:gd name="T18" fmla="*/ 88 w 241"/>
                  <a:gd name="T19" fmla="*/ 86 h 173"/>
                  <a:gd name="T20" fmla="*/ 76 w 241"/>
                  <a:gd name="T21" fmla="*/ 91 h 173"/>
                  <a:gd name="T22" fmla="*/ 73 w 241"/>
                  <a:gd name="T23" fmla="*/ 91 h 173"/>
                  <a:gd name="T24" fmla="*/ 7 w 241"/>
                  <a:gd name="T25" fmla="*/ 37 h 173"/>
                  <a:gd name="T26" fmla="*/ 16 w 241"/>
                  <a:gd name="T27" fmla="*/ 0 h 173"/>
                  <a:gd name="T28" fmla="*/ 0 w 241"/>
                  <a:gd name="T29" fmla="*/ 44 h 173"/>
                  <a:gd name="T30" fmla="*/ 76 w 241"/>
                  <a:gd name="T31" fmla="*/ 115 h 173"/>
                  <a:gd name="T32" fmla="*/ 126 w 241"/>
                  <a:gd name="T33" fmla="*/ 115 h 173"/>
                  <a:gd name="T34" fmla="*/ 126 w 241"/>
                  <a:gd name="T35" fmla="*/ 120 h 173"/>
                  <a:gd name="T36" fmla="*/ 126 w 241"/>
                  <a:gd name="T37" fmla="*/ 173 h 173"/>
                  <a:gd name="T38" fmla="*/ 142 w 241"/>
                  <a:gd name="T39" fmla="*/ 167 h 173"/>
                  <a:gd name="T40" fmla="*/ 164 w 241"/>
                  <a:gd name="T41" fmla="*/ 165 h 173"/>
                  <a:gd name="T42" fmla="*/ 222 w 241"/>
                  <a:gd name="T43" fmla="*/ 165 h 173"/>
                  <a:gd name="T44" fmla="*/ 232 w 241"/>
                  <a:gd name="T45" fmla="*/ 147 h 173"/>
                  <a:gd name="T46" fmla="*/ 231 w 241"/>
                  <a:gd name="T47" fmla="*/ 147 h 173"/>
                  <a:gd name="T48" fmla="*/ 237 w 241"/>
                  <a:gd name="T49" fmla="*/ 123 h 173"/>
                  <a:gd name="T50" fmla="*/ 232 w 241"/>
                  <a:gd name="T51" fmla="*/ 132 h 173"/>
                  <a:gd name="T52" fmla="*/ 218 w 241"/>
                  <a:gd name="T53" fmla="*/ 137 h 173"/>
                  <a:gd name="T54" fmla="*/ 170 w 241"/>
                  <a:gd name="T55" fmla="*/ 137 h 173"/>
                  <a:gd name="T56" fmla="*/ 155 w 241"/>
                  <a:gd name="T57" fmla="*/ 132 h 173"/>
                  <a:gd name="T58" fmla="*/ 149 w 241"/>
                  <a:gd name="T59" fmla="*/ 120 h 173"/>
                  <a:gd name="T60" fmla="*/ 149 w 241"/>
                  <a:gd name="T61" fmla="*/ 117 h 173"/>
                  <a:gd name="T62" fmla="*/ 204 w 241"/>
                  <a:gd name="T63" fmla="*/ 51 h 173"/>
                  <a:gd name="T64" fmla="*/ 241 w 241"/>
                  <a:gd name="T65" fmla="*/ 59 h 173"/>
                  <a:gd name="T66" fmla="*/ 197 w 241"/>
                  <a:gd name="T67" fmla="*/ 44 h 173"/>
                  <a:gd name="T68" fmla="*/ 127 w 241"/>
                  <a:gd name="T69" fmla="*/ 10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1" h="173">
                    <a:moveTo>
                      <a:pt x="127" y="109"/>
                    </a:moveTo>
                    <a:cubicBezTo>
                      <a:pt x="125" y="106"/>
                      <a:pt x="124" y="102"/>
                      <a:pt x="123" y="99"/>
                    </a:cubicBezTo>
                    <a:cubicBezTo>
                      <a:pt x="121" y="89"/>
                      <a:pt x="121" y="77"/>
                      <a:pt x="121" y="77"/>
                    </a:cubicBezTo>
                    <a:cubicBezTo>
                      <a:pt x="121" y="19"/>
                      <a:pt x="121" y="19"/>
                      <a:pt x="121" y="19"/>
                    </a:cubicBezTo>
                    <a:cubicBezTo>
                      <a:pt x="121" y="19"/>
                      <a:pt x="115" y="14"/>
                      <a:pt x="103" y="9"/>
                    </a:cubicBezTo>
                    <a:cubicBezTo>
                      <a:pt x="95" y="6"/>
                      <a:pt x="83" y="4"/>
                      <a:pt x="79" y="4"/>
                    </a:cubicBezTo>
                    <a:cubicBezTo>
                      <a:pt x="82" y="4"/>
                      <a:pt x="85" y="5"/>
                      <a:pt x="89" y="8"/>
                    </a:cubicBezTo>
                    <a:cubicBezTo>
                      <a:pt x="93" y="14"/>
                      <a:pt x="93" y="23"/>
                      <a:pt x="93" y="23"/>
                    </a:cubicBezTo>
                    <a:cubicBezTo>
                      <a:pt x="93" y="71"/>
                      <a:pt x="93" y="71"/>
                      <a:pt x="93" y="71"/>
                    </a:cubicBezTo>
                    <a:cubicBezTo>
                      <a:pt x="93" y="71"/>
                      <a:pt x="93" y="80"/>
                      <a:pt x="88" y="86"/>
                    </a:cubicBezTo>
                    <a:cubicBezTo>
                      <a:pt x="83" y="92"/>
                      <a:pt x="76" y="91"/>
                      <a:pt x="76" y="91"/>
                    </a:cubicBezTo>
                    <a:cubicBezTo>
                      <a:pt x="73" y="91"/>
                      <a:pt x="73" y="91"/>
                      <a:pt x="73" y="91"/>
                    </a:cubicBezTo>
                    <a:cubicBezTo>
                      <a:pt x="35" y="91"/>
                      <a:pt x="7" y="68"/>
                      <a:pt x="7" y="37"/>
                    </a:cubicBezTo>
                    <a:cubicBezTo>
                      <a:pt x="6" y="13"/>
                      <a:pt x="16" y="0"/>
                      <a:pt x="16" y="0"/>
                    </a:cubicBezTo>
                    <a:cubicBezTo>
                      <a:pt x="16" y="0"/>
                      <a:pt x="0" y="17"/>
                      <a:pt x="0" y="44"/>
                    </a:cubicBezTo>
                    <a:cubicBezTo>
                      <a:pt x="0" y="81"/>
                      <a:pt x="30" y="115"/>
                      <a:pt x="76" y="115"/>
                    </a:cubicBezTo>
                    <a:cubicBezTo>
                      <a:pt x="126" y="115"/>
                      <a:pt x="126" y="115"/>
                      <a:pt x="126" y="115"/>
                    </a:cubicBezTo>
                    <a:cubicBezTo>
                      <a:pt x="126" y="117"/>
                      <a:pt x="126" y="118"/>
                      <a:pt x="126" y="120"/>
                    </a:cubicBezTo>
                    <a:cubicBezTo>
                      <a:pt x="126" y="173"/>
                      <a:pt x="126" y="173"/>
                      <a:pt x="126" y="173"/>
                    </a:cubicBezTo>
                    <a:cubicBezTo>
                      <a:pt x="126" y="173"/>
                      <a:pt x="135" y="169"/>
                      <a:pt x="142" y="167"/>
                    </a:cubicBezTo>
                    <a:cubicBezTo>
                      <a:pt x="153" y="165"/>
                      <a:pt x="164" y="165"/>
                      <a:pt x="164" y="165"/>
                    </a:cubicBezTo>
                    <a:cubicBezTo>
                      <a:pt x="222" y="165"/>
                      <a:pt x="222" y="165"/>
                      <a:pt x="222" y="165"/>
                    </a:cubicBezTo>
                    <a:cubicBezTo>
                      <a:pt x="222" y="165"/>
                      <a:pt x="227" y="159"/>
                      <a:pt x="232" y="147"/>
                    </a:cubicBezTo>
                    <a:cubicBezTo>
                      <a:pt x="231" y="147"/>
                      <a:pt x="231" y="147"/>
                      <a:pt x="231" y="147"/>
                    </a:cubicBezTo>
                    <a:cubicBezTo>
                      <a:pt x="235" y="138"/>
                      <a:pt x="236" y="127"/>
                      <a:pt x="237" y="123"/>
                    </a:cubicBezTo>
                    <a:cubicBezTo>
                      <a:pt x="237" y="125"/>
                      <a:pt x="236" y="129"/>
                      <a:pt x="232" y="132"/>
                    </a:cubicBezTo>
                    <a:cubicBezTo>
                      <a:pt x="227" y="137"/>
                      <a:pt x="218" y="137"/>
                      <a:pt x="218" y="137"/>
                    </a:cubicBezTo>
                    <a:cubicBezTo>
                      <a:pt x="170" y="137"/>
                      <a:pt x="170" y="137"/>
                      <a:pt x="170" y="137"/>
                    </a:cubicBezTo>
                    <a:cubicBezTo>
                      <a:pt x="170" y="137"/>
                      <a:pt x="161" y="137"/>
                      <a:pt x="155" y="132"/>
                    </a:cubicBezTo>
                    <a:cubicBezTo>
                      <a:pt x="149" y="127"/>
                      <a:pt x="149" y="120"/>
                      <a:pt x="149" y="120"/>
                    </a:cubicBezTo>
                    <a:cubicBezTo>
                      <a:pt x="149" y="117"/>
                      <a:pt x="149" y="117"/>
                      <a:pt x="149" y="117"/>
                    </a:cubicBezTo>
                    <a:cubicBezTo>
                      <a:pt x="149" y="79"/>
                      <a:pt x="173" y="51"/>
                      <a:pt x="204" y="51"/>
                    </a:cubicBezTo>
                    <a:cubicBezTo>
                      <a:pt x="228" y="50"/>
                      <a:pt x="241" y="59"/>
                      <a:pt x="241" y="59"/>
                    </a:cubicBezTo>
                    <a:cubicBezTo>
                      <a:pt x="241" y="59"/>
                      <a:pt x="224" y="44"/>
                      <a:pt x="197" y="44"/>
                    </a:cubicBezTo>
                    <a:cubicBezTo>
                      <a:pt x="163" y="44"/>
                      <a:pt x="132" y="69"/>
                      <a:pt x="127"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5">
                <a:extLst>
                  <a:ext uri="{FF2B5EF4-FFF2-40B4-BE49-F238E27FC236}">
                    <a16:creationId xmlns:a16="http://schemas.microsoft.com/office/drawing/2014/main" id="{70582C2C-F82F-4FEA-BF9E-2DFAA3E5CFB4}"/>
                  </a:ext>
                </a:extLst>
              </p:cNvPr>
              <p:cNvSpPr>
                <a:spLocks/>
              </p:cNvSpPr>
              <p:nvPr userDrawn="1"/>
            </p:nvSpPr>
            <p:spPr bwMode="auto">
              <a:xfrm>
                <a:off x="1241425" y="3652838"/>
                <a:ext cx="411163" cy="366712"/>
              </a:xfrm>
              <a:custGeom>
                <a:avLst/>
                <a:gdLst>
                  <a:gd name="T0" fmla="*/ 8 w 129"/>
                  <a:gd name="T1" fmla="*/ 38 h 115"/>
                  <a:gd name="T2" fmla="*/ 8 w 129"/>
                  <a:gd name="T3" fmla="*/ 96 h 115"/>
                  <a:gd name="T4" fmla="*/ 26 w 129"/>
                  <a:gd name="T5" fmla="*/ 106 h 115"/>
                  <a:gd name="T6" fmla="*/ 50 w 129"/>
                  <a:gd name="T7" fmla="*/ 112 h 115"/>
                  <a:gd name="T8" fmla="*/ 41 w 129"/>
                  <a:gd name="T9" fmla="*/ 106 h 115"/>
                  <a:gd name="T10" fmla="*/ 37 w 129"/>
                  <a:gd name="T11" fmla="*/ 93 h 115"/>
                  <a:gd name="T12" fmla="*/ 37 w 129"/>
                  <a:gd name="T13" fmla="*/ 44 h 115"/>
                  <a:gd name="T14" fmla="*/ 41 w 129"/>
                  <a:gd name="T15" fmla="*/ 29 h 115"/>
                  <a:gd name="T16" fmla="*/ 53 w 129"/>
                  <a:gd name="T17" fmla="*/ 24 h 115"/>
                  <a:gd name="T18" fmla="*/ 56 w 129"/>
                  <a:gd name="T19" fmla="*/ 24 h 115"/>
                  <a:gd name="T20" fmla="*/ 123 w 129"/>
                  <a:gd name="T21" fmla="*/ 78 h 115"/>
                  <a:gd name="T22" fmla="*/ 113 w 129"/>
                  <a:gd name="T23" fmla="*/ 115 h 115"/>
                  <a:gd name="T24" fmla="*/ 129 w 129"/>
                  <a:gd name="T25" fmla="*/ 71 h 115"/>
                  <a:gd name="T26" fmla="*/ 53 w 129"/>
                  <a:gd name="T27" fmla="*/ 0 h 115"/>
                  <a:gd name="T28" fmla="*/ 0 w 129"/>
                  <a:gd name="T29" fmla="*/ 0 h 115"/>
                  <a:gd name="T30" fmla="*/ 6 w 129"/>
                  <a:gd name="T31" fmla="*/ 16 h 115"/>
                  <a:gd name="T32" fmla="*/ 8 w 129"/>
                  <a:gd name="T33" fmla="*/ 3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8" y="38"/>
                    </a:moveTo>
                    <a:cubicBezTo>
                      <a:pt x="8" y="96"/>
                      <a:pt x="8" y="96"/>
                      <a:pt x="8" y="96"/>
                    </a:cubicBezTo>
                    <a:cubicBezTo>
                      <a:pt x="8" y="96"/>
                      <a:pt x="14" y="102"/>
                      <a:pt x="26" y="106"/>
                    </a:cubicBezTo>
                    <a:cubicBezTo>
                      <a:pt x="35" y="110"/>
                      <a:pt x="46" y="111"/>
                      <a:pt x="50" y="112"/>
                    </a:cubicBezTo>
                    <a:cubicBezTo>
                      <a:pt x="47" y="112"/>
                      <a:pt x="44" y="110"/>
                      <a:pt x="41" y="106"/>
                    </a:cubicBezTo>
                    <a:cubicBezTo>
                      <a:pt x="37" y="102"/>
                      <a:pt x="37" y="93"/>
                      <a:pt x="37" y="93"/>
                    </a:cubicBezTo>
                    <a:cubicBezTo>
                      <a:pt x="37" y="44"/>
                      <a:pt x="37" y="44"/>
                      <a:pt x="37" y="44"/>
                    </a:cubicBezTo>
                    <a:cubicBezTo>
                      <a:pt x="37" y="44"/>
                      <a:pt x="36" y="35"/>
                      <a:pt x="41" y="29"/>
                    </a:cubicBezTo>
                    <a:cubicBezTo>
                      <a:pt x="46" y="23"/>
                      <a:pt x="53" y="24"/>
                      <a:pt x="53" y="24"/>
                    </a:cubicBezTo>
                    <a:cubicBezTo>
                      <a:pt x="56" y="24"/>
                      <a:pt x="56" y="24"/>
                      <a:pt x="56" y="24"/>
                    </a:cubicBezTo>
                    <a:cubicBezTo>
                      <a:pt x="94" y="24"/>
                      <a:pt x="122" y="47"/>
                      <a:pt x="123" y="78"/>
                    </a:cubicBezTo>
                    <a:cubicBezTo>
                      <a:pt x="123" y="102"/>
                      <a:pt x="113" y="115"/>
                      <a:pt x="113" y="115"/>
                    </a:cubicBezTo>
                    <a:cubicBezTo>
                      <a:pt x="113" y="115"/>
                      <a:pt x="129" y="98"/>
                      <a:pt x="129" y="71"/>
                    </a:cubicBezTo>
                    <a:cubicBezTo>
                      <a:pt x="129" y="34"/>
                      <a:pt x="99" y="0"/>
                      <a:pt x="53" y="0"/>
                    </a:cubicBezTo>
                    <a:cubicBezTo>
                      <a:pt x="0" y="0"/>
                      <a:pt x="0" y="0"/>
                      <a:pt x="0" y="0"/>
                    </a:cubicBezTo>
                    <a:cubicBezTo>
                      <a:pt x="0" y="0"/>
                      <a:pt x="4" y="9"/>
                      <a:pt x="6" y="16"/>
                    </a:cubicBezTo>
                    <a:cubicBezTo>
                      <a:pt x="8" y="27"/>
                      <a:pt x="8" y="38"/>
                      <a:pt x="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6">
                <a:extLst>
                  <a:ext uri="{FF2B5EF4-FFF2-40B4-BE49-F238E27FC236}">
                    <a16:creationId xmlns:a16="http://schemas.microsoft.com/office/drawing/2014/main" id="{DD147D53-85A7-4DB2-B854-6AF6F959F7C1}"/>
                  </a:ext>
                </a:extLst>
              </p:cNvPr>
              <p:cNvSpPr>
                <a:spLocks/>
              </p:cNvSpPr>
              <p:nvPr userDrawn="1"/>
            </p:nvSpPr>
            <p:spPr bwMode="auto">
              <a:xfrm>
                <a:off x="915988" y="3933825"/>
                <a:ext cx="366713" cy="409575"/>
              </a:xfrm>
              <a:custGeom>
                <a:avLst/>
                <a:gdLst>
                  <a:gd name="T0" fmla="*/ 38 w 115"/>
                  <a:gd name="T1" fmla="*/ 121 h 129"/>
                  <a:gd name="T2" fmla="*/ 96 w 115"/>
                  <a:gd name="T3" fmla="*/ 121 h 129"/>
                  <a:gd name="T4" fmla="*/ 105 w 115"/>
                  <a:gd name="T5" fmla="*/ 103 h 129"/>
                  <a:gd name="T6" fmla="*/ 105 w 115"/>
                  <a:gd name="T7" fmla="*/ 103 h 129"/>
                  <a:gd name="T8" fmla="*/ 111 w 115"/>
                  <a:gd name="T9" fmla="*/ 79 h 129"/>
                  <a:gd name="T10" fmla="*/ 106 w 115"/>
                  <a:gd name="T11" fmla="*/ 88 h 129"/>
                  <a:gd name="T12" fmla="*/ 92 w 115"/>
                  <a:gd name="T13" fmla="*/ 92 h 129"/>
                  <a:gd name="T14" fmla="*/ 44 w 115"/>
                  <a:gd name="T15" fmla="*/ 92 h 129"/>
                  <a:gd name="T16" fmla="*/ 29 w 115"/>
                  <a:gd name="T17" fmla="*/ 88 h 129"/>
                  <a:gd name="T18" fmla="*/ 23 w 115"/>
                  <a:gd name="T19" fmla="*/ 76 h 129"/>
                  <a:gd name="T20" fmla="*/ 23 w 115"/>
                  <a:gd name="T21" fmla="*/ 72 h 129"/>
                  <a:gd name="T22" fmla="*/ 77 w 115"/>
                  <a:gd name="T23" fmla="*/ 6 h 129"/>
                  <a:gd name="T24" fmla="*/ 115 w 115"/>
                  <a:gd name="T25" fmla="*/ 15 h 129"/>
                  <a:gd name="T26" fmla="*/ 71 w 115"/>
                  <a:gd name="T27" fmla="*/ 0 h 129"/>
                  <a:gd name="T28" fmla="*/ 0 w 115"/>
                  <a:gd name="T29" fmla="*/ 76 h 129"/>
                  <a:gd name="T30" fmla="*/ 0 w 115"/>
                  <a:gd name="T31" fmla="*/ 129 h 129"/>
                  <a:gd name="T32" fmla="*/ 16 w 115"/>
                  <a:gd name="T33" fmla="*/ 123 h 129"/>
                  <a:gd name="T34" fmla="*/ 38 w 115"/>
                  <a:gd name="T35"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9">
                    <a:moveTo>
                      <a:pt x="38" y="121"/>
                    </a:moveTo>
                    <a:cubicBezTo>
                      <a:pt x="96" y="121"/>
                      <a:pt x="96" y="121"/>
                      <a:pt x="96" y="121"/>
                    </a:cubicBezTo>
                    <a:cubicBezTo>
                      <a:pt x="96" y="121"/>
                      <a:pt x="101" y="114"/>
                      <a:pt x="105" y="103"/>
                    </a:cubicBezTo>
                    <a:cubicBezTo>
                      <a:pt x="105" y="103"/>
                      <a:pt x="105" y="103"/>
                      <a:pt x="105" y="103"/>
                    </a:cubicBezTo>
                    <a:cubicBezTo>
                      <a:pt x="108" y="94"/>
                      <a:pt x="110" y="83"/>
                      <a:pt x="111" y="79"/>
                    </a:cubicBezTo>
                    <a:cubicBezTo>
                      <a:pt x="110" y="81"/>
                      <a:pt x="109" y="85"/>
                      <a:pt x="106" y="88"/>
                    </a:cubicBezTo>
                    <a:cubicBezTo>
                      <a:pt x="101" y="93"/>
                      <a:pt x="92" y="92"/>
                      <a:pt x="92" y="92"/>
                    </a:cubicBezTo>
                    <a:cubicBezTo>
                      <a:pt x="44" y="92"/>
                      <a:pt x="44" y="92"/>
                      <a:pt x="44" y="92"/>
                    </a:cubicBezTo>
                    <a:cubicBezTo>
                      <a:pt x="44" y="92"/>
                      <a:pt x="34" y="93"/>
                      <a:pt x="29" y="88"/>
                    </a:cubicBezTo>
                    <a:cubicBezTo>
                      <a:pt x="23" y="82"/>
                      <a:pt x="23" y="76"/>
                      <a:pt x="23" y="76"/>
                    </a:cubicBezTo>
                    <a:cubicBezTo>
                      <a:pt x="23" y="72"/>
                      <a:pt x="23" y="72"/>
                      <a:pt x="23" y="72"/>
                    </a:cubicBezTo>
                    <a:cubicBezTo>
                      <a:pt x="23" y="35"/>
                      <a:pt x="47" y="7"/>
                      <a:pt x="77" y="6"/>
                    </a:cubicBezTo>
                    <a:cubicBezTo>
                      <a:pt x="102" y="6"/>
                      <a:pt x="115" y="15"/>
                      <a:pt x="115" y="15"/>
                    </a:cubicBezTo>
                    <a:cubicBezTo>
                      <a:pt x="115" y="15"/>
                      <a:pt x="98" y="0"/>
                      <a:pt x="71" y="0"/>
                    </a:cubicBezTo>
                    <a:cubicBezTo>
                      <a:pt x="34" y="0"/>
                      <a:pt x="0" y="30"/>
                      <a:pt x="0" y="76"/>
                    </a:cubicBezTo>
                    <a:cubicBezTo>
                      <a:pt x="0" y="129"/>
                      <a:pt x="0" y="129"/>
                      <a:pt x="0" y="129"/>
                    </a:cubicBezTo>
                    <a:cubicBezTo>
                      <a:pt x="0" y="129"/>
                      <a:pt x="8" y="125"/>
                      <a:pt x="16" y="123"/>
                    </a:cubicBezTo>
                    <a:cubicBezTo>
                      <a:pt x="26" y="121"/>
                      <a:pt x="38" y="121"/>
                      <a:pt x="38"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7">
                <a:extLst>
                  <a:ext uri="{FF2B5EF4-FFF2-40B4-BE49-F238E27FC236}">
                    <a16:creationId xmlns:a16="http://schemas.microsoft.com/office/drawing/2014/main" id="{98C081DD-B9CA-4BD7-A88F-EFC5A506B03A}"/>
                  </a:ext>
                </a:extLst>
              </p:cNvPr>
              <p:cNvSpPr>
                <a:spLocks/>
              </p:cNvSpPr>
              <p:nvPr userDrawn="1"/>
            </p:nvSpPr>
            <p:spPr bwMode="auto">
              <a:xfrm>
                <a:off x="4910138" y="5041900"/>
                <a:ext cx="133350" cy="250825"/>
              </a:xfrm>
              <a:custGeom>
                <a:avLst/>
                <a:gdLst>
                  <a:gd name="T0" fmla="*/ 42 w 42"/>
                  <a:gd name="T1" fmla="*/ 15 h 79"/>
                  <a:gd name="T2" fmla="*/ 24 w 42"/>
                  <a:gd name="T3" fmla="*/ 5 h 79"/>
                  <a:gd name="T4" fmla="*/ 0 w 42"/>
                  <a:gd name="T5" fmla="*/ 0 h 79"/>
                  <a:gd name="T6" fmla="*/ 9 w 42"/>
                  <a:gd name="T7" fmla="*/ 5 h 79"/>
                  <a:gd name="T8" fmla="*/ 13 w 42"/>
                  <a:gd name="T9" fmla="*/ 19 h 79"/>
                  <a:gd name="T10" fmla="*/ 13 w 42"/>
                  <a:gd name="T11" fmla="*/ 67 h 79"/>
                  <a:gd name="T12" fmla="*/ 11 w 42"/>
                  <a:gd name="T13" fmla="*/ 79 h 79"/>
                  <a:gd name="T14" fmla="*/ 42 w 42"/>
                  <a:gd name="T15" fmla="*/ 79 h 79"/>
                  <a:gd name="T16" fmla="*/ 42 w 42"/>
                  <a:gd name="T17" fmla="*/ 73 h 79"/>
                  <a:gd name="T18" fmla="*/ 42 w 42"/>
                  <a:gd name="T19" fmla="*/ 1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79">
                    <a:moveTo>
                      <a:pt x="42" y="15"/>
                    </a:moveTo>
                    <a:cubicBezTo>
                      <a:pt x="42" y="15"/>
                      <a:pt x="35" y="10"/>
                      <a:pt x="24" y="5"/>
                    </a:cubicBezTo>
                    <a:cubicBezTo>
                      <a:pt x="15" y="2"/>
                      <a:pt x="4" y="0"/>
                      <a:pt x="0" y="0"/>
                    </a:cubicBezTo>
                    <a:cubicBezTo>
                      <a:pt x="3" y="0"/>
                      <a:pt x="6" y="1"/>
                      <a:pt x="9" y="5"/>
                    </a:cubicBezTo>
                    <a:cubicBezTo>
                      <a:pt x="14" y="10"/>
                      <a:pt x="13" y="19"/>
                      <a:pt x="13" y="19"/>
                    </a:cubicBezTo>
                    <a:cubicBezTo>
                      <a:pt x="13" y="67"/>
                      <a:pt x="13" y="67"/>
                      <a:pt x="13" y="67"/>
                    </a:cubicBezTo>
                    <a:cubicBezTo>
                      <a:pt x="13" y="67"/>
                      <a:pt x="14" y="73"/>
                      <a:pt x="11" y="79"/>
                    </a:cubicBezTo>
                    <a:cubicBezTo>
                      <a:pt x="42" y="79"/>
                      <a:pt x="42" y="79"/>
                      <a:pt x="42" y="79"/>
                    </a:cubicBezTo>
                    <a:cubicBezTo>
                      <a:pt x="42" y="75"/>
                      <a:pt x="42" y="73"/>
                      <a:pt x="42" y="73"/>
                    </a:cubicBezTo>
                    <a:lnTo>
                      <a:pt x="4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8">
                <a:extLst>
                  <a:ext uri="{FF2B5EF4-FFF2-40B4-BE49-F238E27FC236}">
                    <a16:creationId xmlns:a16="http://schemas.microsoft.com/office/drawing/2014/main" id="{18F23942-719C-410C-A391-C553643AAED2}"/>
                  </a:ext>
                </a:extLst>
              </p:cNvPr>
              <p:cNvSpPr>
                <a:spLocks/>
              </p:cNvSpPr>
              <p:nvPr userDrawn="1"/>
            </p:nvSpPr>
            <p:spPr bwMode="auto">
              <a:xfrm>
                <a:off x="1979613" y="3155950"/>
                <a:ext cx="411163" cy="366712"/>
              </a:xfrm>
              <a:custGeom>
                <a:avLst/>
                <a:gdLst>
                  <a:gd name="T0" fmla="*/ 8 w 129"/>
                  <a:gd name="T1" fmla="*/ 38 h 115"/>
                  <a:gd name="T2" fmla="*/ 8 w 129"/>
                  <a:gd name="T3" fmla="*/ 96 h 115"/>
                  <a:gd name="T4" fmla="*/ 26 w 129"/>
                  <a:gd name="T5" fmla="*/ 106 h 115"/>
                  <a:gd name="T6" fmla="*/ 50 w 129"/>
                  <a:gd name="T7" fmla="*/ 111 h 115"/>
                  <a:gd name="T8" fmla="*/ 41 w 129"/>
                  <a:gd name="T9" fmla="*/ 106 h 115"/>
                  <a:gd name="T10" fmla="*/ 37 w 129"/>
                  <a:gd name="T11" fmla="*/ 93 h 115"/>
                  <a:gd name="T12" fmla="*/ 37 w 129"/>
                  <a:gd name="T13" fmla="*/ 44 h 115"/>
                  <a:gd name="T14" fmla="*/ 41 w 129"/>
                  <a:gd name="T15" fmla="*/ 29 h 115"/>
                  <a:gd name="T16" fmla="*/ 53 w 129"/>
                  <a:gd name="T17" fmla="*/ 24 h 115"/>
                  <a:gd name="T18" fmla="*/ 56 w 129"/>
                  <a:gd name="T19" fmla="*/ 24 h 115"/>
                  <a:gd name="T20" fmla="*/ 123 w 129"/>
                  <a:gd name="T21" fmla="*/ 78 h 115"/>
                  <a:gd name="T22" fmla="*/ 114 w 129"/>
                  <a:gd name="T23" fmla="*/ 115 h 115"/>
                  <a:gd name="T24" fmla="*/ 129 w 129"/>
                  <a:gd name="T25" fmla="*/ 71 h 115"/>
                  <a:gd name="T26" fmla="*/ 53 w 129"/>
                  <a:gd name="T27" fmla="*/ 0 h 115"/>
                  <a:gd name="T28" fmla="*/ 0 w 129"/>
                  <a:gd name="T29" fmla="*/ 0 h 115"/>
                  <a:gd name="T30" fmla="*/ 6 w 129"/>
                  <a:gd name="T31" fmla="*/ 16 h 115"/>
                  <a:gd name="T32" fmla="*/ 8 w 129"/>
                  <a:gd name="T33" fmla="*/ 3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8" y="38"/>
                    </a:moveTo>
                    <a:cubicBezTo>
                      <a:pt x="8" y="96"/>
                      <a:pt x="8" y="96"/>
                      <a:pt x="8" y="96"/>
                    </a:cubicBezTo>
                    <a:cubicBezTo>
                      <a:pt x="8" y="96"/>
                      <a:pt x="15" y="101"/>
                      <a:pt x="26" y="106"/>
                    </a:cubicBezTo>
                    <a:cubicBezTo>
                      <a:pt x="35" y="109"/>
                      <a:pt x="46" y="111"/>
                      <a:pt x="50" y="111"/>
                    </a:cubicBezTo>
                    <a:cubicBezTo>
                      <a:pt x="48" y="111"/>
                      <a:pt x="44" y="110"/>
                      <a:pt x="41" y="106"/>
                    </a:cubicBezTo>
                    <a:cubicBezTo>
                      <a:pt x="37" y="101"/>
                      <a:pt x="37" y="93"/>
                      <a:pt x="37" y="93"/>
                    </a:cubicBezTo>
                    <a:cubicBezTo>
                      <a:pt x="37" y="44"/>
                      <a:pt x="37" y="44"/>
                      <a:pt x="37" y="44"/>
                    </a:cubicBezTo>
                    <a:cubicBezTo>
                      <a:pt x="37" y="44"/>
                      <a:pt x="36" y="35"/>
                      <a:pt x="41" y="29"/>
                    </a:cubicBezTo>
                    <a:cubicBezTo>
                      <a:pt x="46" y="23"/>
                      <a:pt x="53" y="24"/>
                      <a:pt x="53" y="24"/>
                    </a:cubicBezTo>
                    <a:cubicBezTo>
                      <a:pt x="56" y="24"/>
                      <a:pt x="56" y="24"/>
                      <a:pt x="56" y="24"/>
                    </a:cubicBezTo>
                    <a:cubicBezTo>
                      <a:pt x="94" y="24"/>
                      <a:pt x="122" y="47"/>
                      <a:pt x="123" y="78"/>
                    </a:cubicBezTo>
                    <a:cubicBezTo>
                      <a:pt x="124" y="102"/>
                      <a:pt x="114" y="115"/>
                      <a:pt x="114" y="115"/>
                    </a:cubicBezTo>
                    <a:cubicBezTo>
                      <a:pt x="114" y="115"/>
                      <a:pt x="129" y="98"/>
                      <a:pt x="129" y="71"/>
                    </a:cubicBezTo>
                    <a:cubicBezTo>
                      <a:pt x="129" y="34"/>
                      <a:pt x="100" y="0"/>
                      <a:pt x="53" y="0"/>
                    </a:cubicBezTo>
                    <a:cubicBezTo>
                      <a:pt x="0" y="0"/>
                      <a:pt x="0" y="0"/>
                      <a:pt x="0" y="0"/>
                    </a:cubicBezTo>
                    <a:cubicBezTo>
                      <a:pt x="0" y="0"/>
                      <a:pt x="4" y="9"/>
                      <a:pt x="6" y="16"/>
                    </a:cubicBezTo>
                    <a:cubicBezTo>
                      <a:pt x="8" y="27"/>
                      <a:pt x="8" y="38"/>
                      <a:pt x="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9">
                <a:extLst>
                  <a:ext uri="{FF2B5EF4-FFF2-40B4-BE49-F238E27FC236}">
                    <a16:creationId xmlns:a16="http://schemas.microsoft.com/office/drawing/2014/main" id="{A458035E-835B-4E15-9B48-1555776B9671}"/>
                  </a:ext>
                </a:extLst>
              </p:cNvPr>
              <p:cNvSpPr>
                <a:spLocks/>
              </p:cNvSpPr>
              <p:nvPr userDrawn="1"/>
            </p:nvSpPr>
            <p:spPr bwMode="auto">
              <a:xfrm>
                <a:off x="5108575" y="5181600"/>
                <a:ext cx="330200" cy="111125"/>
              </a:xfrm>
              <a:custGeom>
                <a:avLst/>
                <a:gdLst>
                  <a:gd name="T0" fmla="*/ 66 w 104"/>
                  <a:gd name="T1" fmla="*/ 7 h 35"/>
                  <a:gd name="T2" fmla="*/ 104 w 104"/>
                  <a:gd name="T3" fmla="*/ 15 h 35"/>
                  <a:gd name="T4" fmla="*/ 60 w 104"/>
                  <a:gd name="T5" fmla="*/ 0 h 35"/>
                  <a:gd name="T6" fmla="*/ 0 w 104"/>
                  <a:gd name="T7" fmla="*/ 35 h 35"/>
                  <a:gd name="T8" fmla="*/ 22 w 104"/>
                  <a:gd name="T9" fmla="*/ 35 h 35"/>
                  <a:gd name="T10" fmla="*/ 66 w 104"/>
                  <a:gd name="T11" fmla="*/ 7 h 35"/>
                </a:gdLst>
                <a:ahLst/>
                <a:cxnLst>
                  <a:cxn ang="0">
                    <a:pos x="T0" y="T1"/>
                  </a:cxn>
                  <a:cxn ang="0">
                    <a:pos x="T2" y="T3"/>
                  </a:cxn>
                  <a:cxn ang="0">
                    <a:pos x="T4" y="T5"/>
                  </a:cxn>
                  <a:cxn ang="0">
                    <a:pos x="T6" y="T7"/>
                  </a:cxn>
                  <a:cxn ang="0">
                    <a:pos x="T8" y="T9"/>
                  </a:cxn>
                  <a:cxn ang="0">
                    <a:pos x="T10" y="T11"/>
                  </a:cxn>
                </a:cxnLst>
                <a:rect l="0" t="0" r="r" b="b"/>
                <a:pathLst>
                  <a:path w="104" h="35">
                    <a:moveTo>
                      <a:pt x="66" y="7"/>
                    </a:moveTo>
                    <a:cubicBezTo>
                      <a:pt x="91" y="6"/>
                      <a:pt x="104" y="15"/>
                      <a:pt x="104" y="15"/>
                    </a:cubicBezTo>
                    <a:cubicBezTo>
                      <a:pt x="104" y="15"/>
                      <a:pt x="87" y="0"/>
                      <a:pt x="60" y="0"/>
                    </a:cubicBezTo>
                    <a:cubicBezTo>
                      <a:pt x="36" y="0"/>
                      <a:pt x="13" y="13"/>
                      <a:pt x="0" y="35"/>
                    </a:cubicBezTo>
                    <a:cubicBezTo>
                      <a:pt x="22" y="35"/>
                      <a:pt x="22" y="35"/>
                      <a:pt x="22" y="35"/>
                    </a:cubicBezTo>
                    <a:cubicBezTo>
                      <a:pt x="32" y="18"/>
                      <a:pt x="48" y="7"/>
                      <a:pt x="6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30">
                <a:extLst>
                  <a:ext uri="{FF2B5EF4-FFF2-40B4-BE49-F238E27FC236}">
                    <a16:creationId xmlns:a16="http://schemas.microsoft.com/office/drawing/2014/main" id="{06CA4D5C-48BE-4B11-8E4A-99C3CDDB5459}"/>
                  </a:ext>
                </a:extLst>
              </p:cNvPr>
              <p:cNvSpPr>
                <a:spLocks noEditPoints="1"/>
              </p:cNvSpPr>
              <p:nvPr userDrawn="1"/>
            </p:nvSpPr>
            <p:spPr bwMode="auto">
              <a:xfrm>
                <a:off x="998538" y="3738563"/>
                <a:ext cx="819150" cy="882650"/>
              </a:xfrm>
              <a:custGeom>
                <a:avLst/>
                <a:gdLst>
                  <a:gd name="T0" fmla="*/ 98 w 257"/>
                  <a:gd name="T1" fmla="*/ 197 h 277"/>
                  <a:gd name="T2" fmla="*/ 128 w 257"/>
                  <a:gd name="T3" fmla="*/ 187 h 277"/>
                  <a:gd name="T4" fmla="*/ 173 w 257"/>
                  <a:gd name="T5" fmla="*/ 201 h 277"/>
                  <a:gd name="T6" fmla="*/ 173 w 257"/>
                  <a:gd name="T7" fmla="*/ 198 h 277"/>
                  <a:gd name="T8" fmla="*/ 202 w 257"/>
                  <a:gd name="T9" fmla="*/ 205 h 277"/>
                  <a:gd name="T10" fmla="*/ 257 w 257"/>
                  <a:gd name="T11" fmla="*/ 142 h 277"/>
                  <a:gd name="T12" fmla="*/ 207 w 257"/>
                  <a:gd name="T13" fmla="*/ 183 h 277"/>
                  <a:gd name="T14" fmla="*/ 177 w 257"/>
                  <a:gd name="T15" fmla="*/ 170 h 277"/>
                  <a:gd name="T16" fmla="*/ 173 w 257"/>
                  <a:gd name="T17" fmla="*/ 165 h 277"/>
                  <a:gd name="T18" fmla="*/ 173 w 257"/>
                  <a:gd name="T19" fmla="*/ 163 h 277"/>
                  <a:gd name="T20" fmla="*/ 172 w 257"/>
                  <a:gd name="T21" fmla="*/ 163 h 277"/>
                  <a:gd name="T22" fmla="*/ 167 w 257"/>
                  <a:gd name="T23" fmla="*/ 140 h 277"/>
                  <a:gd name="T24" fmla="*/ 181 w 257"/>
                  <a:gd name="T25" fmla="*/ 96 h 277"/>
                  <a:gd name="T26" fmla="*/ 178 w 257"/>
                  <a:gd name="T27" fmla="*/ 96 h 277"/>
                  <a:gd name="T28" fmla="*/ 193 w 257"/>
                  <a:gd name="T29" fmla="*/ 55 h 277"/>
                  <a:gd name="T30" fmla="*/ 130 w 257"/>
                  <a:gd name="T31" fmla="*/ 0 h 277"/>
                  <a:gd name="T32" fmla="*/ 172 w 257"/>
                  <a:gd name="T33" fmla="*/ 51 h 277"/>
                  <a:gd name="T34" fmla="*/ 159 w 257"/>
                  <a:gd name="T35" fmla="*/ 80 h 277"/>
                  <a:gd name="T36" fmla="*/ 129 w 257"/>
                  <a:gd name="T37" fmla="*/ 91 h 277"/>
                  <a:gd name="T38" fmla="*/ 84 w 257"/>
                  <a:gd name="T39" fmla="*/ 77 h 277"/>
                  <a:gd name="T40" fmla="*/ 84 w 257"/>
                  <a:gd name="T41" fmla="*/ 79 h 277"/>
                  <a:gd name="T42" fmla="*/ 55 w 257"/>
                  <a:gd name="T43" fmla="*/ 72 h 277"/>
                  <a:gd name="T44" fmla="*/ 0 w 257"/>
                  <a:gd name="T45" fmla="*/ 136 h 277"/>
                  <a:gd name="T46" fmla="*/ 50 w 257"/>
                  <a:gd name="T47" fmla="*/ 94 h 277"/>
                  <a:gd name="T48" fmla="*/ 51 w 257"/>
                  <a:gd name="T49" fmla="*/ 94 h 277"/>
                  <a:gd name="T50" fmla="*/ 80 w 257"/>
                  <a:gd name="T51" fmla="*/ 107 h 277"/>
                  <a:gd name="T52" fmla="*/ 84 w 257"/>
                  <a:gd name="T53" fmla="*/ 112 h 277"/>
                  <a:gd name="T54" fmla="*/ 84 w 257"/>
                  <a:gd name="T55" fmla="*/ 114 h 277"/>
                  <a:gd name="T56" fmla="*/ 86 w 257"/>
                  <a:gd name="T57" fmla="*/ 114 h 277"/>
                  <a:gd name="T58" fmla="*/ 91 w 257"/>
                  <a:gd name="T59" fmla="*/ 137 h 277"/>
                  <a:gd name="T60" fmla="*/ 76 w 257"/>
                  <a:gd name="T61" fmla="*/ 182 h 277"/>
                  <a:gd name="T62" fmla="*/ 78 w 257"/>
                  <a:gd name="T63" fmla="*/ 182 h 277"/>
                  <a:gd name="T64" fmla="*/ 64 w 257"/>
                  <a:gd name="T65" fmla="*/ 222 h 277"/>
                  <a:gd name="T66" fmla="*/ 127 w 257"/>
                  <a:gd name="T67" fmla="*/ 277 h 277"/>
                  <a:gd name="T68" fmla="*/ 85 w 257"/>
                  <a:gd name="T69" fmla="*/ 227 h 277"/>
                  <a:gd name="T70" fmla="*/ 98 w 257"/>
                  <a:gd name="T71" fmla="*/ 197 h 277"/>
                  <a:gd name="T72" fmla="*/ 130 w 257"/>
                  <a:gd name="T73" fmla="*/ 116 h 277"/>
                  <a:gd name="T74" fmla="*/ 142 w 257"/>
                  <a:gd name="T75" fmla="*/ 115 h 277"/>
                  <a:gd name="T76" fmla="*/ 141 w 257"/>
                  <a:gd name="T77" fmla="*/ 142 h 277"/>
                  <a:gd name="T78" fmla="*/ 144 w 257"/>
                  <a:gd name="T79" fmla="*/ 161 h 277"/>
                  <a:gd name="T80" fmla="*/ 127 w 257"/>
                  <a:gd name="T81" fmla="*/ 161 h 277"/>
                  <a:gd name="T82" fmla="*/ 116 w 257"/>
                  <a:gd name="T83" fmla="*/ 162 h 277"/>
                  <a:gd name="T84" fmla="*/ 117 w 257"/>
                  <a:gd name="T85" fmla="*/ 136 h 277"/>
                  <a:gd name="T86" fmla="*/ 114 w 257"/>
                  <a:gd name="T87" fmla="*/ 116 h 277"/>
                  <a:gd name="T88" fmla="*/ 130 w 257"/>
                  <a:gd name="T89" fmla="*/ 11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7" h="277">
                    <a:moveTo>
                      <a:pt x="98" y="197"/>
                    </a:moveTo>
                    <a:cubicBezTo>
                      <a:pt x="106" y="190"/>
                      <a:pt x="117" y="186"/>
                      <a:pt x="128" y="187"/>
                    </a:cubicBezTo>
                    <a:cubicBezTo>
                      <a:pt x="155" y="188"/>
                      <a:pt x="173" y="201"/>
                      <a:pt x="173" y="201"/>
                    </a:cubicBezTo>
                    <a:cubicBezTo>
                      <a:pt x="173" y="198"/>
                      <a:pt x="173" y="198"/>
                      <a:pt x="173" y="198"/>
                    </a:cubicBezTo>
                    <a:cubicBezTo>
                      <a:pt x="181" y="203"/>
                      <a:pt x="191" y="205"/>
                      <a:pt x="202" y="205"/>
                    </a:cubicBezTo>
                    <a:cubicBezTo>
                      <a:pt x="248" y="205"/>
                      <a:pt x="257" y="157"/>
                      <a:pt x="257" y="142"/>
                    </a:cubicBezTo>
                    <a:cubicBezTo>
                      <a:pt x="255" y="155"/>
                      <a:pt x="249" y="185"/>
                      <a:pt x="207" y="183"/>
                    </a:cubicBezTo>
                    <a:cubicBezTo>
                      <a:pt x="195" y="183"/>
                      <a:pt x="185" y="179"/>
                      <a:pt x="177" y="170"/>
                    </a:cubicBezTo>
                    <a:cubicBezTo>
                      <a:pt x="176" y="169"/>
                      <a:pt x="174" y="167"/>
                      <a:pt x="173" y="165"/>
                    </a:cubicBezTo>
                    <a:cubicBezTo>
                      <a:pt x="173" y="163"/>
                      <a:pt x="173" y="163"/>
                      <a:pt x="173" y="163"/>
                    </a:cubicBezTo>
                    <a:cubicBezTo>
                      <a:pt x="173" y="163"/>
                      <a:pt x="173" y="163"/>
                      <a:pt x="172" y="163"/>
                    </a:cubicBezTo>
                    <a:cubicBezTo>
                      <a:pt x="168" y="156"/>
                      <a:pt x="166" y="148"/>
                      <a:pt x="167" y="140"/>
                    </a:cubicBezTo>
                    <a:cubicBezTo>
                      <a:pt x="168" y="114"/>
                      <a:pt x="181" y="96"/>
                      <a:pt x="181" y="96"/>
                    </a:cubicBezTo>
                    <a:cubicBezTo>
                      <a:pt x="178" y="96"/>
                      <a:pt x="178" y="96"/>
                      <a:pt x="178" y="96"/>
                    </a:cubicBezTo>
                    <a:cubicBezTo>
                      <a:pt x="188" y="85"/>
                      <a:pt x="193" y="71"/>
                      <a:pt x="193" y="55"/>
                    </a:cubicBezTo>
                    <a:cubicBezTo>
                      <a:pt x="193" y="9"/>
                      <a:pt x="146" y="0"/>
                      <a:pt x="130" y="0"/>
                    </a:cubicBezTo>
                    <a:cubicBezTo>
                      <a:pt x="144" y="2"/>
                      <a:pt x="174" y="8"/>
                      <a:pt x="172" y="51"/>
                    </a:cubicBezTo>
                    <a:cubicBezTo>
                      <a:pt x="172" y="62"/>
                      <a:pt x="167" y="72"/>
                      <a:pt x="159" y="80"/>
                    </a:cubicBezTo>
                    <a:cubicBezTo>
                      <a:pt x="151" y="87"/>
                      <a:pt x="140" y="91"/>
                      <a:pt x="129" y="91"/>
                    </a:cubicBezTo>
                    <a:cubicBezTo>
                      <a:pt x="113" y="90"/>
                      <a:pt x="98" y="85"/>
                      <a:pt x="84" y="77"/>
                    </a:cubicBezTo>
                    <a:cubicBezTo>
                      <a:pt x="84" y="79"/>
                      <a:pt x="84" y="79"/>
                      <a:pt x="84" y="79"/>
                    </a:cubicBezTo>
                    <a:cubicBezTo>
                      <a:pt x="76" y="75"/>
                      <a:pt x="66" y="72"/>
                      <a:pt x="55" y="72"/>
                    </a:cubicBezTo>
                    <a:cubicBezTo>
                      <a:pt x="9" y="72"/>
                      <a:pt x="0" y="120"/>
                      <a:pt x="0" y="136"/>
                    </a:cubicBezTo>
                    <a:cubicBezTo>
                      <a:pt x="2" y="122"/>
                      <a:pt x="8" y="92"/>
                      <a:pt x="50" y="94"/>
                    </a:cubicBezTo>
                    <a:cubicBezTo>
                      <a:pt x="51" y="94"/>
                      <a:pt x="51" y="94"/>
                      <a:pt x="51" y="94"/>
                    </a:cubicBezTo>
                    <a:cubicBezTo>
                      <a:pt x="62" y="94"/>
                      <a:pt x="73" y="99"/>
                      <a:pt x="80" y="107"/>
                    </a:cubicBezTo>
                    <a:cubicBezTo>
                      <a:pt x="82" y="108"/>
                      <a:pt x="83" y="110"/>
                      <a:pt x="84" y="112"/>
                    </a:cubicBezTo>
                    <a:cubicBezTo>
                      <a:pt x="84" y="114"/>
                      <a:pt x="84" y="114"/>
                      <a:pt x="84" y="114"/>
                    </a:cubicBezTo>
                    <a:cubicBezTo>
                      <a:pt x="84" y="114"/>
                      <a:pt x="85" y="114"/>
                      <a:pt x="86" y="114"/>
                    </a:cubicBezTo>
                    <a:cubicBezTo>
                      <a:pt x="90" y="121"/>
                      <a:pt x="91" y="129"/>
                      <a:pt x="91" y="137"/>
                    </a:cubicBezTo>
                    <a:cubicBezTo>
                      <a:pt x="89" y="164"/>
                      <a:pt x="76" y="182"/>
                      <a:pt x="76" y="182"/>
                    </a:cubicBezTo>
                    <a:cubicBezTo>
                      <a:pt x="78" y="182"/>
                      <a:pt x="78" y="182"/>
                      <a:pt x="78" y="182"/>
                    </a:cubicBezTo>
                    <a:cubicBezTo>
                      <a:pt x="69" y="192"/>
                      <a:pt x="64" y="206"/>
                      <a:pt x="64" y="222"/>
                    </a:cubicBezTo>
                    <a:cubicBezTo>
                      <a:pt x="64" y="268"/>
                      <a:pt x="111" y="277"/>
                      <a:pt x="127" y="277"/>
                    </a:cubicBezTo>
                    <a:cubicBezTo>
                      <a:pt x="113" y="275"/>
                      <a:pt x="83" y="269"/>
                      <a:pt x="85" y="227"/>
                    </a:cubicBezTo>
                    <a:cubicBezTo>
                      <a:pt x="85" y="216"/>
                      <a:pt x="90" y="205"/>
                      <a:pt x="98" y="197"/>
                    </a:cubicBezTo>
                    <a:close/>
                    <a:moveTo>
                      <a:pt x="130" y="116"/>
                    </a:moveTo>
                    <a:cubicBezTo>
                      <a:pt x="134" y="116"/>
                      <a:pt x="138" y="116"/>
                      <a:pt x="142" y="115"/>
                    </a:cubicBezTo>
                    <a:cubicBezTo>
                      <a:pt x="141" y="123"/>
                      <a:pt x="141" y="132"/>
                      <a:pt x="141" y="142"/>
                    </a:cubicBezTo>
                    <a:cubicBezTo>
                      <a:pt x="141" y="149"/>
                      <a:pt x="142" y="155"/>
                      <a:pt x="144" y="161"/>
                    </a:cubicBezTo>
                    <a:cubicBezTo>
                      <a:pt x="139" y="161"/>
                      <a:pt x="133" y="161"/>
                      <a:pt x="127" y="161"/>
                    </a:cubicBezTo>
                    <a:cubicBezTo>
                      <a:pt x="123" y="161"/>
                      <a:pt x="119" y="161"/>
                      <a:pt x="116" y="162"/>
                    </a:cubicBezTo>
                    <a:cubicBezTo>
                      <a:pt x="116" y="155"/>
                      <a:pt x="117" y="146"/>
                      <a:pt x="117" y="136"/>
                    </a:cubicBezTo>
                    <a:cubicBezTo>
                      <a:pt x="117" y="129"/>
                      <a:pt x="116" y="122"/>
                      <a:pt x="114" y="116"/>
                    </a:cubicBezTo>
                    <a:cubicBezTo>
                      <a:pt x="119" y="116"/>
                      <a:pt x="124" y="116"/>
                      <a:pt x="130"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1">
                <a:extLst>
                  <a:ext uri="{FF2B5EF4-FFF2-40B4-BE49-F238E27FC236}">
                    <a16:creationId xmlns:a16="http://schemas.microsoft.com/office/drawing/2014/main" id="{18A28C95-3F66-49F7-A050-8567A23E7E20}"/>
                  </a:ext>
                </a:extLst>
              </p:cNvPr>
              <p:cNvSpPr>
                <a:spLocks/>
              </p:cNvSpPr>
              <p:nvPr userDrawn="1"/>
            </p:nvSpPr>
            <p:spPr bwMode="auto">
              <a:xfrm>
                <a:off x="6040438" y="1458913"/>
                <a:ext cx="366713" cy="411162"/>
              </a:xfrm>
              <a:custGeom>
                <a:avLst/>
                <a:gdLst>
                  <a:gd name="T0" fmla="*/ 0 w 115"/>
                  <a:gd name="T1" fmla="*/ 76 h 129"/>
                  <a:gd name="T2" fmla="*/ 0 w 115"/>
                  <a:gd name="T3" fmla="*/ 129 h 129"/>
                  <a:gd name="T4" fmla="*/ 16 w 115"/>
                  <a:gd name="T5" fmla="*/ 124 h 129"/>
                  <a:gd name="T6" fmla="*/ 38 w 115"/>
                  <a:gd name="T7" fmla="*/ 121 h 129"/>
                  <a:gd name="T8" fmla="*/ 96 w 115"/>
                  <a:gd name="T9" fmla="*/ 121 h 129"/>
                  <a:gd name="T10" fmla="*/ 106 w 115"/>
                  <a:gd name="T11" fmla="*/ 104 h 129"/>
                  <a:gd name="T12" fmla="*/ 105 w 115"/>
                  <a:gd name="T13" fmla="*/ 104 h 129"/>
                  <a:gd name="T14" fmla="*/ 111 w 115"/>
                  <a:gd name="T15" fmla="*/ 80 h 129"/>
                  <a:gd name="T16" fmla="*/ 106 w 115"/>
                  <a:gd name="T17" fmla="*/ 88 h 129"/>
                  <a:gd name="T18" fmla="*/ 92 w 115"/>
                  <a:gd name="T19" fmla="*/ 93 h 129"/>
                  <a:gd name="T20" fmla="*/ 44 w 115"/>
                  <a:gd name="T21" fmla="*/ 93 h 129"/>
                  <a:gd name="T22" fmla="*/ 29 w 115"/>
                  <a:gd name="T23" fmla="*/ 88 h 129"/>
                  <a:gd name="T24" fmla="*/ 24 w 115"/>
                  <a:gd name="T25" fmla="*/ 76 h 129"/>
                  <a:gd name="T26" fmla="*/ 24 w 115"/>
                  <a:gd name="T27" fmla="*/ 73 h 129"/>
                  <a:gd name="T28" fmla="*/ 78 w 115"/>
                  <a:gd name="T29" fmla="*/ 7 h 129"/>
                  <a:gd name="T30" fmla="*/ 115 w 115"/>
                  <a:gd name="T31" fmla="*/ 15 h 129"/>
                  <a:gd name="T32" fmla="*/ 71 w 115"/>
                  <a:gd name="T33" fmla="*/ 0 h 129"/>
                  <a:gd name="T34" fmla="*/ 0 w 115"/>
                  <a:gd name="T35"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9">
                    <a:moveTo>
                      <a:pt x="0" y="76"/>
                    </a:moveTo>
                    <a:cubicBezTo>
                      <a:pt x="0" y="129"/>
                      <a:pt x="0" y="129"/>
                      <a:pt x="0" y="129"/>
                    </a:cubicBezTo>
                    <a:cubicBezTo>
                      <a:pt x="0" y="129"/>
                      <a:pt x="9" y="125"/>
                      <a:pt x="16" y="124"/>
                    </a:cubicBezTo>
                    <a:cubicBezTo>
                      <a:pt x="27" y="121"/>
                      <a:pt x="38" y="121"/>
                      <a:pt x="38" y="121"/>
                    </a:cubicBezTo>
                    <a:cubicBezTo>
                      <a:pt x="96" y="121"/>
                      <a:pt x="96" y="121"/>
                      <a:pt x="96" y="121"/>
                    </a:cubicBezTo>
                    <a:cubicBezTo>
                      <a:pt x="96" y="121"/>
                      <a:pt x="101" y="115"/>
                      <a:pt x="106" y="104"/>
                    </a:cubicBezTo>
                    <a:cubicBezTo>
                      <a:pt x="105" y="104"/>
                      <a:pt x="105" y="104"/>
                      <a:pt x="105" y="104"/>
                    </a:cubicBezTo>
                    <a:cubicBezTo>
                      <a:pt x="109" y="94"/>
                      <a:pt x="110" y="84"/>
                      <a:pt x="111" y="80"/>
                    </a:cubicBezTo>
                    <a:cubicBezTo>
                      <a:pt x="111" y="82"/>
                      <a:pt x="110" y="85"/>
                      <a:pt x="106" y="88"/>
                    </a:cubicBezTo>
                    <a:cubicBezTo>
                      <a:pt x="101" y="93"/>
                      <a:pt x="92" y="93"/>
                      <a:pt x="92" y="93"/>
                    </a:cubicBezTo>
                    <a:cubicBezTo>
                      <a:pt x="44" y="93"/>
                      <a:pt x="44" y="93"/>
                      <a:pt x="44" y="93"/>
                    </a:cubicBezTo>
                    <a:cubicBezTo>
                      <a:pt x="44" y="93"/>
                      <a:pt x="35" y="93"/>
                      <a:pt x="29" y="88"/>
                    </a:cubicBezTo>
                    <a:cubicBezTo>
                      <a:pt x="23" y="83"/>
                      <a:pt x="24" y="76"/>
                      <a:pt x="24" y="76"/>
                    </a:cubicBezTo>
                    <a:cubicBezTo>
                      <a:pt x="24" y="73"/>
                      <a:pt x="24" y="73"/>
                      <a:pt x="24" y="73"/>
                    </a:cubicBezTo>
                    <a:cubicBezTo>
                      <a:pt x="24" y="35"/>
                      <a:pt x="47" y="7"/>
                      <a:pt x="78" y="7"/>
                    </a:cubicBezTo>
                    <a:cubicBezTo>
                      <a:pt x="102" y="6"/>
                      <a:pt x="115" y="15"/>
                      <a:pt x="115" y="15"/>
                    </a:cubicBezTo>
                    <a:cubicBezTo>
                      <a:pt x="115" y="15"/>
                      <a:pt x="98" y="0"/>
                      <a:pt x="71" y="0"/>
                    </a:cubicBezTo>
                    <a:cubicBezTo>
                      <a:pt x="34" y="0"/>
                      <a:pt x="0" y="30"/>
                      <a:pt x="0"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2">
                <a:extLst>
                  <a:ext uri="{FF2B5EF4-FFF2-40B4-BE49-F238E27FC236}">
                    <a16:creationId xmlns:a16="http://schemas.microsoft.com/office/drawing/2014/main" id="{907D76E7-FF82-40E1-94E6-6AC049A73B99}"/>
                  </a:ext>
                </a:extLst>
              </p:cNvPr>
              <p:cNvSpPr>
                <a:spLocks/>
              </p:cNvSpPr>
              <p:nvPr userDrawn="1"/>
            </p:nvSpPr>
            <p:spPr bwMode="auto">
              <a:xfrm>
                <a:off x="6340475" y="796925"/>
                <a:ext cx="411163" cy="366712"/>
              </a:xfrm>
              <a:custGeom>
                <a:avLst/>
                <a:gdLst>
                  <a:gd name="T0" fmla="*/ 121 w 129"/>
                  <a:gd name="T1" fmla="*/ 77 h 115"/>
                  <a:gd name="T2" fmla="*/ 121 w 129"/>
                  <a:gd name="T3" fmla="*/ 19 h 115"/>
                  <a:gd name="T4" fmla="*/ 104 w 129"/>
                  <a:gd name="T5" fmla="*/ 9 h 115"/>
                  <a:gd name="T6" fmla="*/ 80 w 129"/>
                  <a:gd name="T7" fmla="*/ 4 h 115"/>
                  <a:gd name="T8" fmla="*/ 89 w 129"/>
                  <a:gd name="T9" fmla="*/ 8 h 115"/>
                  <a:gd name="T10" fmla="*/ 93 w 129"/>
                  <a:gd name="T11" fmla="*/ 22 h 115"/>
                  <a:gd name="T12" fmla="*/ 93 w 129"/>
                  <a:gd name="T13" fmla="*/ 71 h 115"/>
                  <a:gd name="T14" fmla="*/ 88 w 129"/>
                  <a:gd name="T15" fmla="*/ 86 h 115"/>
                  <a:gd name="T16" fmla="*/ 76 w 129"/>
                  <a:gd name="T17" fmla="*/ 91 h 115"/>
                  <a:gd name="T18" fmla="*/ 73 w 129"/>
                  <a:gd name="T19" fmla="*/ 91 h 115"/>
                  <a:gd name="T20" fmla="*/ 7 w 129"/>
                  <a:gd name="T21" fmla="*/ 37 h 115"/>
                  <a:gd name="T22" fmla="*/ 16 w 129"/>
                  <a:gd name="T23" fmla="*/ 0 h 115"/>
                  <a:gd name="T24" fmla="*/ 0 w 129"/>
                  <a:gd name="T25" fmla="*/ 44 h 115"/>
                  <a:gd name="T26" fmla="*/ 76 w 129"/>
                  <a:gd name="T27" fmla="*/ 115 h 115"/>
                  <a:gd name="T28" fmla="*/ 129 w 129"/>
                  <a:gd name="T29" fmla="*/ 115 h 115"/>
                  <a:gd name="T30" fmla="*/ 124 w 129"/>
                  <a:gd name="T31" fmla="*/ 99 h 115"/>
                  <a:gd name="T32" fmla="*/ 121 w 129"/>
                  <a:gd name="T33" fmla="*/ 7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121" y="77"/>
                    </a:moveTo>
                    <a:cubicBezTo>
                      <a:pt x="121" y="19"/>
                      <a:pt x="121" y="19"/>
                      <a:pt x="121" y="19"/>
                    </a:cubicBezTo>
                    <a:cubicBezTo>
                      <a:pt x="121" y="19"/>
                      <a:pt x="115" y="14"/>
                      <a:pt x="104" y="9"/>
                    </a:cubicBezTo>
                    <a:cubicBezTo>
                      <a:pt x="95" y="6"/>
                      <a:pt x="84" y="4"/>
                      <a:pt x="80" y="4"/>
                    </a:cubicBezTo>
                    <a:cubicBezTo>
                      <a:pt x="82" y="4"/>
                      <a:pt x="85" y="5"/>
                      <a:pt x="89" y="8"/>
                    </a:cubicBezTo>
                    <a:cubicBezTo>
                      <a:pt x="93" y="14"/>
                      <a:pt x="93" y="22"/>
                      <a:pt x="93" y="22"/>
                    </a:cubicBezTo>
                    <a:cubicBezTo>
                      <a:pt x="93" y="71"/>
                      <a:pt x="93" y="71"/>
                      <a:pt x="93" y="71"/>
                    </a:cubicBezTo>
                    <a:cubicBezTo>
                      <a:pt x="93" y="71"/>
                      <a:pt x="93" y="80"/>
                      <a:pt x="88" y="86"/>
                    </a:cubicBezTo>
                    <a:cubicBezTo>
                      <a:pt x="83" y="92"/>
                      <a:pt x="76" y="91"/>
                      <a:pt x="76" y="91"/>
                    </a:cubicBezTo>
                    <a:cubicBezTo>
                      <a:pt x="73" y="91"/>
                      <a:pt x="73" y="91"/>
                      <a:pt x="73" y="91"/>
                    </a:cubicBezTo>
                    <a:cubicBezTo>
                      <a:pt x="36" y="91"/>
                      <a:pt x="8" y="68"/>
                      <a:pt x="7" y="37"/>
                    </a:cubicBezTo>
                    <a:cubicBezTo>
                      <a:pt x="6" y="13"/>
                      <a:pt x="16" y="0"/>
                      <a:pt x="16" y="0"/>
                    </a:cubicBezTo>
                    <a:cubicBezTo>
                      <a:pt x="16" y="0"/>
                      <a:pt x="0" y="17"/>
                      <a:pt x="0" y="44"/>
                    </a:cubicBezTo>
                    <a:cubicBezTo>
                      <a:pt x="0" y="81"/>
                      <a:pt x="30" y="115"/>
                      <a:pt x="76" y="115"/>
                    </a:cubicBezTo>
                    <a:cubicBezTo>
                      <a:pt x="129" y="115"/>
                      <a:pt x="129" y="115"/>
                      <a:pt x="129" y="115"/>
                    </a:cubicBezTo>
                    <a:cubicBezTo>
                      <a:pt x="129" y="115"/>
                      <a:pt x="125" y="106"/>
                      <a:pt x="124" y="99"/>
                    </a:cubicBezTo>
                    <a:cubicBezTo>
                      <a:pt x="121" y="89"/>
                      <a:pt x="121" y="77"/>
                      <a:pt x="121"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3">
                <a:extLst>
                  <a:ext uri="{FF2B5EF4-FFF2-40B4-BE49-F238E27FC236}">
                    <a16:creationId xmlns:a16="http://schemas.microsoft.com/office/drawing/2014/main" id="{138C6E84-8C53-4771-AA2B-5E2F80699521}"/>
                  </a:ext>
                </a:extLst>
              </p:cNvPr>
              <p:cNvSpPr>
                <a:spLocks/>
              </p:cNvSpPr>
              <p:nvPr userDrawn="1"/>
            </p:nvSpPr>
            <p:spPr bwMode="auto">
              <a:xfrm>
                <a:off x="5194300" y="4991100"/>
                <a:ext cx="576263" cy="301625"/>
              </a:xfrm>
              <a:custGeom>
                <a:avLst/>
                <a:gdLst>
                  <a:gd name="T0" fmla="*/ 118 w 181"/>
                  <a:gd name="T1" fmla="*/ 0 h 95"/>
                  <a:gd name="T2" fmla="*/ 160 w 181"/>
                  <a:gd name="T3" fmla="*/ 50 h 95"/>
                  <a:gd name="T4" fmla="*/ 147 w 181"/>
                  <a:gd name="T5" fmla="*/ 79 h 95"/>
                  <a:gd name="T6" fmla="*/ 117 w 181"/>
                  <a:gd name="T7" fmla="*/ 90 h 95"/>
                  <a:gd name="T8" fmla="*/ 72 w 181"/>
                  <a:gd name="T9" fmla="*/ 76 h 95"/>
                  <a:gd name="T10" fmla="*/ 72 w 181"/>
                  <a:gd name="T11" fmla="*/ 78 h 95"/>
                  <a:gd name="T12" fmla="*/ 43 w 181"/>
                  <a:gd name="T13" fmla="*/ 71 h 95"/>
                  <a:gd name="T14" fmla="*/ 0 w 181"/>
                  <a:gd name="T15" fmla="*/ 95 h 95"/>
                  <a:gd name="T16" fmla="*/ 21 w 181"/>
                  <a:gd name="T17" fmla="*/ 95 h 95"/>
                  <a:gd name="T18" fmla="*/ 39 w 181"/>
                  <a:gd name="T19" fmla="*/ 93 h 95"/>
                  <a:gd name="T20" fmla="*/ 39 w 181"/>
                  <a:gd name="T21" fmla="*/ 93 h 95"/>
                  <a:gd name="T22" fmla="*/ 49 w 181"/>
                  <a:gd name="T23" fmla="*/ 95 h 95"/>
                  <a:gd name="T24" fmla="*/ 167 w 181"/>
                  <a:gd name="T25" fmla="*/ 95 h 95"/>
                  <a:gd name="T26" fmla="*/ 181 w 181"/>
                  <a:gd name="T27" fmla="*/ 54 h 95"/>
                  <a:gd name="T28" fmla="*/ 118 w 181"/>
                  <a:gd name="T2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1" h="95">
                    <a:moveTo>
                      <a:pt x="118" y="0"/>
                    </a:moveTo>
                    <a:cubicBezTo>
                      <a:pt x="132" y="1"/>
                      <a:pt x="162" y="7"/>
                      <a:pt x="160" y="50"/>
                    </a:cubicBezTo>
                    <a:cubicBezTo>
                      <a:pt x="160" y="61"/>
                      <a:pt x="155" y="72"/>
                      <a:pt x="147" y="79"/>
                    </a:cubicBezTo>
                    <a:cubicBezTo>
                      <a:pt x="139" y="87"/>
                      <a:pt x="128" y="91"/>
                      <a:pt x="117" y="90"/>
                    </a:cubicBezTo>
                    <a:cubicBezTo>
                      <a:pt x="101" y="89"/>
                      <a:pt x="86" y="84"/>
                      <a:pt x="72" y="76"/>
                    </a:cubicBezTo>
                    <a:cubicBezTo>
                      <a:pt x="72" y="78"/>
                      <a:pt x="72" y="78"/>
                      <a:pt x="72" y="78"/>
                    </a:cubicBezTo>
                    <a:cubicBezTo>
                      <a:pt x="64" y="74"/>
                      <a:pt x="54" y="71"/>
                      <a:pt x="43" y="71"/>
                    </a:cubicBezTo>
                    <a:cubicBezTo>
                      <a:pt x="22" y="71"/>
                      <a:pt x="8" y="82"/>
                      <a:pt x="0" y="95"/>
                    </a:cubicBezTo>
                    <a:cubicBezTo>
                      <a:pt x="21" y="95"/>
                      <a:pt x="21" y="95"/>
                      <a:pt x="21" y="95"/>
                    </a:cubicBezTo>
                    <a:cubicBezTo>
                      <a:pt x="26" y="93"/>
                      <a:pt x="32" y="93"/>
                      <a:pt x="39" y="93"/>
                    </a:cubicBezTo>
                    <a:cubicBezTo>
                      <a:pt x="39" y="93"/>
                      <a:pt x="39" y="93"/>
                      <a:pt x="39" y="93"/>
                    </a:cubicBezTo>
                    <a:cubicBezTo>
                      <a:pt x="43" y="93"/>
                      <a:pt x="46" y="94"/>
                      <a:pt x="49" y="95"/>
                    </a:cubicBezTo>
                    <a:cubicBezTo>
                      <a:pt x="167" y="95"/>
                      <a:pt x="167" y="95"/>
                      <a:pt x="167" y="95"/>
                    </a:cubicBezTo>
                    <a:cubicBezTo>
                      <a:pt x="176" y="84"/>
                      <a:pt x="181" y="70"/>
                      <a:pt x="181" y="54"/>
                    </a:cubicBezTo>
                    <a:cubicBezTo>
                      <a:pt x="181" y="8"/>
                      <a:pt x="134" y="0"/>
                      <a:pt x="1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4">
                <a:extLst>
                  <a:ext uri="{FF2B5EF4-FFF2-40B4-BE49-F238E27FC236}">
                    <a16:creationId xmlns:a16="http://schemas.microsoft.com/office/drawing/2014/main" id="{9D78252A-D55D-4B91-BB6F-917EDB3781EB}"/>
                  </a:ext>
                </a:extLst>
              </p:cNvPr>
              <p:cNvSpPr>
                <a:spLocks/>
              </p:cNvSpPr>
              <p:nvPr userDrawn="1"/>
            </p:nvSpPr>
            <p:spPr bwMode="auto">
              <a:xfrm>
                <a:off x="1655763" y="3436938"/>
                <a:ext cx="365125" cy="411162"/>
              </a:xfrm>
              <a:custGeom>
                <a:avLst/>
                <a:gdLst>
                  <a:gd name="T0" fmla="*/ 38 w 115"/>
                  <a:gd name="T1" fmla="*/ 121 h 129"/>
                  <a:gd name="T2" fmla="*/ 96 w 115"/>
                  <a:gd name="T3" fmla="*/ 121 h 129"/>
                  <a:gd name="T4" fmla="*/ 105 w 115"/>
                  <a:gd name="T5" fmla="*/ 103 h 129"/>
                  <a:gd name="T6" fmla="*/ 105 w 115"/>
                  <a:gd name="T7" fmla="*/ 103 h 129"/>
                  <a:gd name="T8" fmla="*/ 111 w 115"/>
                  <a:gd name="T9" fmla="*/ 79 h 129"/>
                  <a:gd name="T10" fmla="*/ 106 w 115"/>
                  <a:gd name="T11" fmla="*/ 88 h 129"/>
                  <a:gd name="T12" fmla="*/ 92 w 115"/>
                  <a:gd name="T13" fmla="*/ 92 h 129"/>
                  <a:gd name="T14" fmla="*/ 44 w 115"/>
                  <a:gd name="T15" fmla="*/ 92 h 129"/>
                  <a:gd name="T16" fmla="*/ 29 w 115"/>
                  <a:gd name="T17" fmla="*/ 87 h 129"/>
                  <a:gd name="T18" fmla="*/ 23 w 115"/>
                  <a:gd name="T19" fmla="*/ 76 h 129"/>
                  <a:gd name="T20" fmla="*/ 23 w 115"/>
                  <a:gd name="T21" fmla="*/ 72 h 129"/>
                  <a:gd name="T22" fmla="*/ 77 w 115"/>
                  <a:gd name="T23" fmla="*/ 6 h 129"/>
                  <a:gd name="T24" fmla="*/ 115 w 115"/>
                  <a:gd name="T25" fmla="*/ 15 h 129"/>
                  <a:gd name="T26" fmla="*/ 71 w 115"/>
                  <a:gd name="T27" fmla="*/ 0 h 129"/>
                  <a:gd name="T28" fmla="*/ 0 w 115"/>
                  <a:gd name="T29" fmla="*/ 76 h 129"/>
                  <a:gd name="T30" fmla="*/ 0 w 115"/>
                  <a:gd name="T31" fmla="*/ 129 h 129"/>
                  <a:gd name="T32" fmla="*/ 16 w 115"/>
                  <a:gd name="T33" fmla="*/ 123 h 129"/>
                  <a:gd name="T34" fmla="*/ 38 w 115"/>
                  <a:gd name="T35"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9">
                    <a:moveTo>
                      <a:pt x="38" y="121"/>
                    </a:moveTo>
                    <a:cubicBezTo>
                      <a:pt x="96" y="121"/>
                      <a:pt x="96" y="121"/>
                      <a:pt x="96" y="121"/>
                    </a:cubicBezTo>
                    <a:cubicBezTo>
                      <a:pt x="96" y="121"/>
                      <a:pt x="101" y="114"/>
                      <a:pt x="105" y="103"/>
                    </a:cubicBezTo>
                    <a:cubicBezTo>
                      <a:pt x="105" y="103"/>
                      <a:pt x="105" y="103"/>
                      <a:pt x="105" y="103"/>
                    </a:cubicBezTo>
                    <a:cubicBezTo>
                      <a:pt x="109" y="94"/>
                      <a:pt x="110" y="83"/>
                      <a:pt x="111" y="79"/>
                    </a:cubicBezTo>
                    <a:cubicBezTo>
                      <a:pt x="111" y="81"/>
                      <a:pt x="109" y="85"/>
                      <a:pt x="106" y="88"/>
                    </a:cubicBezTo>
                    <a:cubicBezTo>
                      <a:pt x="101" y="93"/>
                      <a:pt x="92" y="92"/>
                      <a:pt x="92" y="92"/>
                    </a:cubicBezTo>
                    <a:cubicBezTo>
                      <a:pt x="44" y="92"/>
                      <a:pt x="44" y="92"/>
                      <a:pt x="44" y="92"/>
                    </a:cubicBezTo>
                    <a:cubicBezTo>
                      <a:pt x="44" y="92"/>
                      <a:pt x="35" y="93"/>
                      <a:pt x="29" y="87"/>
                    </a:cubicBezTo>
                    <a:cubicBezTo>
                      <a:pt x="23" y="82"/>
                      <a:pt x="23" y="76"/>
                      <a:pt x="23" y="76"/>
                    </a:cubicBezTo>
                    <a:cubicBezTo>
                      <a:pt x="23" y="72"/>
                      <a:pt x="23" y="72"/>
                      <a:pt x="23" y="72"/>
                    </a:cubicBezTo>
                    <a:cubicBezTo>
                      <a:pt x="23" y="35"/>
                      <a:pt x="47" y="7"/>
                      <a:pt x="77" y="6"/>
                    </a:cubicBezTo>
                    <a:cubicBezTo>
                      <a:pt x="102" y="5"/>
                      <a:pt x="115" y="15"/>
                      <a:pt x="115" y="15"/>
                    </a:cubicBezTo>
                    <a:cubicBezTo>
                      <a:pt x="115" y="15"/>
                      <a:pt x="98" y="0"/>
                      <a:pt x="71" y="0"/>
                    </a:cubicBezTo>
                    <a:cubicBezTo>
                      <a:pt x="34" y="0"/>
                      <a:pt x="0" y="29"/>
                      <a:pt x="0" y="76"/>
                    </a:cubicBezTo>
                    <a:cubicBezTo>
                      <a:pt x="0" y="129"/>
                      <a:pt x="0" y="129"/>
                      <a:pt x="0" y="129"/>
                    </a:cubicBezTo>
                    <a:cubicBezTo>
                      <a:pt x="0" y="129"/>
                      <a:pt x="9" y="125"/>
                      <a:pt x="16" y="123"/>
                    </a:cubicBezTo>
                    <a:cubicBezTo>
                      <a:pt x="27" y="121"/>
                      <a:pt x="38" y="121"/>
                      <a:pt x="38"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5">
                <a:extLst>
                  <a:ext uri="{FF2B5EF4-FFF2-40B4-BE49-F238E27FC236}">
                    <a16:creationId xmlns:a16="http://schemas.microsoft.com/office/drawing/2014/main" id="{742CE37E-5C51-465D-B2EF-C939774C2179}"/>
                  </a:ext>
                </a:extLst>
              </p:cNvPr>
              <p:cNvSpPr>
                <a:spLocks/>
              </p:cNvSpPr>
              <p:nvPr userDrawn="1"/>
            </p:nvSpPr>
            <p:spPr bwMode="auto">
              <a:xfrm>
                <a:off x="6289675" y="1866900"/>
                <a:ext cx="411163" cy="366712"/>
              </a:xfrm>
              <a:custGeom>
                <a:avLst/>
                <a:gdLst>
                  <a:gd name="T0" fmla="*/ 76 w 129"/>
                  <a:gd name="T1" fmla="*/ 115 h 115"/>
                  <a:gd name="T2" fmla="*/ 129 w 129"/>
                  <a:gd name="T3" fmla="*/ 115 h 115"/>
                  <a:gd name="T4" fmla="*/ 124 w 129"/>
                  <a:gd name="T5" fmla="*/ 99 h 115"/>
                  <a:gd name="T6" fmla="*/ 121 w 129"/>
                  <a:gd name="T7" fmla="*/ 77 h 115"/>
                  <a:gd name="T8" fmla="*/ 121 w 129"/>
                  <a:gd name="T9" fmla="*/ 19 h 115"/>
                  <a:gd name="T10" fmla="*/ 104 w 129"/>
                  <a:gd name="T11" fmla="*/ 10 h 115"/>
                  <a:gd name="T12" fmla="*/ 80 w 129"/>
                  <a:gd name="T13" fmla="*/ 4 h 115"/>
                  <a:gd name="T14" fmla="*/ 89 w 129"/>
                  <a:gd name="T15" fmla="*/ 9 h 115"/>
                  <a:gd name="T16" fmla="*/ 93 w 129"/>
                  <a:gd name="T17" fmla="*/ 23 h 115"/>
                  <a:gd name="T18" fmla="*/ 93 w 129"/>
                  <a:gd name="T19" fmla="*/ 72 h 115"/>
                  <a:gd name="T20" fmla="*/ 88 w 129"/>
                  <a:gd name="T21" fmla="*/ 86 h 115"/>
                  <a:gd name="T22" fmla="*/ 76 w 129"/>
                  <a:gd name="T23" fmla="*/ 92 h 115"/>
                  <a:gd name="T24" fmla="*/ 73 w 129"/>
                  <a:gd name="T25" fmla="*/ 92 h 115"/>
                  <a:gd name="T26" fmla="*/ 7 w 129"/>
                  <a:gd name="T27" fmla="*/ 38 h 115"/>
                  <a:gd name="T28" fmla="*/ 16 w 129"/>
                  <a:gd name="T29" fmla="*/ 0 h 115"/>
                  <a:gd name="T30" fmla="*/ 0 w 129"/>
                  <a:gd name="T31" fmla="*/ 44 h 115"/>
                  <a:gd name="T32" fmla="*/ 76 w 129"/>
                  <a:gd name="T3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76" y="115"/>
                    </a:moveTo>
                    <a:cubicBezTo>
                      <a:pt x="129" y="115"/>
                      <a:pt x="129" y="115"/>
                      <a:pt x="129" y="115"/>
                    </a:cubicBezTo>
                    <a:cubicBezTo>
                      <a:pt x="129" y="115"/>
                      <a:pt x="125" y="106"/>
                      <a:pt x="124" y="99"/>
                    </a:cubicBezTo>
                    <a:cubicBezTo>
                      <a:pt x="121" y="89"/>
                      <a:pt x="121" y="77"/>
                      <a:pt x="121" y="77"/>
                    </a:cubicBezTo>
                    <a:cubicBezTo>
                      <a:pt x="121" y="19"/>
                      <a:pt x="121" y="19"/>
                      <a:pt x="121" y="19"/>
                    </a:cubicBezTo>
                    <a:cubicBezTo>
                      <a:pt x="121" y="19"/>
                      <a:pt x="115" y="14"/>
                      <a:pt x="104" y="10"/>
                    </a:cubicBezTo>
                    <a:cubicBezTo>
                      <a:pt x="95" y="6"/>
                      <a:pt x="84" y="4"/>
                      <a:pt x="80" y="4"/>
                    </a:cubicBezTo>
                    <a:cubicBezTo>
                      <a:pt x="82" y="4"/>
                      <a:pt x="85" y="6"/>
                      <a:pt x="89" y="9"/>
                    </a:cubicBezTo>
                    <a:cubicBezTo>
                      <a:pt x="93" y="14"/>
                      <a:pt x="93" y="23"/>
                      <a:pt x="93" y="23"/>
                    </a:cubicBezTo>
                    <a:cubicBezTo>
                      <a:pt x="93" y="72"/>
                      <a:pt x="93" y="72"/>
                      <a:pt x="93" y="72"/>
                    </a:cubicBezTo>
                    <a:cubicBezTo>
                      <a:pt x="93" y="72"/>
                      <a:pt x="93" y="80"/>
                      <a:pt x="88" y="86"/>
                    </a:cubicBezTo>
                    <a:cubicBezTo>
                      <a:pt x="83" y="92"/>
                      <a:pt x="76" y="92"/>
                      <a:pt x="76" y="92"/>
                    </a:cubicBezTo>
                    <a:cubicBezTo>
                      <a:pt x="73" y="92"/>
                      <a:pt x="73" y="92"/>
                      <a:pt x="73" y="92"/>
                    </a:cubicBezTo>
                    <a:cubicBezTo>
                      <a:pt x="36" y="92"/>
                      <a:pt x="8" y="68"/>
                      <a:pt x="7" y="38"/>
                    </a:cubicBezTo>
                    <a:cubicBezTo>
                      <a:pt x="6" y="14"/>
                      <a:pt x="16" y="0"/>
                      <a:pt x="16" y="0"/>
                    </a:cubicBezTo>
                    <a:cubicBezTo>
                      <a:pt x="16" y="0"/>
                      <a:pt x="0" y="18"/>
                      <a:pt x="0" y="44"/>
                    </a:cubicBezTo>
                    <a:cubicBezTo>
                      <a:pt x="0" y="81"/>
                      <a:pt x="30" y="115"/>
                      <a:pt x="76"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6">
                <a:extLst>
                  <a:ext uri="{FF2B5EF4-FFF2-40B4-BE49-F238E27FC236}">
                    <a16:creationId xmlns:a16="http://schemas.microsoft.com/office/drawing/2014/main" id="{2E4393D7-287B-4031-9785-71E0226238B2}"/>
                  </a:ext>
                </a:extLst>
              </p:cNvPr>
              <p:cNvSpPr>
                <a:spLocks/>
              </p:cNvSpPr>
              <p:nvPr userDrawn="1"/>
            </p:nvSpPr>
            <p:spPr bwMode="auto">
              <a:xfrm>
                <a:off x="4659313" y="5029200"/>
                <a:ext cx="114300" cy="263525"/>
              </a:xfrm>
              <a:custGeom>
                <a:avLst/>
                <a:gdLst>
                  <a:gd name="T0" fmla="*/ 6 w 36"/>
                  <a:gd name="T1" fmla="*/ 37 h 83"/>
                  <a:gd name="T2" fmla="*/ 16 w 36"/>
                  <a:gd name="T3" fmla="*/ 0 h 83"/>
                  <a:gd name="T4" fmla="*/ 0 w 36"/>
                  <a:gd name="T5" fmla="*/ 44 h 83"/>
                  <a:gd name="T6" fmla="*/ 12 w 36"/>
                  <a:gd name="T7" fmla="*/ 83 h 83"/>
                  <a:gd name="T8" fmla="*/ 36 w 36"/>
                  <a:gd name="T9" fmla="*/ 83 h 83"/>
                  <a:gd name="T10" fmla="*/ 6 w 36"/>
                  <a:gd name="T11" fmla="*/ 37 h 83"/>
                </a:gdLst>
                <a:ahLst/>
                <a:cxnLst>
                  <a:cxn ang="0">
                    <a:pos x="T0" y="T1"/>
                  </a:cxn>
                  <a:cxn ang="0">
                    <a:pos x="T2" y="T3"/>
                  </a:cxn>
                  <a:cxn ang="0">
                    <a:pos x="T4" y="T5"/>
                  </a:cxn>
                  <a:cxn ang="0">
                    <a:pos x="T6" y="T7"/>
                  </a:cxn>
                  <a:cxn ang="0">
                    <a:pos x="T8" y="T9"/>
                  </a:cxn>
                  <a:cxn ang="0">
                    <a:pos x="T10" y="T11"/>
                  </a:cxn>
                </a:cxnLst>
                <a:rect l="0" t="0" r="r" b="b"/>
                <a:pathLst>
                  <a:path w="36" h="83">
                    <a:moveTo>
                      <a:pt x="6" y="37"/>
                    </a:moveTo>
                    <a:cubicBezTo>
                      <a:pt x="6" y="13"/>
                      <a:pt x="16" y="0"/>
                      <a:pt x="16" y="0"/>
                    </a:cubicBezTo>
                    <a:cubicBezTo>
                      <a:pt x="16" y="0"/>
                      <a:pt x="0" y="17"/>
                      <a:pt x="0" y="44"/>
                    </a:cubicBezTo>
                    <a:cubicBezTo>
                      <a:pt x="0" y="58"/>
                      <a:pt x="4" y="71"/>
                      <a:pt x="12" y="83"/>
                    </a:cubicBezTo>
                    <a:cubicBezTo>
                      <a:pt x="36" y="83"/>
                      <a:pt x="36" y="83"/>
                      <a:pt x="36" y="83"/>
                    </a:cubicBezTo>
                    <a:cubicBezTo>
                      <a:pt x="18" y="73"/>
                      <a:pt x="7" y="57"/>
                      <a:pt x="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7">
                <a:extLst>
                  <a:ext uri="{FF2B5EF4-FFF2-40B4-BE49-F238E27FC236}">
                    <a16:creationId xmlns:a16="http://schemas.microsoft.com/office/drawing/2014/main" id="{C89ADF20-B600-4FF0-A8C8-A9CB279865E8}"/>
                  </a:ext>
                </a:extLst>
              </p:cNvPr>
              <p:cNvSpPr>
                <a:spLocks/>
              </p:cNvSpPr>
              <p:nvPr userDrawn="1"/>
            </p:nvSpPr>
            <p:spPr bwMode="auto">
              <a:xfrm>
                <a:off x="3763963" y="4926013"/>
                <a:ext cx="604838" cy="366712"/>
              </a:xfrm>
              <a:custGeom>
                <a:avLst/>
                <a:gdLst>
                  <a:gd name="T0" fmla="*/ 175 w 190"/>
                  <a:gd name="T1" fmla="*/ 95 h 115"/>
                  <a:gd name="T2" fmla="*/ 190 w 190"/>
                  <a:gd name="T3" fmla="*/ 54 h 115"/>
                  <a:gd name="T4" fmla="*/ 127 w 190"/>
                  <a:gd name="T5" fmla="*/ 0 h 115"/>
                  <a:gd name="T6" fmla="*/ 168 w 190"/>
                  <a:gd name="T7" fmla="*/ 50 h 115"/>
                  <a:gd name="T8" fmla="*/ 156 w 190"/>
                  <a:gd name="T9" fmla="*/ 79 h 115"/>
                  <a:gd name="T10" fmla="*/ 126 w 190"/>
                  <a:gd name="T11" fmla="*/ 90 h 115"/>
                  <a:gd name="T12" fmla="*/ 81 w 190"/>
                  <a:gd name="T13" fmla="*/ 76 h 115"/>
                  <a:gd name="T14" fmla="*/ 81 w 190"/>
                  <a:gd name="T15" fmla="*/ 78 h 115"/>
                  <a:gd name="T16" fmla="*/ 52 w 190"/>
                  <a:gd name="T17" fmla="*/ 71 h 115"/>
                  <a:gd name="T18" fmla="*/ 0 w 190"/>
                  <a:gd name="T19" fmla="*/ 115 h 115"/>
                  <a:gd name="T20" fmla="*/ 3 w 190"/>
                  <a:gd name="T21" fmla="*/ 115 h 115"/>
                  <a:gd name="T22" fmla="*/ 47 w 190"/>
                  <a:gd name="T23" fmla="*/ 93 h 115"/>
                  <a:gd name="T24" fmla="*/ 48 w 190"/>
                  <a:gd name="T25" fmla="*/ 93 h 115"/>
                  <a:gd name="T26" fmla="*/ 77 w 190"/>
                  <a:gd name="T27" fmla="*/ 106 h 115"/>
                  <a:gd name="T28" fmla="*/ 81 w 190"/>
                  <a:gd name="T29" fmla="*/ 111 h 115"/>
                  <a:gd name="T30" fmla="*/ 81 w 190"/>
                  <a:gd name="T31" fmla="*/ 113 h 115"/>
                  <a:gd name="T32" fmla="*/ 82 w 190"/>
                  <a:gd name="T33" fmla="*/ 113 h 115"/>
                  <a:gd name="T34" fmla="*/ 83 w 190"/>
                  <a:gd name="T35" fmla="*/ 115 h 115"/>
                  <a:gd name="T36" fmla="*/ 138 w 190"/>
                  <a:gd name="T37" fmla="*/ 115 h 115"/>
                  <a:gd name="T38" fmla="*/ 168 w 190"/>
                  <a:gd name="T39" fmla="*/ 115 h 115"/>
                  <a:gd name="T40" fmla="*/ 177 w 190"/>
                  <a:gd name="T41" fmla="*/ 95 h 115"/>
                  <a:gd name="T42" fmla="*/ 175 w 190"/>
                  <a:gd name="T43" fmla="*/ 9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0" h="115">
                    <a:moveTo>
                      <a:pt x="175" y="95"/>
                    </a:moveTo>
                    <a:cubicBezTo>
                      <a:pt x="185" y="85"/>
                      <a:pt x="190" y="70"/>
                      <a:pt x="190" y="54"/>
                    </a:cubicBezTo>
                    <a:cubicBezTo>
                      <a:pt x="190" y="8"/>
                      <a:pt x="143" y="0"/>
                      <a:pt x="127" y="0"/>
                    </a:cubicBezTo>
                    <a:cubicBezTo>
                      <a:pt x="140" y="1"/>
                      <a:pt x="170" y="7"/>
                      <a:pt x="168" y="50"/>
                    </a:cubicBezTo>
                    <a:cubicBezTo>
                      <a:pt x="168" y="61"/>
                      <a:pt x="164" y="71"/>
                      <a:pt x="156" y="79"/>
                    </a:cubicBezTo>
                    <a:cubicBezTo>
                      <a:pt x="148" y="87"/>
                      <a:pt x="137" y="91"/>
                      <a:pt x="126" y="90"/>
                    </a:cubicBezTo>
                    <a:cubicBezTo>
                      <a:pt x="110" y="89"/>
                      <a:pt x="94" y="84"/>
                      <a:pt x="81" y="76"/>
                    </a:cubicBezTo>
                    <a:cubicBezTo>
                      <a:pt x="81" y="78"/>
                      <a:pt x="81" y="78"/>
                      <a:pt x="81" y="78"/>
                    </a:cubicBezTo>
                    <a:cubicBezTo>
                      <a:pt x="72" y="74"/>
                      <a:pt x="63" y="71"/>
                      <a:pt x="52" y="71"/>
                    </a:cubicBezTo>
                    <a:cubicBezTo>
                      <a:pt x="19" y="71"/>
                      <a:pt x="5" y="95"/>
                      <a:pt x="0" y="115"/>
                    </a:cubicBezTo>
                    <a:cubicBezTo>
                      <a:pt x="3" y="115"/>
                      <a:pt x="3" y="115"/>
                      <a:pt x="3" y="115"/>
                    </a:cubicBezTo>
                    <a:cubicBezTo>
                      <a:pt x="9" y="103"/>
                      <a:pt x="21" y="92"/>
                      <a:pt x="47" y="93"/>
                    </a:cubicBezTo>
                    <a:cubicBezTo>
                      <a:pt x="48" y="93"/>
                      <a:pt x="48" y="93"/>
                      <a:pt x="48" y="93"/>
                    </a:cubicBezTo>
                    <a:cubicBezTo>
                      <a:pt x="59" y="93"/>
                      <a:pt x="69" y="98"/>
                      <a:pt x="77" y="106"/>
                    </a:cubicBezTo>
                    <a:cubicBezTo>
                      <a:pt x="78" y="108"/>
                      <a:pt x="80" y="109"/>
                      <a:pt x="81" y="111"/>
                    </a:cubicBezTo>
                    <a:cubicBezTo>
                      <a:pt x="81" y="113"/>
                      <a:pt x="81" y="113"/>
                      <a:pt x="81" y="113"/>
                    </a:cubicBezTo>
                    <a:cubicBezTo>
                      <a:pt x="81" y="113"/>
                      <a:pt x="81" y="113"/>
                      <a:pt x="82" y="113"/>
                    </a:cubicBezTo>
                    <a:cubicBezTo>
                      <a:pt x="83" y="114"/>
                      <a:pt x="83" y="114"/>
                      <a:pt x="83" y="115"/>
                    </a:cubicBezTo>
                    <a:cubicBezTo>
                      <a:pt x="138" y="115"/>
                      <a:pt x="138" y="115"/>
                      <a:pt x="138" y="115"/>
                    </a:cubicBezTo>
                    <a:cubicBezTo>
                      <a:pt x="168" y="115"/>
                      <a:pt x="168" y="115"/>
                      <a:pt x="168" y="115"/>
                    </a:cubicBezTo>
                    <a:cubicBezTo>
                      <a:pt x="172" y="102"/>
                      <a:pt x="177" y="95"/>
                      <a:pt x="177" y="95"/>
                    </a:cubicBezTo>
                    <a:lnTo>
                      <a:pt x="175"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38">
                <a:extLst>
                  <a:ext uri="{FF2B5EF4-FFF2-40B4-BE49-F238E27FC236}">
                    <a16:creationId xmlns:a16="http://schemas.microsoft.com/office/drawing/2014/main" id="{C5917B6A-F787-47C5-B2E2-A02EA6C273A2}"/>
                  </a:ext>
                </a:extLst>
              </p:cNvPr>
              <p:cNvSpPr>
                <a:spLocks/>
              </p:cNvSpPr>
              <p:nvPr userDrawn="1"/>
            </p:nvSpPr>
            <p:spPr bwMode="auto">
              <a:xfrm>
                <a:off x="4318000" y="5203825"/>
                <a:ext cx="341313" cy="88900"/>
              </a:xfrm>
              <a:custGeom>
                <a:avLst/>
                <a:gdLst>
                  <a:gd name="T0" fmla="*/ 91 w 107"/>
                  <a:gd name="T1" fmla="*/ 5 h 28"/>
                  <a:gd name="T2" fmla="*/ 69 w 107"/>
                  <a:gd name="T3" fmla="*/ 8 h 28"/>
                  <a:gd name="T4" fmla="*/ 10 w 107"/>
                  <a:gd name="T5" fmla="*/ 8 h 28"/>
                  <a:gd name="T6" fmla="*/ 1 w 107"/>
                  <a:gd name="T7" fmla="*/ 26 h 28"/>
                  <a:gd name="T8" fmla="*/ 0 w 107"/>
                  <a:gd name="T9" fmla="*/ 28 h 28"/>
                  <a:gd name="T10" fmla="*/ 107 w 107"/>
                  <a:gd name="T11" fmla="*/ 28 h 28"/>
                  <a:gd name="T12" fmla="*/ 107 w 107"/>
                  <a:gd name="T13" fmla="*/ 0 h 28"/>
                  <a:gd name="T14" fmla="*/ 91 w 107"/>
                  <a:gd name="T15" fmla="*/ 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28">
                    <a:moveTo>
                      <a:pt x="91" y="5"/>
                    </a:moveTo>
                    <a:cubicBezTo>
                      <a:pt x="80" y="8"/>
                      <a:pt x="69" y="8"/>
                      <a:pt x="69" y="8"/>
                    </a:cubicBezTo>
                    <a:cubicBezTo>
                      <a:pt x="10" y="8"/>
                      <a:pt x="10" y="8"/>
                      <a:pt x="10" y="8"/>
                    </a:cubicBezTo>
                    <a:cubicBezTo>
                      <a:pt x="10" y="8"/>
                      <a:pt x="5" y="14"/>
                      <a:pt x="1" y="26"/>
                    </a:cubicBezTo>
                    <a:cubicBezTo>
                      <a:pt x="1" y="26"/>
                      <a:pt x="0" y="27"/>
                      <a:pt x="0" y="28"/>
                    </a:cubicBezTo>
                    <a:cubicBezTo>
                      <a:pt x="107" y="28"/>
                      <a:pt x="107" y="28"/>
                      <a:pt x="107" y="28"/>
                    </a:cubicBezTo>
                    <a:cubicBezTo>
                      <a:pt x="107" y="0"/>
                      <a:pt x="107" y="0"/>
                      <a:pt x="107" y="0"/>
                    </a:cubicBezTo>
                    <a:cubicBezTo>
                      <a:pt x="107" y="0"/>
                      <a:pt x="98" y="4"/>
                      <a:pt x="9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a:extLst>
                  <a:ext uri="{FF2B5EF4-FFF2-40B4-BE49-F238E27FC236}">
                    <a16:creationId xmlns:a16="http://schemas.microsoft.com/office/drawing/2014/main" id="{0EA0261F-8D99-4944-9FB0-4CC85D38BD51}"/>
                  </a:ext>
                </a:extLst>
              </p:cNvPr>
              <p:cNvSpPr>
                <a:spLocks/>
              </p:cNvSpPr>
              <p:nvPr userDrawn="1"/>
            </p:nvSpPr>
            <p:spPr bwMode="auto">
              <a:xfrm>
                <a:off x="5964238" y="2532063"/>
                <a:ext cx="366713" cy="407987"/>
              </a:xfrm>
              <a:custGeom>
                <a:avLst/>
                <a:gdLst>
                  <a:gd name="T0" fmla="*/ 0 w 115"/>
                  <a:gd name="T1" fmla="*/ 76 h 128"/>
                  <a:gd name="T2" fmla="*/ 0 w 115"/>
                  <a:gd name="T3" fmla="*/ 128 h 128"/>
                  <a:gd name="T4" fmla="*/ 16 w 115"/>
                  <a:gd name="T5" fmla="*/ 123 h 128"/>
                  <a:gd name="T6" fmla="*/ 38 w 115"/>
                  <a:gd name="T7" fmla="*/ 120 h 128"/>
                  <a:gd name="T8" fmla="*/ 96 w 115"/>
                  <a:gd name="T9" fmla="*/ 120 h 128"/>
                  <a:gd name="T10" fmla="*/ 106 w 115"/>
                  <a:gd name="T11" fmla="*/ 103 h 128"/>
                  <a:gd name="T12" fmla="*/ 105 w 115"/>
                  <a:gd name="T13" fmla="*/ 103 h 128"/>
                  <a:gd name="T14" fmla="*/ 111 w 115"/>
                  <a:gd name="T15" fmla="*/ 79 h 128"/>
                  <a:gd name="T16" fmla="*/ 106 w 115"/>
                  <a:gd name="T17" fmla="*/ 88 h 128"/>
                  <a:gd name="T18" fmla="*/ 92 w 115"/>
                  <a:gd name="T19" fmla="*/ 92 h 128"/>
                  <a:gd name="T20" fmla="*/ 44 w 115"/>
                  <a:gd name="T21" fmla="*/ 92 h 128"/>
                  <a:gd name="T22" fmla="*/ 29 w 115"/>
                  <a:gd name="T23" fmla="*/ 87 h 128"/>
                  <a:gd name="T24" fmla="*/ 24 w 115"/>
                  <a:gd name="T25" fmla="*/ 76 h 128"/>
                  <a:gd name="T26" fmla="*/ 24 w 115"/>
                  <a:gd name="T27" fmla="*/ 72 h 128"/>
                  <a:gd name="T28" fmla="*/ 78 w 115"/>
                  <a:gd name="T29" fmla="*/ 6 h 128"/>
                  <a:gd name="T30" fmla="*/ 115 w 115"/>
                  <a:gd name="T31" fmla="*/ 15 h 128"/>
                  <a:gd name="T32" fmla="*/ 71 w 115"/>
                  <a:gd name="T33" fmla="*/ 0 h 128"/>
                  <a:gd name="T34" fmla="*/ 0 w 115"/>
                  <a:gd name="T35"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8">
                    <a:moveTo>
                      <a:pt x="0" y="76"/>
                    </a:moveTo>
                    <a:cubicBezTo>
                      <a:pt x="0" y="128"/>
                      <a:pt x="0" y="128"/>
                      <a:pt x="0" y="128"/>
                    </a:cubicBezTo>
                    <a:cubicBezTo>
                      <a:pt x="0" y="128"/>
                      <a:pt x="9" y="124"/>
                      <a:pt x="16" y="123"/>
                    </a:cubicBezTo>
                    <a:cubicBezTo>
                      <a:pt x="27" y="120"/>
                      <a:pt x="38" y="120"/>
                      <a:pt x="38" y="120"/>
                    </a:cubicBezTo>
                    <a:cubicBezTo>
                      <a:pt x="96" y="120"/>
                      <a:pt x="96" y="120"/>
                      <a:pt x="96" y="120"/>
                    </a:cubicBezTo>
                    <a:cubicBezTo>
                      <a:pt x="96" y="120"/>
                      <a:pt x="101" y="114"/>
                      <a:pt x="106" y="103"/>
                    </a:cubicBezTo>
                    <a:cubicBezTo>
                      <a:pt x="105" y="103"/>
                      <a:pt x="105" y="103"/>
                      <a:pt x="105" y="103"/>
                    </a:cubicBezTo>
                    <a:cubicBezTo>
                      <a:pt x="109" y="94"/>
                      <a:pt x="110" y="83"/>
                      <a:pt x="111" y="79"/>
                    </a:cubicBezTo>
                    <a:cubicBezTo>
                      <a:pt x="111" y="81"/>
                      <a:pt x="110" y="84"/>
                      <a:pt x="106" y="88"/>
                    </a:cubicBezTo>
                    <a:cubicBezTo>
                      <a:pt x="101" y="92"/>
                      <a:pt x="92" y="92"/>
                      <a:pt x="92" y="92"/>
                    </a:cubicBezTo>
                    <a:cubicBezTo>
                      <a:pt x="44" y="92"/>
                      <a:pt x="44" y="92"/>
                      <a:pt x="44" y="92"/>
                    </a:cubicBezTo>
                    <a:cubicBezTo>
                      <a:pt x="44" y="92"/>
                      <a:pt x="35" y="92"/>
                      <a:pt x="29" y="87"/>
                    </a:cubicBezTo>
                    <a:cubicBezTo>
                      <a:pt x="23" y="82"/>
                      <a:pt x="24" y="76"/>
                      <a:pt x="24" y="76"/>
                    </a:cubicBezTo>
                    <a:cubicBezTo>
                      <a:pt x="24" y="72"/>
                      <a:pt x="24" y="72"/>
                      <a:pt x="24" y="72"/>
                    </a:cubicBezTo>
                    <a:cubicBezTo>
                      <a:pt x="24" y="34"/>
                      <a:pt x="47" y="7"/>
                      <a:pt x="78" y="6"/>
                    </a:cubicBezTo>
                    <a:cubicBezTo>
                      <a:pt x="102" y="5"/>
                      <a:pt x="115" y="15"/>
                      <a:pt x="115" y="15"/>
                    </a:cubicBezTo>
                    <a:cubicBezTo>
                      <a:pt x="115" y="15"/>
                      <a:pt x="98" y="0"/>
                      <a:pt x="71" y="0"/>
                    </a:cubicBezTo>
                    <a:cubicBezTo>
                      <a:pt x="34" y="0"/>
                      <a:pt x="0" y="29"/>
                      <a:pt x="0"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0">
                <a:extLst>
                  <a:ext uri="{FF2B5EF4-FFF2-40B4-BE49-F238E27FC236}">
                    <a16:creationId xmlns:a16="http://schemas.microsoft.com/office/drawing/2014/main" id="{801E1D2F-0A4A-48C8-B699-381428FEF140}"/>
                  </a:ext>
                </a:extLst>
              </p:cNvPr>
              <p:cNvSpPr>
                <a:spLocks/>
              </p:cNvSpPr>
              <p:nvPr userDrawn="1"/>
            </p:nvSpPr>
            <p:spPr bwMode="auto">
              <a:xfrm>
                <a:off x="6289675" y="2252663"/>
                <a:ext cx="411163" cy="365125"/>
              </a:xfrm>
              <a:custGeom>
                <a:avLst/>
                <a:gdLst>
                  <a:gd name="T0" fmla="*/ 53 w 129"/>
                  <a:gd name="T1" fmla="*/ 0 h 115"/>
                  <a:gd name="T2" fmla="*/ 0 w 129"/>
                  <a:gd name="T3" fmla="*/ 0 h 115"/>
                  <a:gd name="T4" fmla="*/ 6 w 129"/>
                  <a:gd name="T5" fmla="*/ 16 h 115"/>
                  <a:gd name="T6" fmla="*/ 8 w 129"/>
                  <a:gd name="T7" fmla="*/ 38 h 115"/>
                  <a:gd name="T8" fmla="*/ 8 w 129"/>
                  <a:gd name="T9" fmla="*/ 96 h 115"/>
                  <a:gd name="T10" fmla="*/ 26 w 129"/>
                  <a:gd name="T11" fmla="*/ 106 h 115"/>
                  <a:gd name="T12" fmla="*/ 50 w 129"/>
                  <a:gd name="T13" fmla="*/ 111 h 115"/>
                  <a:gd name="T14" fmla="*/ 41 w 129"/>
                  <a:gd name="T15" fmla="*/ 106 h 115"/>
                  <a:gd name="T16" fmla="*/ 37 w 129"/>
                  <a:gd name="T17" fmla="*/ 92 h 115"/>
                  <a:gd name="T18" fmla="*/ 37 w 129"/>
                  <a:gd name="T19" fmla="*/ 44 h 115"/>
                  <a:gd name="T20" fmla="*/ 41 w 129"/>
                  <a:gd name="T21" fmla="*/ 29 h 115"/>
                  <a:gd name="T22" fmla="*/ 53 w 129"/>
                  <a:gd name="T23" fmla="*/ 23 h 115"/>
                  <a:gd name="T24" fmla="*/ 56 w 129"/>
                  <a:gd name="T25" fmla="*/ 23 h 115"/>
                  <a:gd name="T26" fmla="*/ 123 w 129"/>
                  <a:gd name="T27" fmla="*/ 78 h 115"/>
                  <a:gd name="T28" fmla="*/ 114 w 129"/>
                  <a:gd name="T29" fmla="*/ 115 h 115"/>
                  <a:gd name="T30" fmla="*/ 129 w 129"/>
                  <a:gd name="T31" fmla="*/ 71 h 115"/>
                  <a:gd name="T32" fmla="*/ 53 w 129"/>
                  <a:gd name="T3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53" y="0"/>
                    </a:moveTo>
                    <a:cubicBezTo>
                      <a:pt x="0" y="0"/>
                      <a:pt x="0" y="0"/>
                      <a:pt x="0" y="0"/>
                    </a:cubicBezTo>
                    <a:cubicBezTo>
                      <a:pt x="0" y="0"/>
                      <a:pt x="4" y="9"/>
                      <a:pt x="6" y="16"/>
                    </a:cubicBezTo>
                    <a:cubicBezTo>
                      <a:pt x="8" y="26"/>
                      <a:pt x="8" y="38"/>
                      <a:pt x="8" y="38"/>
                    </a:cubicBezTo>
                    <a:cubicBezTo>
                      <a:pt x="8" y="96"/>
                      <a:pt x="8" y="96"/>
                      <a:pt x="8" y="96"/>
                    </a:cubicBezTo>
                    <a:cubicBezTo>
                      <a:pt x="8" y="96"/>
                      <a:pt x="15" y="101"/>
                      <a:pt x="26" y="106"/>
                    </a:cubicBezTo>
                    <a:cubicBezTo>
                      <a:pt x="35" y="109"/>
                      <a:pt x="46" y="111"/>
                      <a:pt x="50" y="111"/>
                    </a:cubicBezTo>
                    <a:cubicBezTo>
                      <a:pt x="48" y="111"/>
                      <a:pt x="44" y="110"/>
                      <a:pt x="41" y="106"/>
                    </a:cubicBezTo>
                    <a:cubicBezTo>
                      <a:pt x="37" y="101"/>
                      <a:pt x="37" y="92"/>
                      <a:pt x="37" y="92"/>
                    </a:cubicBezTo>
                    <a:cubicBezTo>
                      <a:pt x="37" y="44"/>
                      <a:pt x="37" y="44"/>
                      <a:pt x="37" y="44"/>
                    </a:cubicBezTo>
                    <a:cubicBezTo>
                      <a:pt x="37" y="44"/>
                      <a:pt x="36" y="34"/>
                      <a:pt x="41" y="29"/>
                    </a:cubicBezTo>
                    <a:cubicBezTo>
                      <a:pt x="46" y="23"/>
                      <a:pt x="53" y="23"/>
                      <a:pt x="53" y="23"/>
                    </a:cubicBezTo>
                    <a:cubicBezTo>
                      <a:pt x="56" y="23"/>
                      <a:pt x="56" y="23"/>
                      <a:pt x="56" y="23"/>
                    </a:cubicBezTo>
                    <a:cubicBezTo>
                      <a:pt x="94" y="23"/>
                      <a:pt x="122" y="47"/>
                      <a:pt x="123" y="78"/>
                    </a:cubicBezTo>
                    <a:cubicBezTo>
                      <a:pt x="124" y="102"/>
                      <a:pt x="114" y="115"/>
                      <a:pt x="114" y="115"/>
                    </a:cubicBezTo>
                    <a:cubicBezTo>
                      <a:pt x="114" y="115"/>
                      <a:pt x="129" y="98"/>
                      <a:pt x="129" y="71"/>
                    </a:cubicBezTo>
                    <a:cubicBezTo>
                      <a:pt x="129" y="33"/>
                      <a:pt x="100"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1">
                <a:extLst>
                  <a:ext uri="{FF2B5EF4-FFF2-40B4-BE49-F238E27FC236}">
                    <a16:creationId xmlns:a16="http://schemas.microsoft.com/office/drawing/2014/main" id="{69573FA0-F99A-4AA1-8587-0C923132FAF8}"/>
                  </a:ext>
                </a:extLst>
              </p:cNvPr>
              <p:cNvSpPr>
                <a:spLocks noEditPoints="1"/>
              </p:cNvSpPr>
              <p:nvPr userDrawn="1"/>
            </p:nvSpPr>
            <p:spPr bwMode="auto">
              <a:xfrm>
                <a:off x="4492625" y="4430713"/>
                <a:ext cx="819150" cy="862012"/>
              </a:xfrm>
              <a:custGeom>
                <a:avLst/>
                <a:gdLst>
                  <a:gd name="T0" fmla="*/ 85 w 257"/>
                  <a:gd name="T1" fmla="*/ 226 h 271"/>
                  <a:gd name="T2" fmla="*/ 98 w 257"/>
                  <a:gd name="T3" fmla="*/ 197 h 271"/>
                  <a:gd name="T4" fmla="*/ 128 w 257"/>
                  <a:gd name="T5" fmla="*/ 186 h 271"/>
                  <a:gd name="T6" fmla="*/ 173 w 257"/>
                  <a:gd name="T7" fmla="*/ 200 h 271"/>
                  <a:gd name="T8" fmla="*/ 173 w 257"/>
                  <a:gd name="T9" fmla="*/ 197 h 271"/>
                  <a:gd name="T10" fmla="*/ 202 w 257"/>
                  <a:gd name="T11" fmla="*/ 204 h 271"/>
                  <a:gd name="T12" fmla="*/ 257 w 257"/>
                  <a:gd name="T13" fmla="*/ 141 h 271"/>
                  <a:gd name="T14" fmla="*/ 206 w 257"/>
                  <a:gd name="T15" fmla="*/ 183 h 271"/>
                  <a:gd name="T16" fmla="*/ 177 w 257"/>
                  <a:gd name="T17" fmla="*/ 170 h 271"/>
                  <a:gd name="T18" fmla="*/ 173 w 257"/>
                  <a:gd name="T19" fmla="*/ 164 h 271"/>
                  <a:gd name="T20" fmla="*/ 173 w 257"/>
                  <a:gd name="T21" fmla="*/ 163 h 271"/>
                  <a:gd name="T22" fmla="*/ 172 w 257"/>
                  <a:gd name="T23" fmla="*/ 162 h 271"/>
                  <a:gd name="T24" fmla="*/ 166 w 257"/>
                  <a:gd name="T25" fmla="*/ 139 h 271"/>
                  <a:gd name="T26" fmla="*/ 180 w 257"/>
                  <a:gd name="T27" fmla="*/ 95 h 271"/>
                  <a:gd name="T28" fmla="*/ 178 w 257"/>
                  <a:gd name="T29" fmla="*/ 95 h 271"/>
                  <a:gd name="T30" fmla="*/ 193 w 257"/>
                  <a:gd name="T31" fmla="*/ 54 h 271"/>
                  <a:gd name="T32" fmla="*/ 130 w 257"/>
                  <a:gd name="T33" fmla="*/ 0 h 271"/>
                  <a:gd name="T34" fmla="*/ 172 w 257"/>
                  <a:gd name="T35" fmla="*/ 50 h 271"/>
                  <a:gd name="T36" fmla="*/ 159 w 257"/>
                  <a:gd name="T37" fmla="*/ 79 h 271"/>
                  <a:gd name="T38" fmla="*/ 129 w 257"/>
                  <a:gd name="T39" fmla="*/ 90 h 271"/>
                  <a:gd name="T40" fmla="*/ 84 w 257"/>
                  <a:gd name="T41" fmla="*/ 76 h 271"/>
                  <a:gd name="T42" fmla="*/ 84 w 257"/>
                  <a:gd name="T43" fmla="*/ 78 h 271"/>
                  <a:gd name="T44" fmla="*/ 55 w 257"/>
                  <a:gd name="T45" fmla="*/ 71 h 271"/>
                  <a:gd name="T46" fmla="*/ 0 w 257"/>
                  <a:gd name="T47" fmla="*/ 135 h 271"/>
                  <a:gd name="T48" fmla="*/ 50 w 257"/>
                  <a:gd name="T49" fmla="*/ 93 h 271"/>
                  <a:gd name="T50" fmla="*/ 51 w 257"/>
                  <a:gd name="T51" fmla="*/ 93 h 271"/>
                  <a:gd name="T52" fmla="*/ 80 w 257"/>
                  <a:gd name="T53" fmla="*/ 106 h 271"/>
                  <a:gd name="T54" fmla="*/ 84 w 257"/>
                  <a:gd name="T55" fmla="*/ 111 h 271"/>
                  <a:gd name="T56" fmla="*/ 84 w 257"/>
                  <a:gd name="T57" fmla="*/ 113 h 271"/>
                  <a:gd name="T58" fmla="*/ 85 w 257"/>
                  <a:gd name="T59" fmla="*/ 113 h 271"/>
                  <a:gd name="T60" fmla="*/ 91 w 257"/>
                  <a:gd name="T61" fmla="*/ 136 h 271"/>
                  <a:gd name="T62" fmla="*/ 76 w 257"/>
                  <a:gd name="T63" fmla="*/ 181 h 271"/>
                  <a:gd name="T64" fmla="*/ 78 w 257"/>
                  <a:gd name="T65" fmla="*/ 181 h 271"/>
                  <a:gd name="T66" fmla="*/ 64 w 257"/>
                  <a:gd name="T67" fmla="*/ 221 h 271"/>
                  <a:gd name="T68" fmla="*/ 99 w 257"/>
                  <a:gd name="T69" fmla="*/ 271 h 271"/>
                  <a:gd name="T70" fmla="*/ 107 w 257"/>
                  <a:gd name="T71" fmla="*/ 271 h 271"/>
                  <a:gd name="T72" fmla="*/ 85 w 257"/>
                  <a:gd name="T73" fmla="*/ 226 h 271"/>
                  <a:gd name="T74" fmla="*/ 130 w 257"/>
                  <a:gd name="T75" fmla="*/ 115 h 271"/>
                  <a:gd name="T76" fmla="*/ 142 w 257"/>
                  <a:gd name="T77" fmla="*/ 114 h 271"/>
                  <a:gd name="T78" fmla="*/ 141 w 257"/>
                  <a:gd name="T79" fmla="*/ 141 h 271"/>
                  <a:gd name="T80" fmla="*/ 144 w 257"/>
                  <a:gd name="T81" fmla="*/ 160 h 271"/>
                  <a:gd name="T82" fmla="*/ 127 w 257"/>
                  <a:gd name="T83" fmla="*/ 160 h 271"/>
                  <a:gd name="T84" fmla="*/ 116 w 257"/>
                  <a:gd name="T85" fmla="*/ 161 h 271"/>
                  <a:gd name="T86" fmla="*/ 116 w 257"/>
                  <a:gd name="T87" fmla="*/ 135 h 271"/>
                  <a:gd name="T88" fmla="*/ 114 w 257"/>
                  <a:gd name="T89" fmla="*/ 115 h 271"/>
                  <a:gd name="T90" fmla="*/ 130 w 257"/>
                  <a:gd name="T91" fmla="*/ 115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7" h="271">
                    <a:moveTo>
                      <a:pt x="85" y="226"/>
                    </a:moveTo>
                    <a:cubicBezTo>
                      <a:pt x="85" y="215"/>
                      <a:pt x="90" y="204"/>
                      <a:pt x="98" y="197"/>
                    </a:cubicBezTo>
                    <a:cubicBezTo>
                      <a:pt x="106" y="189"/>
                      <a:pt x="117" y="185"/>
                      <a:pt x="128" y="186"/>
                    </a:cubicBezTo>
                    <a:cubicBezTo>
                      <a:pt x="155" y="187"/>
                      <a:pt x="173" y="200"/>
                      <a:pt x="173" y="200"/>
                    </a:cubicBezTo>
                    <a:cubicBezTo>
                      <a:pt x="173" y="197"/>
                      <a:pt x="173" y="197"/>
                      <a:pt x="173" y="197"/>
                    </a:cubicBezTo>
                    <a:cubicBezTo>
                      <a:pt x="181" y="202"/>
                      <a:pt x="191" y="204"/>
                      <a:pt x="202" y="204"/>
                    </a:cubicBezTo>
                    <a:cubicBezTo>
                      <a:pt x="248" y="204"/>
                      <a:pt x="257" y="157"/>
                      <a:pt x="257" y="141"/>
                    </a:cubicBezTo>
                    <a:cubicBezTo>
                      <a:pt x="255" y="155"/>
                      <a:pt x="249" y="184"/>
                      <a:pt x="206" y="183"/>
                    </a:cubicBezTo>
                    <a:cubicBezTo>
                      <a:pt x="195" y="183"/>
                      <a:pt x="185" y="178"/>
                      <a:pt x="177" y="170"/>
                    </a:cubicBezTo>
                    <a:cubicBezTo>
                      <a:pt x="176" y="168"/>
                      <a:pt x="174" y="166"/>
                      <a:pt x="173" y="164"/>
                    </a:cubicBezTo>
                    <a:cubicBezTo>
                      <a:pt x="173" y="163"/>
                      <a:pt x="173" y="163"/>
                      <a:pt x="173" y="163"/>
                    </a:cubicBezTo>
                    <a:cubicBezTo>
                      <a:pt x="173" y="163"/>
                      <a:pt x="173" y="163"/>
                      <a:pt x="172" y="162"/>
                    </a:cubicBezTo>
                    <a:cubicBezTo>
                      <a:pt x="168" y="156"/>
                      <a:pt x="166" y="148"/>
                      <a:pt x="166" y="139"/>
                    </a:cubicBezTo>
                    <a:cubicBezTo>
                      <a:pt x="168" y="113"/>
                      <a:pt x="180" y="95"/>
                      <a:pt x="180" y="95"/>
                    </a:cubicBezTo>
                    <a:cubicBezTo>
                      <a:pt x="178" y="95"/>
                      <a:pt x="178" y="95"/>
                      <a:pt x="178" y="95"/>
                    </a:cubicBezTo>
                    <a:cubicBezTo>
                      <a:pt x="188" y="84"/>
                      <a:pt x="193" y="70"/>
                      <a:pt x="193" y="54"/>
                    </a:cubicBezTo>
                    <a:cubicBezTo>
                      <a:pt x="193" y="8"/>
                      <a:pt x="146" y="0"/>
                      <a:pt x="130" y="0"/>
                    </a:cubicBezTo>
                    <a:cubicBezTo>
                      <a:pt x="144" y="1"/>
                      <a:pt x="174" y="7"/>
                      <a:pt x="172" y="50"/>
                    </a:cubicBezTo>
                    <a:cubicBezTo>
                      <a:pt x="172" y="61"/>
                      <a:pt x="167" y="71"/>
                      <a:pt x="159" y="79"/>
                    </a:cubicBezTo>
                    <a:cubicBezTo>
                      <a:pt x="151" y="86"/>
                      <a:pt x="140" y="90"/>
                      <a:pt x="129" y="90"/>
                    </a:cubicBezTo>
                    <a:cubicBezTo>
                      <a:pt x="113" y="89"/>
                      <a:pt x="97" y="84"/>
                      <a:pt x="84" y="76"/>
                    </a:cubicBezTo>
                    <a:cubicBezTo>
                      <a:pt x="84" y="78"/>
                      <a:pt x="84" y="78"/>
                      <a:pt x="84" y="78"/>
                    </a:cubicBezTo>
                    <a:cubicBezTo>
                      <a:pt x="76" y="74"/>
                      <a:pt x="66" y="71"/>
                      <a:pt x="55" y="71"/>
                    </a:cubicBezTo>
                    <a:cubicBezTo>
                      <a:pt x="9" y="71"/>
                      <a:pt x="0" y="119"/>
                      <a:pt x="0" y="135"/>
                    </a:cubicBezTo>
                    <a:cubicBezTo>
                      <a:pt x="2" y="121"/>
                      <a:pt x="8" y="91"/>
                      <a:pt x="50" y="93"/>
                    </a:cubicBezTo>
                    <a:cubicBezTo>
                      <a:pt x="51" y="93"/>
                      <a:pt x="51" y="93"/>
                      <a:pt x="51" y="93"/>
                    </a:cubicBezTo>
                    <a:cubicBezTo>
                      <a:pt x="62" y="93"/>
                      <a:pt x="73" y="98"/>
                      <a:pt x="80" y="106"/>
                    </a:cubicBezTo>
                    <a:cubicBezTo>
                      <a:pt x="82" y="107"/>
                      <a:pt x="83" y="109"/>
                      <a:pt x="84" y="111"/>
                    </a:cubicBezTo>
                    <a:cubicBezTo>
                      <a:pt x="84" y="113"/>
                      <a:pt x="84" y="113"/>
                      <a:pt x="84" y="113"/>
                    </a:cubicBezTo>
                    <a:cubicBezTo>
                      <a:pt x="84" y="113"/>
                      <a:pt x="84" y="113"/>
                      <a:pt x="85" y="113"/>
                    </a:cubicBezTo>
                    <a:cubicBezTo>
                      <a:pt x="89" y="120"/>
                      <a:pt x="91" y="128"/>
                      <a:pt x="91" y="136"/>
                    </a:cubicBezTo>
                    <a:cubicBezTo>
                      <a:pt x="89" y="163"/>
                      <a:pt x="76" y="181"/>
                      <a:pt x="76" y="181"/>
                    </a:cubicBezTo>
                    <a:cubicBezTo>
                      <a:pt x="78" y="181"/>
                      <a:pt x="78" y="181"/>
                      <a:pt x="78" y="181"/>
                    </a:cubicBezTo>
                    <a:cubicBezTo>
                      <a:pt x="69" y="191"/>
                      <a:pt x="64" y="205"/>
                      <a:pt x="64" y="221"/>
                    </a:cubicBezTo>
                    <a:cubicBezTo>
                      <a:pt x="64" y="250"/>
                      <a:pt x="82" y="264"/>
                      <a:pt x="99" y="271"/>
                    </a:cubicBezTo>
                    <a:cubicBezTo>
                      <a:pt x="107" y="271"/>
                      <a:pt x="107" y="271"/>
                      <a:pt x="107" y="271"/>
                    </a:cubicBezTo>
                    <a:cubicBezTo>
                      <a:pt x="95" y="265"/>
                      <a:pt x="84" y="252"/>
                      <a:pt x="85" y="226"/>
                    </a:cubicBezTo>
                    <a:close/>
                    <a:moveTo>
                      <a:pt x="130" y="115"/>
                    </a:moveTo>
                    <a:cubicBezTo>
                      <a:pt x="134" y="115"/>
                      <a:pt x="138" y="115"/>
                      <a:pt x="142" y="114"/>
                    </a:cubicBezTo>
                    <a:cubicBezTo>
                      <a:pt x="141" y="122"/>
                      <a:pt x="141" y="131"/>
                      <a:pt x="141" y="141"/>
                    </a:cubicBezTo>
                    <a:cubicBezTo>
                      <a:pt x="141" y="148"/>
                      <a:pt x="142" y="154"/>
                      <a:pt x="144" y="160"/>
                    </a:cubicBezTo>
                    <a:cubicBezTo>
                      <a:pt x="138" y="160"/>
                      <a:pt x="133" y="160"/>
                      <a:pt x="127" y="160"/>
                    </a:cubicBezTo>
                    <a:cubicBezTo>
                      <a:pt x="123" y="160"/>
                      <a:pt x="119" y="160"/>
                      <a:pt x="116" y="161"/>
                    </a:cubicBezTo>
                    <a:cubicBezTo>
                      <a:pt x="116" y="154"/>
                      <a:pt x="116" y="145"/>
                      <a:pt x="116" y="135"/>
                    </a:cubicBezTo>
                    <a:cubicBezTo>
                      <a:pt x="116" y="128"/>
                      <a:pt x="115" y="121"/>
                      <a:pt x="114" y="115"/>
                    </a:cubicBezTo>
                    <a:cubicBezTo>
                      <a:pt x="119" y="115"/>
                      <a:pt x="124" y="115"/>
                      <a:pt x="130"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42">
                <a:extLst>
                  <a:ext uri="{FF2B5EF4-FFF2-40B4-BE49-F238E27FC236}">
                    <a16:creationId xmlns:a16="http://schemas.microsoft.com/office/drawing/2014/main" id="{0B98A56C-12F6-46F2-8807-B53D3345D57E}"/>
                  </a:ext>
                </a:extLst>
              </p:cNvPr>
              <p:cNvSpPr>
                <a:spLocks/>
              </p:cNvSpPr>
              <p:nvPr userDrawn="1"/>
            </p:nvSpPr>
            <p:spPr bwMode="auto">
              <a:xfrm>
                <a:off x="3627438" y="4656138"/>
                <a:ext cx="365125" cy="411162"/>
              </a:xfrm>
              <a:custGeom>
                <a:avLst/>
                <a:gdLst>
                  <a:gd name="T0" fmla="*/ 77 w 115"/>
                  <a:gd name="T1" fmla="*/ 8 h 129"/>
                  <a:gd name="T2" fmla="*/ 19 w 115"/>
                  <a:gd name="T3" fmla="*/ 8 h 129"/>
                  <a:gd name="T4" fmla="*/ 10 w 115"/>
                  <a:gd name="T5" fmla="*/ 26 h 129"/>
                  <a:gd name="T6" fmla="*/ 4 w 115"/>
                  <a:gd name="T7" fmla="*/ 49 h 129"/>
                  <a:gd name="T8" fmla="*/ 9 w 115"/>
                  <a:gd name="T9" fmla="*/ 40 h 129"/>
                  <a:gd name="T10" fmla="*/ 23 w 115"/>
                  <a:gd name="T11" fmla="*/ 36 h 129"/>
                  <a:gd name="T12" fmla="*/ 72 w 115"/>
                  <a:gd name="T13" fmla="*/ 36 h 129"/>
                  <a:gd name="T14" fmla="*/ 87 w 115"/>
                  <a:gd name="T15" fmla="*/ 41 h 129"/>
                  <a:gd name="T16" fmla="*/ 92 w 115"/>
                  <a:gd name="T17" fmla="*/ 53 h 129"/>
                  <a:gd name="T18" fmla="*/ 92 w 115"/>
                  <a:gd name="T19" fmla="*/ 56 h 129"/>
                  <a:gd name="T20" fmla="*/ 38 w 115"/>
                  <a:gd name="T21" fmla="*/ 122 h 129"/>
                  <a:gd name="T22" fmla="*/ 0 w 115"/>
                  <a:gd name="T23" fmla="*/ 113 h 129"/>
                  <a:gd name="T24" fmla="*/ 45 w 115"/>
                  <a:gd name="T25" fmla="*/ 129 h 129"/>
                  <a:gd name="T26" fmla="*/ 115 w 115"/>
                  <a:gd name="T27" fmla="*/ 53 h 129"/>
                  <a:gd name="T28" fmla="*/ 115 w 115"/>
                  <a:gd name="T29" fmla="*/ 0 h 129"/>
                  <a:gd name="T30" fmla="*/ 99 w 115"/>
                  <a:gd name="T31" fmla="*/ 5 h 129"/>
                  <a:gd name="T32" fmla="*/ 77 w 115"/>
                  <a:gd name="T33" fmla="*/ 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29">
                    <a:moveTo>
                      <a:pt x="77" y="8"/>
                    </a:moveTo>
                    <a:cubicBezTo>
                      <a:pt x="19" y="8"/>
                      <a:pt x="19" y="8"/>
                      <a:pt x="19" y="8"/>
                    </a:cubicBezTo>
                    <a:cubicBezTo>
                      <a:pt x="19" y="8"/>
                      <a:pt x="14" y="14"/>
                      <a:pt x="10" y="26"/>
                    </a:cubicBezTo>
                    <a:cubicBezTo>
                      <a:pt x="6" y="34"/>
                      <a:pt x="5" y="46"/>
                      <a:pt x="4" y="49"/>
                    </a:cubicBezTo>
                    <a:cubicBezTo>
                      <a:pt x="4" y="47"/>
                      <a:pt x="6" y="44"/>
                      <a:pt x="9" y="40"/>
                    </a:cubicBezTo>
                    <a:cubicBezTo>
                      <a:pt x="14" y="36"/>
                      <a:pt x="23" y="36"/>
                      <a:pt x="23" y="36"/>
                    </a:cubicBezTo>
                    <a:cubicBezTo>
                      <a:pt x="72" y="36"/>
                      <a:pt x="72" y="36"/>
                      <a:pt x="72" y="36"/>
                    </a:cubicBezTo>
                    <a:cubicBezTo>
                      <a:pt x="72" y="36"/>
                      <a:pt x="81" y="36"/>
                      <a:pt x="87" y="41"/>
                    </a:cubicBezTo>
                    <a:cubicBezTo>
                      <a:pt x="92" y="46"/>
                      <a:pt x="92" y="53"/>
                      <a:pt x="92" y="53"/>
                    </a:cubicBezTo>
                    <a:cubicBezTo>
                      <a:pt x="92" y="56"/>
                      <a:pt x="92" y="56"/>
                      <a:pt x="92" y="56"/>
                    </a:cubicBezTo>
                    <a:cubicBezTo>
                      <a:pt x="92" y="94"/>
                      <a:pt x="68" y="122"/>
                      <a:pt x="38" y="122"/>
                    </a:cubicBezTo>
                    <a:cubicBezTo>
                      <a:pt x="14" y="123"/>
                      <a:pt x="0" y="113"/>
                      <a:pt x="0" y="113"/>
                    </a:cubicBezTo>
                    <a:cubicBezTo>
                      <a:pt x="0" y="113"/>
                      <a:pt x="18" y="129"/>
                      <a:pt x="45" y="129"/>
                    </a:cubicBezTo>
                    <a:cubicBezTo>
                      <a:pt x="81" y="129"/>
                      <a:pt x="115" y="99"/>
                      <a:pt x="115" y="53"/>
                    </a:cubicBezTo>
                    <a:cubicBezTo>
                      <a:pt x="115" y="0"/>
                      <a:pt x="115" y="0"/>
                      <a:pt x="115" y="0"/>
                    </a:cubicBezTo>
                    <a:cubicBezTo>
                      <a:pt x="115" y="0"/>
                      <a:pt x="107" y="4"/>
                      <a:pt x="99" y="5"/>
                    </a:cubicBezTo>
                    <a:cubicBezTo>
                      <a:pt x="89" y="8"/>
                      <a:pt x="77" y="8"/>
                      <a:pt x="7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43">
                <a:extLst>
                  <a:ext uri="{FF2B5EF4-FFF2-40B4-BE49-F238E27FC236}">
                    <a16:creationId xmlns:a16="http://schemas.microsoft.com/office/drawing/2014/main" id="{04E0AD7E-E926-4652-AD21-313AA68C95E6}"/>
                  </a:ext>
                </a:extLst>
              </p:cNvPr>
              <p:cNvSpPr>
                <a:spLocks noEditPoints="1"/>
              </p:cNvSpPr>
              <p:nvPr userDrawn="1"/>
            </p:nvSpPr>
            <p:spPr bwMode="auto">
              <a:xfrm>
                <a:off x="3090863" y="4378325"/>
                <a:ext cx="815975" cy="879475"/>
              </a:xfrm>
              <a:custGeom>
                <a:avLst/>
                <a:gdLst>
                  <a:gd name="T0" fmla="*/ 173 w 256"/>
                  <a:gd name="T1" fmla="*/ 197 h 276"/>
                  <a:gd name="T2" fmla="*/ 201 w 256"/>
                  <a:gd name="T3" fmla="*/ 204 h 276"/>
                  <a:gd name="T4" fmla="*/ 256 w 256"/>
                  <a:gd name="T5" fmla="*/ 141 h 276"/>
                  <a:gd name="T6" fmla="*/ 206 w 256"/>
                  <a:gd name="T7" fmla="*/ 183 h 276"/>
                  <a:gd name="T8" fmla="*/ 177 w 256"/>
                  <a:gd name="T9" fmla="*/ 170 h 276"/>
                  <a:gd name="T10" fmla="*/ 173 w 256"/>
                  <a:gd name="T11" fmla="*/ 164 h 276"/>
                  <a:gd name="T12" fmla="*/ 173 w 256"/>
                  <a:gd name="T13" fmla="*/ 163 h 276"/>
                  <a:gd name="T14" fmla="*/ 171 w 256"/>
                  <a:gd name="T15" fmla="*/ 162 h 276"/>
                  <a:gd name="T16" fmla="*/ 166 w 256"/>
                  <a:gd name="T17" fmla="*/ 139 h 276"/>
                  <a:gd name="T18" fmla="*/ 180 w 256"/>
                  <a:gd name="T19" fmla="*/ 95 h 276"/>
                  <a:gd name="T20" fmla="*/ 178 w 256"/>
                  <a:gd name="T21" fmla="*/ 95 h 276"/>
                  <a:gd name="T22" fmla="*/ 193 w 256"/>
                  <a:gd name="T23" fmla="*/ 54 h 276"/>
                  <a:gd name="T24" fmla="*/ 130 w 256"/>
                  <a:gd name="T25" fmla="*/ 0 h 276"/>
                  <a:gd name="T26" fmla="*/ 171 w 256"/>
                  <a:gd name="T27" fmla="*/ 50 h 276"/>
                  <a:gd name="T28" fmla="*/ 158 w 256"/>
                  <a:gd name="T29" fmla="*/ 79 h 276"/>
                  <a:gd name="T30" fmla="*/ 128 w 256"/>
                  <a:gd name="T31" fmla="*/ 90 h 276"/>
                  <a:gd name="T32" fmla="*/ 84 w 256"/>
                  <a:gd name="T33" fmla="*/ 76 h 276"/>
                  <a:gd name="T34" fmla="*/ 84 w 256"/>
                  <a:gd name="T35" fmla="*/ 78 h 276"/>
                  <a:gd name="T36" fmla="*/ 55 w 256"/>
                  <a:gd name="T37" fmla="*/ 71 h 276"/>
                  <a:gd name="T38" fmla="*/ 0 w 256"/>
                  <a:gd name="T39" fmla="*/ 135 h 276"/>
                  <a:gd name="T40" fmla="*/ 50 w 256"/>
                  <a:gd name="T41" fmla="*/ 93 h 276"/>
                  <a:gd name="T42" fmla="*/ 50 w 256"/>
                  <a:gd name="T43" fmla="*/ 93 h 276"/>
                  <a:gd name="T44" fmla="*/ 80 w 256"/>
                  <a:gd name="T45" fmla="*/ 106 h 276"/>
                  <a:gd name="T46" fmla="*/ 84 w 256"/>
                  <a:gd name="T47" fmla="*/ 111 h 276"/>
                  <a:gd name="T48" fmla="*/ 84 w 256"/>
                  <a:gd name="T49" fmla="*/ 113 h 276"/>
                  <a:gd name="T50" fmla="*/ 85 w 256"/>
                  <a:gd name="T51" fmla="*/ 113 h 276"/>
                  <a:gd name="T52" fmla="*/ 90 w 256"/>
                  <a:gd name="T53" fmla="*/ 136 h 276"/>
                  <a:gd name="T54" fmla="*/ 76 w 256"/>
                  <a:gd name="T55" fmla="*/ 181 h 276"/>
                  <a:gd name="T56" fmla="*/ 78 w 256"/>
                  <a:gd name="T57" fmla="*/ 181 h 276"/>
                  <a:gd name="T58" fmla="*/ 63 w 256"/>
                  <a:gd name="T59" fmla="*/ 221 h 276"/>
                  <a:gd name="T60" fmla="*/ 126 w 256"/>
                  <a:gd name="T61" fmla="*/ 276 h 276"/>
                  <a:gd name="T62" fmla="*/ 85 w 256"/>
                  <a:gd name="T63" fmla="*/ 226 h 276"/>
                  <a:gd name="T64" fmla="*/ 98 w 256"/>
                  <a:gd name="T65" fmla="*/ 197 h 276"/>
                  <a:gd name="T66" fmla="*/ 128 w 256"/>
                  <a:gd name="T67" fmla="*/ 186 h 276"/>
                  <a:gd name="T68" fmla="*/ 173 w 256"/>
                  <a:gd name="T69" fmla="*/ 200 h 276"/>
                  <a:gd name="T70" fmla="*/ 173 w 256"/>
                  <a:gd name="T71" fmla="*/ 197 h 276"/>
                  <a:gd name="T72" fmla="*/ 126 w 256"/>
                  <a:gd name="T73" fmla="*/ 160 h 276"/>
                  <a:gd name="T74" fmla="*/ 115 w 256"/>
                  <a:gd name="T75" fmla="*/ 161 h 276"/>
                  <a:gd name="T76" fmla="*/ 116 w 256"/>
                  <a:gd name="T77" fmla="*/ 135 h 276"/>
                  <a:gd name="T78" fmla="*/ 113 w 256"/>
                  <a:gd name="T79" fmla="*/ 115 h 276"/>
                  <a:gd name="T80" fmla="*/ 130 w 256"/>
                  <a:gd name="T81" fmla="*/ 115 h 276"/>
                  <a:gd name="T82" fmla="*/ 141 w 256"/>
                  <a:gd name="T83" fmla="*/ 114 h 276"/>
                  <a:gd name="T84" fmla="*/ 140 w 256"/>
                  <a:gd name="T85" fmla="*/ 141 h 276"/>
                  <a:gd name="T86" fmla="*/ 143 w 256"/>
                  <a:gd name="T87" fmla="*/ 160 h 276"/>
                  <a:gd name="T88" fmla="*/ 126 w 256"/>
                  <a:gd name="T89" fmla="*/ 16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6" h="276">
                    <a:moveTo>
                      <a:pt x="173" y="197"/>
                    </a:moveTo>
                    <a:cubicBezTo>
                      <a:pt x="181" y="202"/>
                      <a:pt x="191" y="204"/>
                      <a:pt x="201" y="204"/>
                    </a:cubicBezTo>
                    <a:cubicBezTo>
                      <a:pt x="248" y="204"/>
                      <a:pt x="256" y="157"/>
                      <a:pt x="256" y="141"/>
                    </a:cubicBezTo>
                    <a:cubicBezTo>
                      <a:pt x="255" y="155"/>
                      <a:pt x="249" y="184"/>
                      <a:pt x="206" y="183"/>
                    </a:cubicBezTo>
                    <a:cubicBezTo>
                      <a:pt x="195" y="183"/>
                      <a:pt x="184" y="178"/>
                      <a:pt x="177" y="170"/>
                    </a:cubicBezTo>
                    <a:cubicBezTo>
                      <a:pt x="175" y="168"/>
                      <a:pt x="174" y="166"/>
                      <a:pt x="173" y="164"/>
                    </a:cubicBezTo>
                    <a:cubicBezTo>
                      <a:pt x="173" y="163"/>
                      <a:pt x="173" y="163"/>
                      <a:pt x="173" y="163"/>
                    </a:cubicBezTo>
                    <a:cubicBezTo>
                      <a:pt x="173" y="163"/>
                      <a:pt x="172" y="163"/>
                      <a:pt x="171" y="162"/>
                    </a:cubicBezTo>
                    <a:cubicBezTo>
                      <a:pt x="167" y="156"/>
                      <a:pt x="166" y="147"/>
                      <a:pt x="166" y="139"/>
                    </a:cubicBezTo>
                    <a:cubicBezTo>
                      <a:pt x="167" y="113"/>
                      <a:pt x="180" y="95"/>
                      <a:pt x="180" y="95"/>
                    </a:cubicBezTo>
                    <a:cubicBezTo>
                      <a:pt x="178" y="95"/>
                      <a:pt x="178" y="95"/>
                      <a:pt x="178" y="95"/>
                    </a:cubicBezTo>
                    <a:cubicBezTo>
                      <a:pt x="187" y="84"/>
                      <a:pt x="193" y="70"/>
                      <a:pt x="193" y="54"/>
                    </a:cubicBezTo>
                    <a:cubicBezTo>
                      <a:pt x="193" y="8"/>
                      <a:pt x="146" y="0"/>
                      <a:pt x="130" y="0"/>
                    </a:cubicBezTo>
                    <a:cubicBezTo>
                      <a:pt x="143" y="1"/>
                      <a:pt x="173" y="7"/>
                      <a:pt x="171" y="50"/>
                    </a:cubicBezTo>
                    <a:cubicBezTo>
                      <a:pt x="171" y="61"/>
                      <a:pt x="167" y="71"/>
                      <a:pt x="158" y="79"/>
                    </a:cubicBezTo>
                    <a:cubicBezTo>
                      <a:pt x="150" y="86"/>
                      <a:pt x="140" y="90"/>
                      <a:pt x="128" y="90"/>
                    </a:cubicBezTo>
                    <a:cubicBezTo>
                      <a:pt x="113" y="89"/>
                      <a:pt x="97" y="84"/>
                      <a:pt x="84" y="76"/>
                    </a:cubicBezTo>
                    <a:cubicBezTo>
                      <a:pt x="84" y="78"/>
                      <a:pt x="84" y="78"/>
                      <a:pt x="84" y="78"/>
                    </a:cubicBezTo>
                    <a:cubicBezTo>
                      <a:pt x="75" y="74"/>
                      <a:pt x="65" y="71"/>
                      <a:pt x="55" y="71"/>
                    </a:cubicBezTo>
                    <a:cubicBezTo>
                      <a:pt x="8" y="71"/>
                      <a:pt x="0" y="119"/>
                      <a:pt x="0" y="135"/>
                    </a:cubicBezTo>
                    <a:cubicBezTo>
                      <a:pt x="2" y="121"/>
                      <a:pt x="8" y="91"/>
                      <a:pt x="50" y="93"/>
                    </a:cubicBezTo>
                    <a:cubicBezTo>
                      <a:pt x="50" y="93"/>
                      <a:pt x="50" y="93"/>
                      <a:pt x="50" y="93"/>
                    </a:cubicBezTo>
                    <a:cubicBezTo>
                      <a:pt x="62" y="93"/>
                      <a:pt x="72" y="98"/>
                      <a:pt x="80" y="106"/>
                    </a:cubicBezTo>
                    <a:cubicBezTo>
                      <a:pt x="81" y="107"/>
                      <a:pt x="82" y="109"/>
                      <a:pt x="84" y="111"/>
                    </a:cubicBezTo>
                    <a:cubicBezTo>
                      <a:pt x="84" y="113"/>
                      <a:pt x="84" y="113"/>
                      <a:pt x="84" y="113"/>
                    </a:cubicBezTo>
                    <a:cubicBezTo>
                      <a:pt x="84" y="113"/>
                      <a:pt x="84" y="113"/>
                      <a:pt x="85" y="113"/>
                    </a:cubicBezTo>
                    <a:cubicBezTo>
                      <a:pt x="89" y="120"/>
                      <a:pt x="91" y="128"/>
                      <a:pt x="90" y="136"/>
                    </a:cubicBezTo>
                    <a:cubicBezTo>
                      <a:pt x="89" y="163"/>
                      <a:pt x="76" y="181"/>
                      <a:pt x="76" y="181"/>
                    </a:cubicBezTo>
                    <a:cubicBezTo>
                      <a:pt x="78" y="181"/>
                      <a:pt x="78" y="181"/>
                      <a:pt x="78" y="181"/>
                    </a:cubicBezTo>
                    <a:cubicBezTo>
                      <a:pt x="69" y="191"/>
                      <a:pt x="63" y="205"/>
                      <a:pt x="63" y="221"/>
                    </a:cubicBezTo>
                    <a:cubicBezTo>
                      <a:pt x="63" y="267"/>
                      <a:pt x="110" y="276"/>
                      <a:pt x="126" y="276"/>
                    </a:cubicBezTo>
                    <a:cubicBezTo>
                      <a:pt x="113" y="274"/>
                      <a:pt x="83" y="268"/>
                      <a:pt x="85" y="226"/>
                    </a:cubicBezTo>
                    <a:cubicBezTo>
                      <a:pt x="85" y="215"/>
                      <a:pt x="90" y="204"/>
                      <a:pt x="98" y="197"/>
                    </a:cubicBezTo>
                    <a:cubicBezTo>
                      <a:pt x="106" y="189"/>
                      <a:pt x="117" y="185"/>
                      <a:pt x="128" y="186"/>
                    </a:cubicBezTo>
                    <a:cubicBezTo>
                      <a:pt x="154" y="187"/>
                      <a:pt x="173" y="200"/>
                      <a:pt x="173" y="200"/>
                    </a:cubicBezTo>
                    <a:lnTo>
                      <a:pt x="173" y="197"/>
                    </a:lnTo>
                    <a:close/>
                    <a:moveTo>
                      <a:pt x="126" y="160"/>
                    </a:moveTo>
                    <a:cubicBezTo>
                      <a:pt x="123" y="160"/>
                      <a:pt x="119" y="160"/>
                      <a:pt x="115" y="161"/>
                    </a:cubicBezTo>
                    <a:cubicBezTo>
                      <a:pt x="116" y="154"/>
                      <a:pt x="116" y="145"/>
                      <a:pt x="116" y="135"/>
                    </a:cubicBezTo>
                    <a:cubicBezTo>
                      <a:pt x="116" y="128"/>
                      <a:pt x="115" y="121"/>
                      <a:pt x="113" y="115"/>
                    </a:cubicBezTo>
                    <a:cubicBezTo>
                      <a:pt x="118" y="115"/>
                      <a:pt x="124" y="115"/>
                      <a:pt x="130" y="115"/>
                    </a:cubicBezTo>
                    <a:cubicBezTo>
                      <a:pt x="134" y="115"/>
                      <a:pt x="137" y="115"/>
                      <a:pt x="141" y="114"/>
                    </a:cubicBezTo>
                    <a:cubicBezTo>
                      <a:pt x="141" y="122"/>
                      <a:pt x="140" y="131"/>
                      <a:pt x="140" y="141"/>
                    </a:cubicBezTo>
                    <a:cubicBezTo>
                      <a:pt x="140" y="148"/>
                      <a:pt x="141" y="154"/>
                      <a:pt x="143" y="160"/>
                    </a:cubicBezTo>
                    <a:cubicBezTo>
                      <a:pt x="138" y="160"/>
                      <a:pt x="133" y="160"/>
                      <a:pt x="12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44">
                <a:extLst>
                  <a:ext uri="{FF2B5EF4-FFF2-40B4-BE49-F238E27FC236}">
                    <a16:creationId xmlns:a16="http://schemas.microsoft.com/office/drawing/2014/main" id="{5DDA45FB-47A8-4B35-9664-B543870A1546}"/>
                  </a:ext>
                </a:extLst>
              </p:cNvPr>
              <p:cNvSpPr>
                <a:spLocks/>
              </p:cNvSpPr>
              <p:nvPr userDrawn="1"/>
            </p:nvSpPr>
            <p:spPr bwMode="auto">
              <a:xfrm>
                <a:off x="6416675" y="109538"/>
                <a:ext cx="334963" cy="357187"/>
              </a:xfrm>
              <a:custGeom>
                <a:avLst/>
                <a:gdLst>
                  <a:gd name="T0" fmla="*/ 0 w 105"/>
                  <a:gd name="T1" fmla="*/ 0 h 112"/>
                  <a:gd name="T2" fmla="*/ 6 w 105"/>
                  <a:gd name="T3" fmla="*/ 16 h 112"/>
                  <a:gd name="T4" fmla="*/ 8 w 105"/>
                  <a:gd name="T5" fmla="*/ 38 h 112"/>
                  <a:gd name="T6" fmla="*/ 8 w 105"/>
                  <a:gd name="T7" fmla="*/ 96 h 112"/>
                  <a:gd name="T8" fmla="*/ 26 w 105"/>
                  <a:gd name="T9" fmla="*/ 106 h 112"/>
                  <a:gd name="T10" fmla="*/ 50 w 105"/>
                  <a:gd name="T11" fmla="*/ 112 h 112"/>
                  <a:gd name="T12" fmla="*/ 41 w 105"/>
                  <a:gd name="T13" fmla="*/ 106 h 112"/>
                  <a:gd name="T14" fmla="*/ 37 w 105"/>
                  <a:gd name="T15" fmla="*/ 93 h 112"/>
                  <a:gd name="T16" fmla="*/ 37 w 105"/>
                  <a:gd name="T17" fmla="*/ 44 h 112"/>
                  <a:gd name="T18" fmla="*/ 41 w 105"/>
                  <a:gd name="T19" fmla="*/ 29 h 112"/>
                  <a:gd name="T20" fmla="*/ 53 w 105"/>
                  <a:gd name="T21" fmla="*/ 24 h 112"/>
                  <a:gd name="T22" fmla="*/ 56 w 105"/>
                  <a:gd name="T23" fmla="*/ 24 h 112"/>
                  <a:gd name="T24" fmla="*/ 105 w 105"/>
                  <a:gd name="T25" fmla="*/ 41 h 112"/>
                  <a:gd name="T26" fmla="*/ 105 w 105"/>
                  <a:gd name="T27" fmla="*/ 19 h 112"/>
                  <a:gd name="T28" fmla="*/ 53 w 105"/>
                  <a:gd name="T29" fmla="*/ 0 h 112"/>
                  <a:gd name="T30" fmla="*/ 0 w 105"/>
                  <a:gd name="T31"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12">
                    <a:moveTo>
                      <a:pt x="0" y="0"/>
                    </a:moveTo>
                    <a:cubicBezTo>
                      <a:pt x="0" y="0"/>
                      <a:pt x="4" y="9"/>
                      <a:pt x="6" y="16"/>
                    </a:cubicBezTo>
                    <a:cubicBezTo>
                      <a:pt x="8" y="27"/>
                      <a:pt x="8" y="38"/>
                      <a:pt x="8" y="38"/>
                    </a:cubicBezTo>
                    <a:cubicBezTo>
                      <a:pt x="8" y="96"/>
                      <a:pt x="8" y="96"/>
                      <a:pt x="8" y="96"/>
                    </a:cubicBezTo>
                    <a:cubicBezTo>
                      <a:pt x="8" y="96"/>
                      <a:pt x="15" y="102"/>
                      <a:pt x="26" y="106"/>
                    </a:cubicBezTo>
                    <a:cubicBezTo>
                      <a:pt x="35" y="110"/>
                      <a:pt x="46" y="111"/>
                      <a:pt x="50" y="112"/>
                    </a:cubicBezTo>
                    <a:cubicBezTo>
                      <a:pt x="48" y="112"/>
                      <a:pt x="44" y="110"/>
                      <a:pt x="41" y="106"/>
                    </a:cubicBezTo>
                    <a:cubicBezTo>
                      <a:pt x="37" y="102"/>
                      <a:pt x="37" y="93"/>
                      <a:pt x="37" y="93"/>
                    </a:cubicBezTo>
                    <a:cubicBezTo>
                      <a:pt x="37" y="44"/>
                      <a:pt x="37" y="44"/>
                      <a:pt x="37" y="44"/>
                    </a:cubicBezTo>
                    <a:cubicBezTo>
                      <a:pt x="37" y="44"/>
                      <a:pt x="36" y="35"/>
                      <a:pt x="41" y="29"/>
                    </a:cubicBezTo>
                    <a:cubicBezTo>
                      <a:pt x="46" y="24"/>
                      <a:pt x="53" y="24"/>
                      <a:pt x="53" y="24"/>
                    </a:cubicBezTo>
                    <a:cubicBezTo>
                      <a:pt x="56" y="24"/>
                      <a:pt x="56" y="24"/>
                      <a:pt x="56" y="24"/>
                    </a:cubicBezTo>
                    <a:cubicBezTo>
                      <a:pt x="76" y="24"/>
                      <a:pt x="93" y="30"/>
                      <a:pt x="105" y="41"/>
                    </a:cubicBezTo>
                    <a:cubicBezTo>
                      <a:pt x="105" y="19"/>
                      <a:pt x="105" y="19"/>
                      <a:pt x="105" y="19"/>
                    </a:cubicBezTo>
                    <a:cubicBezTo>
                      <a:pt x="92" y="7"/>
                      <a:pt x="75" y="0"/>
                      <a:pt x="53"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5">
                <a:extLst>
                  <a:ext uri="{FF2B5EF4-FFF2-40B4-BE49-F238E27FC236}">
                    <a16:creationId xmlns:a16="http://schemas.microsoft.com/office/drawing/2014/main" id="{ADA2931A-7EE5-42BE-98F4-BB3ACCE99D15}"/>
                  </a:ext>
                </a:extLst>
              </p:cNvPr>
              <p:cNvSpPr>
                <a:spLocks noEditPoints="1"/>
              </p:cNvSpPr>
              <p:nvPr userDrawn="1"/>
            </p:nvSpPr>
            <p:spPr bwMode="auto">
              <a:xfrm>
                <a:off x="6178550" y="198438"/>
                <a:ext cx="573088" cy="879475"/>
              </a:xfrm>
              <a:custGeom>
                <a:avLst/>
                <a:gdLst>
                  <a:gd name="T0" fmla="*/ 129 w 180"/>
                  <a:gd name="T1" fmla="*/ 0 h 276"/>
                  <a:gd name="T2" fmla="*/ 171 w 180"/>
                  <a:gd name="T3" fmla="*/ 50 h 276"/>
                  <a:gd name="T4" fmla="*/ 158 w 180"/>
                  <a:gd name="T5" fmla="*/ 79 h 276"/>
                  <a:gd name="T6" fmla="*/ 128 w 180"/>
                  <a:gd name="T7" fmla="*/ 90 h 276"/>
                  <a:gd name="T8" fmla="*/ 83 w 180"/>
                  <a:gd name="T9" fmla="*/ 76 h 276"/>
                  <a:gd name="T10" fmla="*/ 83 w 180"/>
                  <a:gd name="T11" fmla="*/ 78 h 276"/>
                  <a:gd name="T12" fmla="*/ 55 w 180"/>
                  <a:gd name="T13" fmla="*/ 71 h 276"/>
                  <a:gd name="T14" fmla="*/ 0 w 180"/>
                  <a:gd name="T15" fmla="*/ 135 h 276"/>
                  <a:gd name="T16" fmla="*/ 50 w 180"/>
                  <a:gd name="T17" fmla="*/ 93 h 276"/>
                  <a:gd name="T18" fmla="*/ 50 w 180"/>
                  <a:gd name="T19" fmla="*/ 93 h 276"/>
                  <a:gd name="T20" fmla="*/ 80 w 180"/>
                  <a:gd name="T21" fmla="*/ 106 h 276"/>
                  <a:gd name="T22" fmla="*/ 83 w 180"/>
                  <a:gd name="T23" fmla="*/ 111 h 276"/>
                  <a:gd name="T24" fmla="*/ 83 w 180"/>
                  <a:gd name="T25" fmla="*/ 113 h 276"/>
                  <a:gd name="T26" fmla="*/ 85 w 180"/>
                  <a:gd name="T27" fmla="*/ 113 h 276"/>
                  <a:gd name="T28" fmla="*/ 90 w 180"/>
                  <a:gd name="T29" fmla="*/ 136 h 276"/>
                  <a:gd name="T30" fmla="*/ 76 w 180"/>
                  <a:gd name="T31" fmla="*/ 181 h 276"/>
                  <a:gd name="T32" fmla="*/ 78 w 180"/>
                  <a:gd name="T33" fmla="*/ 181 h 276"/>
                  <a:gd name="T34" fmla="*/ 63 w 180"/>
                  <a:gd name="T35" fmla="*/ 221 h 276"/>
                  <a:gd name="T36" fmla="*/ 127 w 180"/>
                  <a:gd name="T37" fmla="*/ 276 h 276"/>
                  <a:gd name="T38" fmla="*/ 85 w 180"/>
                  <a:gd name="T39" fmla="*/ 226 h 276"/>
                  <a:gd name="T40" fmla="*/ 98 w 180"/>
                  <a:gd name="T41" fmla="*/ 196 h 276"/>
                  <a:gd name="T42" fmla="*/ 128 w 180"/>
                  <a:gd name="T43" fmla="*/ 186 h 276"/>
                  <a:gd name="T44" fmla="*/ 173 w 180"/>
                  <a:gd name="T45" fmla="*/ 200 h 276"/>
                  <a:gd name="T46" fmla="*/ 173 w 180"/>
                  <a:gd name="T47" fmla="*/ 197 h 276"/>
                  <a:gd name="T48" fmla="*/ 180 w 180"/>
                  <a:gd name="T49" fmla="*/ 201 h 276"/>
                  <a:gd name="T50" fmla="*/ 180 w 180"/>
                  <a:gd name="T51" fmla="*/ 173 h 276"/>
                  <a:gd name="T52" fmla="*/ 177 w 180"/>
                  <a:gd name="T53" fmla="*/ 170 h 276"/>
                  <a:gd name="T54" fmla="*/ 173 w 180"/>
                  <a:gd name="T55" fmla="*/ 165 h 276"/>
                  <a:gd name="T56" fmla="*/ 173 w 180"/>
                  <a:gd name="T57" fmla="*/ 162 h 276"/>
                  <a:gd name="T58" fmla="*/ 171 w 180"/>
                  <a:gd name="T59" fmla="*/ 162 h 276"/>
                  <a:gd name="T60" fmla="*/ 166 w 180"/>
                  <a:gd name="T61" fmla="*/ 139 h 276"/>
                  <a:gd name="T62" fmla="*/ 180 w 180"/>
                  <a:gd name="T63" fmla="*/ 95 h 276"/>
                  <a:gd name="T64" fmla="*/ 178 w 180"/>
                  <a:gd name="T65" fmla="*/ 95 h 276"/>
                  <a:gd name="T66" fmla="*/ 180 w 180"/>
                  <a:gd name="T67" fmla="*/ 92 h 276"/>
                  <a:gd name="T68" fmla="*/ 180 w 180"/>
                  <a:gd name="T69" fmla="*/ 20 h 276"/>
                  <a:gd name="T70" fmla="*/ 129 w 180"/>
                  <a:gd name="T71" fmla="*/ 0 h 276"/>
                  <a:gd name="T72" fmla="*/ 127 w 180"/>
                  <a:gd name="T73" fmla="*/ 160 h 276"/>
                  <a:gd name="T74" fmla="*/ 115 w 180"/>
                  <a:gd name="T75" fmla="*/ 161 h 276"/>
                  <a:gd name="T76" fmla="*/ 116 w 180"/>
                  <a:gd name="T77" fmla="*/ 135 h 276"/>
                  <a:gd name="T78" fmla="*/ 113 w 180"/>
                  <a:gd name="T79" fmla="*/ 115 h 276"/>
                  <a:gd name="T80" fmla="*/ 129 w 180"/>
                  <a:gd name="T81" fmla="*/ 115 h 276"/>
                  <a:gd name="T82" fmla="*/ 141 w 180"/>
                  <a:gd name="T83" fmla="*/ 114 h 276"/>
                  <a:gd name="T84" fmla="*/ 140 w 180"/>
                  <a:gd name="T85" fmla="*/ 141 h 276"/>
                  <a:gd name="T86" fmla="*/ 143 w 180"/>
                  <a:gd name="T87" fmla="*/ 160 h 276"/>
                  <a:gd name="T88" fmla="*/ 127 w 180"/>
                  <a:gd name="T89" fmla="*/ 16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0" h="276">
                    <a:moveTo>
                      <a:pt x="129" y="0"/>
                    </a:moveTo>
                    <a:cubicBezTo>
                      <a:pt x="143" y="1"/>
                      <a:pt x="173" y="7"/>
                      <a:pt x="171" y="50"/>
                    </a:cubicBezTo>
                    <a:cubicBezTo>
                      <a:pt x="171" y="61"/>
                      <a:pt x="166" y="71"/>
                      <a:pt x="158" y="79"/>
                    </a:cubicBezTo>
                    <a:cubicBezTo>
                      <a:pt x="150" y="86"/>
                      <a:pt x="139" y="90"/>
                      <a:pt x="128" y="90"/>
                    </a:cubicBezTo>
                    <a:cubicBezTo>
                      <a:pt x="112" y="89"/>
                      <a:pt x="97" y="84"/>
                      <a:pt x="83" y="76"/>
                    </a:cubicBezTo>
                    <a:cubicBezTo>
                      <a:pt x="83" y="78"/>
                      <a:pt x="83" y="78"/>
                      <a:pt x="83" y="78"/>
                    </a:cubicBezTo>
                    <a:cubicBezTo>
                      <a:pt x="75" y="74"/>
                      <a:pt x="65" y="71"/>
                      <a:pt x="55" y="71"/>
                    </a:cubicBezTo>
                    <a:cubicBezTo>
                      <a:pt x="8" y="71"/>
                      <a:pt x="0" y="119"/>
                      <a:pt x="0" y="135"/>
                    </a:cubicBezTo>
                    <a:cubicBezTo>
                      <a:pt x="2" y="121"/>
                      <a:pt x="7" y="91"/>
                      <a:pt x="50" y="93"/>
                    </a:cubicBezTo>
                    <a:cubicBezTo>
                      <a:pt x="50" y="93"/>
                      <a:pt x="50" y="93"/>
                      <a:pt x="50" y="93"/>
                    </a:cubicBezTo>
                    <a:cubicBezTo>
                      <a:pt x="61" y="93"/>
                      <a:pt x="72" y="98"/>
                      <a:pt x="80" y="106"/>
                    </a:cubicBezTo>
                    <a:cubicBezTo>
                      <a:pt x="81" y="107"/>
                      <a:pt x="82" y="109"/>
                      <a:pt x="83" y="111"/>
                    </a:cubicBezTo>
                    <a:cubicBezTo>
                      <a:pt x="83" y="113"/>
                      <a:pt x="83" y="113"/>
                      <a:pt x="83" y="113"/>
                    </a:cubicBezTo>
                    <a:cubicBezTo>
                      <a:pt x="83" y="113"/>
                      <a:pt x="84" y="113"/>
                      <a:pt x="85" y="113"/>
                    </a:cubicBezTo>
                    <a:cubicBezTo>
                      <a:pt x="89" y="120"/>
                      <a:pt x="91" y="128"/>
                      <a:pt x="90" y="136"/>
                    </a:cubicBezTo>
                    <a:cubicBezTo>
                      <a:pt x="89" y="163"/>
                      <a:pt x="76" y="181"/>
                      <a:pt x="76" y="181"/>
                    </a:cubicBezTo>
                    <a:cubicBezTo>
                      <a:pt x="78" y="181"/>
                      <a:pt x="78" y="181"/>
                      <a:pt x="78" y="181"/>
                    </a:cubicBezTo>
                    <a:cubicBezTo>
                      <a:pt x="69" y="191"/>
                      <a:pt x="63" y="205"/>
                      <a:pt x="63" y="221"/>
                    </a:cubicBezTo>
                    <a:cubicBezTo>
                      <a:pt x="63" y="267"/>
                      <a:pt x="111" y="276"/>
                      <a:pt x="127" y="276"/>
                    </a:cubicBezTo>
                    <a:cubicBezTo>
                      <a:pt x="113" y="274"/>
                      <a:pt x="83" y="268"/>
                      <a:pt x="85" y="226"/>
                    </a:cubicBezTo>
                    <a:cubicBezTo>
                      <a:pt x="85" y="215"/>
                      <a:pt x="90" y="204"/>
                      <a:pt x="98" y="196"/>
                    </a:cubicBezTo>
                    <a:cubicBezTo>
                      <a:pt x="106" y="189"/>
                      <a:pt x="117" y="185"/>
                      <a:pt x="128" y="186"/>
                    </a:cubicBezTo>
                    <a:cubicBezTo>
                      <a:pt x="155" y="187"/>
                      <a:pt x="173" y="200"/>
                      <a:pt x="173" y="200"/>
                    </a:cubicBezTo>
                    <a:cubicBezTo>
                      <a:pt x="173" y="197"/>
                      <a:pt x="173" y="197"/>
                      <a:pt x="173" y="197"/>
                    </a:cubicBezTo>
                    <a:cubicBezTo>
                      <a:pt x="175" y="199"/>
                      <a:pt x="178" y="200"/>
                      <a:pt x="180" y="201"/>
                    </a:cubicBezTo>
                    <a:cubicBezTo>
                      <a:pt x="180" y="173"/>
                      <a:pt x="180" y="173"/>
                      <a:pt x="180" y="173"/>
                    </a:cubicBezTo>
                    <a:cubicBezTo>
                      <a:pt x="179" y="172"/>
                      <a:pt x="178" y="171"/>
                      <a:pt x="177" y="170"/>
                    </a:cubicBezTo>
                    <a:cubicBezTo>
                      <a:pt x="175" y="168"/>
                      <a:pt x="174" y="166"/>
                      <a:pt x="173" y="165"/>
                    </a:cubicBezTo>
                    <a:cubicBezTo>
                      <a:pt x="173" y="162"/>
                      <a:pt x="173" y="162"/>
                      <a:pt x="173" y="162"/>
                    </a:cubicBezTo>
                    <a:cubicBezTo>
                      <a:pt x="173" y="162"/>
                      <a:pt x="172" y="162"/>
                      <a:pt x="171" y="162"/>
                    </a:cubicBezTo>
                    <a:cubicBezTo>
                      <a:pt x="167" y="155"/>
                      <a:pt x="165" y="147"/>
                      <a:pt x="166" y="139"/>
                    </a:cubicBezTo>
                    <a:cubicBezTo>
                      <a:pt x="167" y="113"/>
                      <a:pt x="180" y="95"/>
                      <a:pt x="180" y="95"/>
                    </a:cubicBezTo>
                    <a:cubicBezTo>
                      <a:pt x="178" y="95"/>
                      <a:pt x="178" y="95"/>
                      <a:pt x="178" y="95"/>
                    </a:cubicBezTo>
                    <a:cubicBezTo>
                      <a:pt x="179" y="94"/>
                      <a:pt x="179" y="93"/>
                      <a:pt x="180" y="92"/>
                    </a:cubicBezTo>
                    <a:cubicBezTo>
                      <a:pt x="180" y="20"/>
                      <a:pt x="180" y="20"/>
                      <a:pt x="180" y="20"/>
                    </a:cubicBezTo>
                    <a:cubicBezTo>
                      <a:pt x="165" y="3"/>
                      <a:pt x="140" y="0"/>
                      <a:pt x="129" y="0"/>
                    </a:cubicBezTo>
                    <a:close/>
                    <a:moveTo>
                      <a:pt x="127" y="160"/>
                    </a:moveTo>
                    <a:cubicBezTo>
                      <a:pt x="123" y="160"/>
                      <a:pt x="119" y="160"/>
                      <a:pt x="115" y="161"/>
                    </a:cubicBezTo>
                    <a:cubicBezTo>
                      <a:pt x="115" y="154"/>
                      <a:pt x="116" y="145"/>
                      <a:pt x="116" y="135"/>
                    </a:cubicBezTo>
                    <a:cubicBezTo>
                      <a:pt x="116" y="128"/>
                      <a:pt x="115" y="121"/>
                      <a:pt x="113" y="115"/>
                    </a:cubicBezTo>
                    <a:cubicBezTo>
                      <a:pt x="118" y="115"/>
                      <a:pt x="124" y="115"/>
                      <a:pt x="129" y="115"/>
                    </a:cubicBezTo>
                    <a:cubicBezTo>
                      <a:pt x="133" y="115"/>
                      <a:pt x="137" y="115"/>
                      <a:pt x="141" y="114"/>
                    </a:cubicBezTo>
                    <a:cubicBezTo>
                      <a:pt x="141" y="122"/>
                      <a:pt x="140" y="131"/>
                      <a:pt x="140" y="141"/>
                    </a:cubicBezTo>
                    <a:cubicBezTo>
                      <a:pt x="140" y="148"/>
                      <a:pt x="141" y="154"/>
                      <a:pt x="143" y="160"/>
                    </a:cubicBezTo>
                    <a:cubicBezTo>
                      <a:pt x="138" y="160"/>
                      <a:pt x="133" y="160"/>
                      <a:pt x="127"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46">
                <a:extLst>
                  <a:ext uri="{FF2B5EF4-FFF2-40B4-BE49-F238E27FC236}">
                    <a16:creationId xmlns:a16="http://schemas.microsoft.com/office/drawing/2014/main" id="{8FF1F084-AB74-4721-84EC-FFDD3A103EEE}"/>
                  </a:ext>
                </a:extLst>
              </p:cNvPr>
              <p:cNvSpPr>
                <a:spLocks/>
              </p:cNvSpPr>
              <p:nvPr userDrawn="1"/>
            </p:nvSpPr>
            <p:spPr bwMode="auto">
              <a:xfrm>
                <a:off x="947738" y="4824413"/>
                <a:ext cx="614363" cy="468312"/>
              </a:xfrm>
              <a:custGeom>
                <a:avLst/>
                <a:gdLst>
                  <a:gd name="T0" fmla="*/ 116 w 193"/>
                  <a:gd name="T1" fmla="*/ 135 h 147"/>
                  <a:gd name="T2" fmla="*/ 114 w 193"/>
                  <a:gd name="T3" fmla="*/ 115 h 147"/>
                  <a:gd name="T4" fmla="*/ 130 w 193"/>
                  <a:gd name="T5" fmla="*/ 115 h 147"/>
                  <a:gd name="T6" fmla="*/ 142 w 193"/>
                  <a:gd name="T7" fmla="*/ 115 h 147"/>
                  <a:gd name="T8" fmla="*/ 141 w 193"/>
                  <a:gd name="T9" fmla="*/ 141 h 147"/>
                  <a:gd name="T10" fmla="*/ 141 w 193"/>
                  <a:gd name="T11" fmla="*/ 147 h 147"/>
                  <a:gd name="T12" fmla="*/ 167 w 193"/>
                  <a:gd name="T13" fmla="*/ 147 h 147"/>
                  <a:gd name="T14" fmla="*/ 167 w 193"/>
                  <a:gd name="T15" fmla="*/ 139 h 147"/>
                  <a:gd name="T16" fmla="*/ 181 w 193"/>
                  <a:gd name="T17" fmla="*/ 95 h 147"/>
                  <a:gd name="T18" fmla="*/ 178 w 193"/>
                  <a:gd name="T19" fmla="*/ 95 h 147"/>
                  <a:gd name="T20" fmla="*/ 193 w 193"/>
                  <a:gd name="T21" fmla="*/ 54 h 147"/>
                  <a:gd name="T22" fmla="*/ 130 w 193"/>
                  <a:gd name="T23" fmla="*/ 0 h 147"/>
                  <a:gd name="T24" fmla="*/ 172 w 193"/>
                  <a:gd name="T25" fmla="*/ 50 h 147"/>
                  <a:gd name="T26" fmla="*/ 159 w 193"/>
                  <a:gd name="T27" fmla="*/ 79 h 147"/>
                  <a:gd name="T28" fmla="*/ 129 w 193"/>
                  <a:gd name="T29" fmla="*/ 90 h 147"/>
                  <a:gd name="T30" fmla="*/ 84 w 193"/>
                  <a:gd name="T31" fmla="*/ 76 h 147"/>
                  <a:gd name="T32" fmla="*/ 84 w 193"/>
                  <a:gd name="T33" fmla="*/ 78 h 147"/>
                  <a:gd name="T34" fmla="*/ 55 w 193"/>
                  <a:gd name="T35" fmla="*/ 71 h 147"/>
                  <a:gd name="T36" fmla="*/ 0 w 193"/>
                  <a:gd name="T37" fmla="*/ 135 h 147"/>
                  <a:gd name="T38" fmla="*/ 50 w 193"/>
                  <a:gd name="T39" fmla="*/ 93 h 147"/>
                  <a:gd name="T40" fmla="*/ 51 w 193"/>
                  <a:gd name="T41" fmla="*/ 93 h 147"/>
                  <a:gd name="T42" fmla="*/ 80 w 193"/>
                  <a:gd name="T43" fmla="*/ 106 h 147"/>
                  <a:gd name="T44" fmla="*/ 84 w 193"/>
                  <a:gd name="T45" fmla="*/ 111 h 147"/>
                  <a:gd name="T46" fmla="*/ 84 w 193"/>
                  <a:gd name="T47" fmla="*/ 113 h 147"/>
                  <a:gd name="T48" fmla="*/ 86 w 193"/>
                  <a:gd name="T49" fmla="*/ 113 h 147"/>
                  <a:gd name="T50" fmla="*/ 91 w 193"/>
                  <a:gd name="T51" fmla="*/ 136 h 147"/>
                  <a:gd name="T52" fmla="*/ 90 w 193"/>
                  <a:gd name="T53" fmla="*/ 147 h 147"/>
                  <a:gd name="T54" fmla="*/ 116 w 193"/>
                  <a:gd name="T55" fmla="*/ 147 h 147"/>
                  <a:gd name="T56" fmla="*/ 116 w 193"/>
                  <a:gd name="T57" fmla="*/ 13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3" h="147">
                    <a:moveTo>
                      <a:pt x="116" y="135"/>
                    </a:moveTo>
                    <a:cubicBezTo>
                      <a:pt x="116" y="128"/>
                      <a:pt x="116" y="121"/>
                      <a:pt x="114" y="115"/>
                    </a:cubicBezTo>
                    <a:cubicBezTo>
                      <a:pt x="119" y="115"/>
                      <a:pt x="124" y="115"/>
                      <a:pt x="130" y="115"/>
                    </a:cubicBezTo>
                    <a:cubicBezTo>
                      <a:pt x="134" y="115"/>
                      <a:pt x="138" y="115"/>
                      <a:pt x="142" y="115"/>
                    </a:cubicBezTo>
                    <a:cubicBezTo>
                      <a:pt x="141" y="122"/>
                      <a:pt x="141" y="131"/>
                      <a:pt x="141" y="141"/>
                    </a:cubicBezTo>
                    <a:cubicBezTo>
                      <a:pt x="141" y="143"/>
                      <a:pt x="141" y="145"/>
                      <a:pt x="141" y="147"/>
                    </a:cubicBezTo>
                    <a:cubicBezTo>
                      <a:pt x="167" y="147"/>
                      <a:pt x="167" y="147"/>
                      <a:pt x="167" y="147"/>
                    </a:cubicBezTo>
                    <a:cubicBezTo>
                      <a:pt x="166" y="144"/>
                      <a:pt x="166" y="142"/>
                      <a:pt x="167" y="139"/>
                    </a:cubicBezTo>
                    <a:cubicBezTo>
                      <a:pt x="168" y="113"/>
                      <a:pt x="181" y="95"/>
                      <a:pt x="181" y="95"/>
                    </a:cubicBezTo>
                    <a:cubicBezTo>
                      <a:pt x="178" y="95"/>
                      <a:pt x="178" y="95"/>
                      <a:pt x="178" y="95"/>
                    </a:cubicBezTo>
                    <a:cubicBezTo>
                      <a:pt x="188" y="85"/>
                      <a:pt x="193" y="70"/>
                      <a:pt x="193" y="54"/>
                    </a:cubicBezTo>
                    <a:cubicBezTo>
                      <a:pt x="193" y="8"/>
                      <a:pt x="146" y="0"/>
                      <a:pt x="130" y="0"/>
                    </a:cubicBezTo>
                    <a:cubicBezTo>
                      <a:pt x="144" y="1"/>
                      <a:pt x="174" y="7"/>
                      <a:pt x="172" y="50"/>
                    </a:cubicBezTo>
                    <a:cubicBezTo>
                      <a:pt x="172" y="61"/>
                      <a:pt x="167" y="71"/>
                      <a:pt x="159" y="79"/>
                    </a:cubicBezTo>
                    <a:cubicBezTo>
                      <a:pt x="151" y="87"/>
                      <a:pt x="140" y="91"/>
                      <a:pt x="129" y="90"/>
                    </a:cubicBezTo>
                    <a:cubicBezTo>
                      <a:pt x="113" y="89"/>
                      <a:pt x="98" y="84"/>
                      <a:pt x="84" y="76"/>
                    </a:cubicBezTo>
                    <a:cubicBezTo>
                      <a:pt x="84" y="78"/>
                      <a:pt x="84" y="78"/>
                      <a:pt x="84" y="78"/>
                    </a:cubicBezTo>
                    <a:cubicBezTo>
                      <a:pt x="76" y="74"/>
                      <a:pt x="66" y="71"/>
                      <a:pt x="55" y="71"/>
                    </a:cubicBezTo>
                    <a:cubicBezTo>
                      <a:pt x="9" y="71"/>
                      <a:pt x="0" y="119"/>
                      <a:pt x="0" y="135"/>
                    </a:cubicBezTo>
                    <a:cubicBezTo>
                      <a:pt x="2" y="121"/>
                      <a:pt x="8" y="91"/>
                      <a:pt x="50" y="93"/>
                    </a:cubicBezTo>
                    <a:cubicBezTo>
                      <a:pt x="51" y="93"/>
                      <a:pt x="51" y="93"/>
                      <a:pt x="51" y="93"/>
                    </a:cubicBezTo>
                    <a:cubicBezTo>
                      <a:pt x="62" y="93"/>
                      <a:pt x="73" y="98"/>
                      <a:pt x="80" y="106"/>
                    </a:cubicBezTo>
                    <a:cubicBezTo>
                      <a:pt x="82" y="108"/>
                      <a:pt x="83" y="109"/>
                      <a:pt x="84" y="111"/>
                    </a:cubicBezTo>
                    <a:cubicBezTo>
                      <a:pt x="84" y="113"/>
                      <a:pt x="84" y="113"/>
                      <a:pt x="84" y="113"/>
                    </a:cubicBezTo>
                    <a:cubicBezTo>
                      <a:pt x="84" y="113"/>
                      <a:pt x="85" y="113"/>
                      <a:pt x="86" y="113"/>
                    </a:cubicBezTo>
                    <a:cubicBezTo>
                      <a:pt x="90" y="120"/>
                      <a:pt x="91" y="128"/>
                      <a:pt x="91" y="136"/>
                    </a:cubicBezTo>
                    <a:cubicBezTo>
                      <a:pt x="91" y="140"/>
                      <a:pt x="90" y="143"/>
                      <a:pt x="90" y="147"/>
                    </a:cubicBezTo>
                    <a:cubicBezTo>
                      <a:pt x="116" y="147"/>
                      <a:pt x="116" y="147"/>
                      <a:pt x="116" y="147"/>
                    </a:cubicBezTo>
                    <a:cubicBezTo>
                      <a:pt x="116" y="143"/>
                      <a:pt x="116" y="139"/>
                      <a:pt x="11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7">
                <a:extLst>
                  <a:ext uri="{FF2B5EF4-FFF2-40B4-BE49-F238E27FC236}">
                    <a16:creationId xmlns:a16="http://schemas.microsoft.com/office/drawing/2014/main" id="{245E80E4-ACE2-4809-B174-B1B40480DD8F}"/>
                  </a:ext>
                </a:extLst>
              </p:cNvPr>
              <p:cNvSpPr>
                <a:spLocks/>
              </p:cNvSpPr>
              <p:nvPr userDrawn="1"/>
            </p:nvSpPr>
            <p:spPr bwMode="auto">
              <a:xfrm>
                <a:off x="1852613" y="4913313"/>
                <a:ext cx="411163" cy="366712"/>
              </a:xfrm>
              <a:custGeom>
                <a:avLst/>
                <a:gdLst>
                  <a:gd name="T0" fmla="*/ 121 w 129"/>
                  <a:gd name="T1" fmla="*/ 77 h 115"/>
                  <a:gd name="T2" fmla="*/ 121 w 129"/>
                  <a:gd name="T3" fmla="*/ 19 h 115"/>
                  <a:gd name="T4" fmla="*/ 104 w 129"/>
                  <a:gd name="T5" fmla="*/ 9 h 115"/>
                  <a:gd name="T6" fmla="*/ 80 w 129"/>
                  <a:gd name="T7" fmla="*/ 4 h 115"/>
                  <a:gd name="T8" fmla="*/ 89 w 129"/>
                  <a:gd name="T9" fmla="*/ 9 h 115"/>
                  <a:gd name="T10" fmla="*/ 93 w 129"/>
                  <a:gd name="T11" fmla="*/ 23 h 115"/>
                  <a:gd name="T12" fmla="*/ 93 w 129"/>
                  <a:gd name="T13" fmla="*/ 71 h 115"/>
                  <a:gd name="T14" fmla="*/ 88 w 129"/>
                  <a:gd name="T15" fmla="*/ 86 h 115"/>
                  <a:gd name="T16" fmla="*/ 76 w 129"/>
                  <a:gd name="T17" fmla="*/ 91 h 115"/>
                  <a:gd name="T18" fmla="*/ 73 w 129"/>
                  <a:gd name="T19" fmla="*/ 91 h 115"/>
                  <a:gd name="T20" fmla="*/ 7 w 129"/>
                  <a:gd name="T21" fmla="*/ 37 h 115"/>
                  <a:gd name="T22" fmla="*/ 16 w 129"/>
                  <a:gd name="T23" fmla="*/ 0 h 115"/>
                  <a:gd name="T24" fmla="*/ 0 w 129"/>
                  <a:gd name="T25" fmla="*/ 44 h 115"/>
                  <a:gd name="T26" fmla="*/ 76 w 129"/>
                  <a:gd name="T27" fmla="*/ 115 h 115"/>
                  <a:gd name="T28" fmla="*/ 129 w 129"/>
                  <a:gd name="T29" fmla="*/ 115 h 115"/>
                  <a:gd name="T30" fmla="*/ 124 w 129"/>
                  <a:gd name="T31" fmla="*/ 99 h 115"/>
                  <a:gd name="T32" fmla="*/ 121 w 129"/>
                  <a:gd name="T33" fmla="*/ 7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121" y="77"/>
                    </a:moveTo>
                    <a:cubicBezTo>
                      <a:pt x="121" y="19"/>
                      <a:pt x="121" y="19"/>
                      <a:pt x="121" y="19"/>
                    </a:cubicBezTo>
                    <a:cubicBezTo>
                      <a:pt x="121" y="19"/>
                      <a:pt x="115" y="14"/>
                      <a:pt x="104" y="9"/>
                    </a:cubicBezTo>
                    <a:cubicBezTo>
                      <a:pt x="95" y="6"/>
                      <a:pt x="84" y="4"/>
                      <a:pt x="80" y="4"/>
                    </a:cubicBezTo>
                    <a:cubicBezTo>
                      <a:pt x="82" y="4"/>
                      <a:pt x="85" y="5"/>
                      <a:pt x="89" y="9"/>
                    </a:cubicBezTo>
                    <a:cubicBezTo>
                      <a:pt x="93" y="14"/>
                      <a:pt x="93" y="23"/>
                      <a:pt x="93" y="23"/>
                    </a:cubicBezTo>
                    <a:cubicBezTo>
                      <a:pt x="93" y="71"/>
                      <a:pt x="93" y="71"/>
                      <a:pt x="93" y="71"/>
                    </a:cubicBezTo>
                    <a:cubicBezTo>
                      <a:pt x="93" y="71"/>
                      <a:pt x="93" y="80"/>
                      <a:pt x="88" y="86"/>
                    </a:cubicBezTo>
                    <a:cubicBezTo>
                      <a:pt x="83" y="92"/>
                      <a:pt x="76" y="91"/>
                      <a:pt x="76" y="91"/>
                    </a:cubicBezTo>
                    <a:cubicBezTo>
                      <a:pt x="73" y="91"/>
                      <a:pt x="73" y="91"/>
                      <a:pt x="73" y="91"/>
                    </a:cubicBezTo>
                    <a:cubicBezTo>
                      <a:pt x="35" y="91"/>
                      <a:pt x="7" y="68"/>
                      <a:pt x="7" y="37"/>
                    </a:cubicBezTo>
                    <a:cubicBezTo>
                      <a:pt x="6" y="13"/>
                      <a:pt x="16" y="0"/>
                      <a:pt x="16" y="0"/>
                    </a:cubicBezTo>
                    <a:cubicBezTo>
                      <a:pt x="16" y="0"/>
                      <a:pt x="0" y="17"/>
                      <a:pt x="0" y="44"/>
                    </a:cubicBezTo>
                    <a:cubicBezTo>
                      <a:pt x="0" y="81"/>
                      <a:pt x="30" y="115"/>
                      <a:pt x="76" y="115"/>
                    </a:cubicBezTo>
                    <a:cubicBezTo>
                      <a:pt x="129" y="115"/>
                      <a:pt x="129" y="115"/>
                      <a:pt x="129" y="115"/>
                    </a:cubicBezTo>
                    <a:cubicBezTo>
                      <a:pt x="129" y="115"/>
                      <a:pt x="125" y="106"/>
                      <a:pt x="124" y="99"/>
                    </a:cubicBezTo>
                    <a:cubicBezTo>
                      <a:pt x="121" y="89"/>
                      <a:pt x="121" y="77"/>
                      <a:pt x="121"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48">
                <a:extLst>
                  <a:ext uri="{FF2B5EF4-FFF2-40B4-BE49-F238E27FC236}">
                    <a16:creationId xmlns:a16="http://schemas.microsoft.com/office/drawing/2014/main" id="{7E89B29D-3FB9-4E42-8B8D-C59D09C8EF58}"/>
                  </a:ext>
                </a:extLst>
              </p:cNvPr>
              <p:cNvSpPr>
                <a:spLocks noEditPoints="1"/>
              </p:cNvSpPr>
              <p:nvPr userDrawn="1"/>
            </p:nvSpPr>
            <p:spPr bwMode="auto">
              <a:xfrm>
                <a:off x="-504825" y="4710113"/>
                <a:ext cx="652463" cy="582612"/>
              </a:xfrm>
              <a:custGeom>
                <a:avLst/>
                <a:gdLst>
                  <a:gd name="T0" fmla="*/ 177 w 205"/>
                  <a:gd name="T1" fmla="*/ 170 h 183"/>
                  <a:gd name="T2" fmla="*/ 173 w 205"/>
                  <a:gd name="T3" fmla="*/ 165 h 183"/>
                  <a:gd name="T4" fmla="*/ 173 w 205"/>
                  <a:gd name="T5" fmla="*/ 163 h 183"/>
                  <a:gd name="T6" fmla="*/ 171 w 205"/>
                  <a:gd name="T7" fmla="*/ 163 h 183"/>
                  <a:gd name="T8" fmla="*/ 166 w 205"/>
                  <a:gd name="T9" fmla="*/ 139 h 183"/>
                  <a:gd name="T10" fmla="*/ 180 w 205"/>
                  <a:gd name="T11" fmla="*/ 95 h 183"/>
                  <a:gd name="T12" fmla="*/ 178 w 205"/>
                  <a:gd name="T13" fmla="*/ 95 h 183"/>
                  <a:gd name="T14" fmla="*/ 193 w 205"/>
                  <a:gd name="T15" fmla="*/ 54 h 183"/>
                  <a:gd name="T16" fmla="*/ 130 w 205"/>
                  <a:gd name="T17" fmla="*/ 0 h 183"/>
                  <a:gd name="T18" fmla="*/ 171 w 205"/>
                  <a:gd name="T19" fmla="*/ 50 h 183"/>
                  <a:gd name="T20" fmla="*/ 159 w 205"/>
                  <a:gd name="T21" fmla="*/ 79 h 183"/>
                  <a:gd name="T22" fmla="*/ 129 w 205"/>
                  <a:gd name="T23" fmla="*/ 90 h 183"/>
                  <a:gd name="T24" fmla="*/ 84 w 205"/>
                  <a:gd name="T25" fmla="*/ 76 h 183"/>
                  <a:gd name="T26" fmla="*/ 84 w 205"/>
                  <a:gd name="T27" fmla="*/ 78 h 183"/>
                  <a:gd name="T28" fmla="*/ 55 w 205"/>
                  <a:gd name="T29" fmla="*/ 71 h 183"/>
                  <a:gd name="T30" fmla="*/ 0 w 205"/>
                  <a:gd name="T31" fmla="*/ 135 h 183"/>
                  <a:gd name="T32" fmla="*/ 50 w 205"/>
                  <a:gd name="T33" fmla="*/ 93 h 183"/>
                  <a:gd name="T34" fmla="*/ 50 w 205"/>
                  <a:gd name="T35" fmla="*/ 93 h 183"/>
                  <a:gd name="T36" fmla="*/ 80 w 205"/>
                  <a:gd name="T37" fmla="*/ 106 h 183"/>
                  <a:gd name="T38" fmla="*/ 84 w 205"/>
                  <a:gd name="T39" fmla="*/ 111 h 183"/>
                  <a:gd name="T40" fmla="*/ 84 w 205"/>
                  <a:gd name="T41" fmla="*/ 113 h 183"/>
                  <a:gd name="T42" fmla="*/ 85 w 205"/>
                  <a:gd name="T43" fmla="*/ 113 h 183"/>
                  <a:gd name="T44" fmla="*/ 90 w 205"/>
                  <a:gd name="T45" fmla="*/ 136 h 183"/>
                  <a:gd name="T46" fmla="*/ 76 w 205"/>
                  <a:gd name="T47" fmla="*/ 181 h 183"/>
                  <a:gd name="T48" fmla="*/ 78 w 205"/>
                  <a:gd name="T49" fmla="*/ 181 h 183"/>
                  <a:gd name="T50" fmla="*/ 77 w 205"/>
                  <a:gd name="T51" fmla="*/ 183 h 183"/>
                  <a:gd name="T52" fmla="*/ 205 w 205"/>
                  <a:gd name="T53" fmla="*/ 183 h 183"/>
                  <a:gd name="T54" fmla="*/ 177 w 205"/>
                  <a:gd name="T55" fmla="*/ 170 h 183"/>
                  <a:gd name="T56" fmla="*/ 127 w 205"/>
                  <a:gd name="T57" fmla="*/ 160 h 183"/>
                  <a:gd name="T58" fmla="*/ 115 w 205"/>
                  <a:gd name="T59" fmla="*/ 161 h 183"/>
                  <a:gd name="T60" fmla="*/ 116 w 205"/>
                  <a:gd name="T61" fmla="*/ 135 h 183"/>
                  <a:gd name="T62" fmla="*/ 113 w 205"/>
                  <a:gd name="T63" fmla="*/ 115 h 183"/>
                  <a:gd name="T64" fmla="*/ 130 w 205"/>
                  <a:gd name="T65" fmla="*/ 115 h 183"/>
                  <a:gd name="T66" fmla="*/ 141 w 205"/>
                  <a:gd name="T67" fmla="*/ 115 h 183"/>
                  <a:gd name="T68" fmla="*/ 141 w 205"/>
                  <a:gd name="T69" fmla="*/ 141 h 183"/>
                  <a:gd name="T70" fmla="*/ 143 w 205"/>
                  <a:gd name="T71" fmla="*/ 161 h 183"/>
                  <a:gd name="T72" fmla="*/ 127 w 205"/>
                  <a:gd name="T73" fmla="*/ 1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5" h="183">
                    <a:moveTo>
                      <a:pt x="177" y="170"/>
                    </a:moveTo>
                    <a:cubicBezTo>
                      <a:pt x="175" y="168"/>
                      <a:pt x="174" y="167"/>
                      <a:pt x="173" y="165"/>
                    </a:cubicBezTo>
                    <a:cubicBezTo>
                      <a:pt x="173" y="163"/>
                      <a:pt x="173" y="163"/>
                      <a:pt x="173" y="163"/>
                    </a:cubicBezTo>
                    <a:cubicBezTo>
                      <a:pt x="173" y="163"/>
                      <a:pt x="172" y="163"/>
                      <a:pt x="171" y="163"/>
                    </a:cubicBezTo>
                    <a:cubicBezTo>
                      <a:pt x="167" y="156"/>
                      <a:pt x="166" y="148"/>
                      <a:pt x="166" y="139"/>
                    </a:cubicBezTo>
                    <a:cubicBezTo>
                      <a:pt x="167" y="113"/>
                      <a:pt x="180" y="95"/>
                      <a:pt x="180" y="95"/>
                    </a:cubicBezTo>
                    <a:cubicBezTo>
                      <a:pt x="178" y="95"/>
                      <a:pt x="178" y="95"/>
                      <a:pt x="178" y="95"/>
                    </a:cubicBezTo>
                    <a:cubicBezTo>
                      <a:pt x="187" y="84"/>
                      <a:pt x="193" y="70"/>
                      <a:pt x="193" y="54"/>
                    </a:cubicBezTo>
                    <a:cubicBezTo>
                      <a:pt x="193" y="8"/>
                      <a:pt x="146" y="0"/>
                      <a:pt x="130" y="0"/>
                    </a:cubicBezTo>
                    <a:cubicBezTo>
                      <a:pt x="143" y="1"/>
                      <a:pt x="173" y="7"/>
                      <a:pt x="171" y="50"/>
                    </a:cubicBezTo>
                    <a:cubicBezTo>
                      <a:pt x="171" y="61"/>
                      <a:pt x="167" y="71"/>
                      <a:pt x="159" y="79"/>
                    </a:cubicBezTo>
                    <a:cubicBezTo>
                      <a:pt x="150" y="87"/>
                      <a:pt x="140" y="90"/>
                      <a:pt x="129" y="90"/>
                    </a:cubicBezTo>
                    <a:cubicBezTo>
                      <a:pt x="113" y="89"/>
                      <a:pt x="97" y="84"/>
                      <a:pt x="84" y="76"/>
                    </a:cubicBezTo>
                    <a:cubicBezTo>
                      <a:pt x="84" y="78"/>
                      <a:pt x="84" y="78"/>
                      <a:pt x="84" y="78"/>
                    </a:cubicBezTo>
                    <a:cubicBezTo>
                      <a:pt x="75" y="74"/>
                      <a:pt x="66" y="71"/>
                      <a:pt x="55" y="71"/>
                    </a:cubicBezTo>
                    <a:cubicBezTo>
                      <a:pt x="8" y="71"/>
                      <a:pt x="0" y="119"/>
                      <a:pt x="0" y="135"/>
                    </a:cubicBezTo>
                    <a:cubicBezTo>
                      <a:pt x="2" y="121"/>
                      <a:pt x="8" y="91"/>
                      <a:pt x="50" y="93"/>
                    </a:cubicBezTo>
                    <a:cubicBezTo>
                      <a:pt x="50" y="93"/>
                      <a:pt x="50" y="93"/>
                      <a:pt x="50" y="93"/>
                    </a:cubicBezTo>
                    <a:cubicBezTo>
                      <a:pt x="62" y="93"/>
                      <a:pt x="72" y="98"/>
                      <a:pt x="80" y="106"/>
                    </a:cubicBezTo>
                    <a:cubicBezTo>
                      <a:pt x="81" y="108"/>
                      <a:pt x="83" y="109"/>
                      <a:pt x="84" y="111"/>
                    </a:cubicBezTo>
                    <a:cubicBezTo>
                      <a:pt x="84" y="113"/>
                      <a:pt x="84" y="113"/>
                      <a:pt x="84" y="113"/>
                    </a:cubicBezTo>
                    <a:cubicBezTo>
                      <a:pt x="84" y="113"/>
                      <a:pt x="84" y="113"/>
                      <a:pt x="85" y="113"/>
                    </a:cubicBezTo>
                    <a:cubicBezTo>
                      <a:pt x="89" y="120"/>
                      <a:pt x="91" y="128"/>
                      <a:pt x="90" y="136"/>
                    </a:cubicBezTo>
                    <a:cubicBezTo>
                      <a:pt x="89" y="163"/>
                      <a:pt x="76" y="181"/>
                      <a:pt x="76" y="181"/>
                    </a:cubicBezTo>
                    <a:cubicBezTo>
                      <a:pt x="78" y="181"/>
                      <a:pt x="78" y="181"/>
                      <a:pt x="78" y="181"/>
                    </a:cubicBezTo>
                    <a:cubicBezTo>
                      <a:pt x="78" y="182"/>
                      <a:pt x="78" y="182"/>
                      <a:pt x="77" y="183"/>
                    </a:cubicBezTo>
                    <a:cubicBezTo>
                      <a:pt x="205" y="183"/>
                      <a:pt x="205" y="183"/>
                      <a:pt x="205" y="183"/>
                    </a:cubicBezTo>
                    <a:cubicBezTo>
                      <a:pt x="194" y="182"/>
                      <a:pt x="184" y="178"/>
                      <a:pt x="177" y="170"/>
                    </a:cubicBezTo>
                    <a:close/>
                    <a:moveTo>
                      <a:pt x="127" y="160"/>
                    </a:moveTo>
                    <a:cubicBezTo>
                      <a:pt x="123" y="160"/>
                      <a:pt x="119" y="161"/>
                      <a:pt x="115" y="161"/>
                    </a:cubicBezTo>
                    <a:cubicBezTo>
                      <a:pt x="116" y="154"/>
                      <a:pt x="116" y="145"/>
                      <a:pt x="116" y="135"/>
                    </a:cubicBezTo>
                    <a:cubicBezTo>
                      <a:pt x="116" y="128"/>
                      <a:pt x="115" y="121"/>
                      <a:pt x="113" y="115"/>
                    </a:cubicBezTo>
                    <a:cubicBezTo>
                      <a:pt x="118" y="115"/>
                      <a:pt x="124" y="115"/>
                      <a:pt x="130" y="115"/>
                    </a:cubicBezTo>
                    <a:cubicBezTo>
                      <a:pt x="134" y="115"/>
                      <a:pt x="138" y="115"/>
                      <a:pt x="141" y="115"/>
                    </a:cubicBezTo>
                    <a:cubicBezTo>
                      <a:pt x="141" y="122"/>
                      <a:pt x="141" y="131"/>
                      <a:pt x="141" y="141"/>
                    </a:cubicBezTo>
                    <a:cubicBezTo>
                      <a:pt x="141" y="148"/>
                      <a:pt x="141" y="154"/>
                      <a:pt x="143" y="161"/>
                    </a:cubicBezTo>
                    <a:cubicBezTo>
                      <a:pt x="138" y="160"/>
                      <a:pt x="133" y="160"/>
                      <a:pt x="127"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49">
                <a:extLst>
                  <a:ext uri="{FF2B5EF4-FFF2-40B4-BE49-F238E27FC236}">
                    <a16:creationId xmlns:a16="http://schemas.microsoft.com/office/drawing/2014/main" id="{6D2953AE-D087-4E1E-ADEE-DDC149AAA17E}"/>
                  </a:ext>
                </a:extLst>
              </p:cNvPr>
              <p:cNvSpPr>
                <a:spLocks/>
              </p:cNvSpPr>
              <p:nvPr userDrawn="1"/>
            </p:nvSpPr>
            <p:spPr bwMode="auto">
              <a:xfrm>
                <a:off x="2225675" y="4592638"/>
                <a:ext cx="365125" cy="411162"/>
              </a:xfrm>
              <a:custGeom>
                <a:avLst/>
                <a:gdLst>
                  <a:gd name="T0" fmla="*/ 77 w 115"/>
                  <a:gd name="T1" fmla="*/ 8 h 129"/>
                  <a:gd name="T2" fmla="*/ 19 w 115"/>
                  <a:gd name="T3" fmla="*/ 8 h 129"/>
                  <a:gd name="T4" fmla="*/ 9 w 115"/>
                  <a:gd name="T5" fmla="*/ 26 h 129"/>
                  <a:gd name="T6" fmla="*/ 4 w 115"/>
                  <a:gd name="T7" fmla="*/ 49 h 129"/>
                  <a:gd name="T8" fmla="*/ 9 w 115"/>
                  <a:gd name="T9" fmla="*/ 40 h 129"/>
                  <a:gd name="T10" fmla="*/ 23 w 115"/>
                  <a:gd name="T11" fmla="*/ 36 h 129"/>
                  <a:gd name="T12" fmla="*/ 71 w 115"/>
                  <a:gd name="T13" fmla="*/ 36 h 129"/>
                  <a:gd name="T14" fmla="*/ 86 w 115"/>
                  <a:gd name="T15" fmla="*/ 41 h 129"/>
                  <a:gd name="T16" fmla="*/ 91 w 115"/>
                  <a:gd name="T17" fmla="*/ 53 h 129"/>
                  <a:gd name="T18" fmla="*/ 91 w 115"/>
                  <a:gd name="T19" fmla="*/ 56 h 129"/>
                  <a:gd name="T20" fmla="*/ 37 w 115"/>
                  <a:gd name="T21" fmla="*/ 122 h 129"/>
                  <a:gd name="T22" fmla="*/ 0 w 115"/>
                  <a:gd name="T23" fmla="*/ 113 h 129"/>
                  <a:gd name="T24" fmla="*/ 44 w 115"/>
                  <a:gd name="T25" fmla="*/ 129 h 129"/>
                  <a:gd name="T26" fmla="*/ 115 w 115"/>
                  <a:gd name="T27" fmla="*/ 53 h 129"/>
                  <a:gd name="T28" fmla="*/ 115 w 115"/>
                  <a:gd name="T29" fmla="*/ 0 h 129"/>
                  <a:gd name="T30" fmla="*/ 99 w 115"/>
                  <a:gd name="T31" fmla="*/ 5 h 129"/>
                  <a:gd name="T32" fmla="*/ 77 w 115"/>
                  <a:gd name="T33" fmla="*/ 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29">
                    <a:moveTo>
                      <a:pt x="77" y="8"/>
                    </a:moveTo>
                    <a:cubicBezTo>
                      <a:pt x="19" y="8"/>
                      <a:pt x="19" y="8"/>
                      <a:pt x="19" y="8"/>
                    </a:cubicBezTo>
                    <a:cubicBezTo>
                      <a:pt x="19" y="8"/>
                      <a:pt x="14" y="14"/>
                      <a:pt x="9" y="26"/>
                    </a:cubicBezTo>
                    <a:cubicBezTo>
                      <a:pt x="6" y="34"/>
                      <a:pt x="4" y="46"/>
                      <a:pt x="4" y="49"/>
                    </a:cubicBezTo>
                    <a:cubicBezTo>
                      <a:pt x="4" y="47"/>
                      <a:pt x="5" y="44"/>
                      <a:pt x="9" y="40"/>
                    </a:cubicBezTo>
                    <a:cubicBezTo>
                      <a:pt x="14" y="36"/>
                      <a:pt x="23" y="36"/>
                      <a:pt x="23" y="36"/>
                    </a:cubicBezTo>
                    <a:cubicBezTo>
                      <a:pt x="71" y="36"/>
                      <a:pt x="71" y="36"/>
                      <a:pt x="71" y="36"/>
                    </a:cubicBezTo>
                    <a:cubicBezTo>
                      <a:pt x="71" y="36"/>
                      <a:pt x="80" y="36"/>
                      <a:pt x="86" y="41"/>
                    </a:cubicBezTo>
                    <a:cubicBezTo>
                      <a:pt x="92" y="46"/>
                      <a:pt x="91" y="53"/>
                      <a:pt x="91" y="53"/>
                    </a:cubicBezTo>
                    <a:cubicBezTo>
                      <a:pt x="91" y="56"/>
                      <a:pt x="91" y="56"/>
                      <a:pt x="91" y="56"/>
                    </a:cubicBezTo>
                    <a:cubicBezTo>
                      <a:pt x="91" y="94"/>
                      <a:pt x="68" y="122"/>
                      <a:pt x="37" y="122"/>
                    </a:cubicBezTo>
                    <a:cubicBezTo>
                      <a:pt x="13" y="123"/>
                      <a:pt x="0" y="113"/>
                      <a:pt x="0" y="113"/>
                    </a:cubicBezTo>
                    <a:cubicBezTo>
                      <a:pt x="0" y="113"/>
                      <a:pt x="17" y="129"/>
                      <a:pt x="44" y="129"/>
                    </a:cubicBezTo>
                    <a:cubicBezTo>
                      <a:pt x="81" y="129"/>
                      <a:pt x="115" y="99"/>
                      <a:pt x="115" y="53"/>
                    </a:cubicBezTo>
                    <a:cubicBezTo>
                      <a:pt x="115" y="0"/>
                      <a:pt x="115" y="0"/>
                      <a:pt x="115" y="0"/>
                    </a:cubicBezTo>
                    <a:cubicBezTo>
                      <a:pt x="115" y="0"/>
                      <a:pt x="106" y="4"/>
                      <a:pt x="99" y="5"/>
                    </a:cubicBezTo>
                    <a:cubicBezTo>
                      <a:pt x="89" y="8"/>
                      <a:pt x="77" y="8"/>
                      <a:pt x="7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50">
                <a:extLst>
                  <a:ext uri="{FF2B5EF4-FFF2-40B4-BE49-F238E27FC236}">
                    <a16:creationId xmlns:a16="http://schemas.microsoft.com/office/drawing/2014/main" id="{09DACFEB-F050-47AC-87B5-0F675F3D66E9}"/>
                  </a:ext>
                </a:extLst>
              </p:cNvPr>
              <p:cNvSpPr>
                <a:spLocks/>
              </p:cNvSpPr>
              <p:nvPr userDrawn="1"/>
            </p:nvSpPr>
            <p:spPr bwMode="auto">
              <a:xfrm>
                <a:off x="-590550" y="4900613"/>
                <a:ext cx="366713" cy="392112"/>
              </a:xfrm>
              <a:custGeom>
                <a:avLst/>
                <a:gdLst>
                  <a:gd name="T0" fmla="*/ 96 w 115"/>
                  <a:gd name="T1" fmla="*/ 121 h 123"/>
                  <a:gd name="T2" fmla="*/ 106 w 115"/>
                  <a:gd name="T3" fmla="*/ 103 h 123"/>
                  <a:gd name="T4" fmla="*/ 105 w 115"/>
                  <a:gd name="T5" fmla="*/ 103 h 123"/>
                  <a:gd name="T6" fmla="*/ 111 w 115"/>
                  <a:gd name="T7" fmla="*/ 79 h 123"/>
                  <a:gd name="T8" fmla="*/ 106 w 115"/>
                  <a:gd name="T9" fmla="*/ 88 h 123"/>
                  <a:gd name="T10" fmla="*/ 92 w 115"/>
                  <a:gd name="T11" fmla="*/ 93 h 123"/>
                  <a:gd name="T12" fmla="*/ 44 w 115"/>
                  <a:gd name="T13" fmla="*/ 93 h 123"/>
                  <a:gd name="T14" fmla="*/ 29 w 115"/>
                  <a:gd name="T15" fmla="*/ 88 h 123"/>
                  <a:gd name="T16" fmla="*/ 24 w 115"/>
                  <a:gd name="T17" fmla="*/ 76 h 123"/>
                  <a:gd name="T18" fmla="*/ 24 w 115"/>
                  <a:gd name="T19" fmla="*/ 73 h 123"/>
                  <a:gd name="T20" fmla="*/ 78 w 115"/>
                  <a:gd name="T21" fmla="*/ 7 h 123"/>
                  <a:gd name="T22" fmla="*/ 115 w 115"/>
                  <a:gd name="T23" fmla="*/ 15 h 123"/>
                  <a:gd name="T24" fmla="*/ 71 w 115"/>
                  <a:gd name="T25" fmla="*/ 0 h 123"/>
                  <a:gd name="T26" fmla="*/ 0 w 115"/>
                  <a:gd name="T27" fmla="*/ 76 h 123"/>
                  <a:gd name="T28" fmla="*/ 0 w 115"/>
                  <a:gd name="T29" fmla="*/ 123 h 123"/>
                  <a:gd name="T30" fmla="*/ 21 w 115"/>
                  <a:gd name="T31" fmla="*/ 123 h 123"/>
                  <a:gd name="T32" fmla="*/ 38 w 115"/>
                  <a:gd name="T33" fmla="*/ 121 h 123"/>
                  <a:gd name="T34" fmla="*/ 96 w 115"/>
                  <a:gd name="T35" fmla="*/ 1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3">
                    <a:moveTo>
                      <a:pt x="96" y="121"/>
                    </a:moveTo>
                    <a:cubicBezTo>
                      <a:pt x="96" y="121"/>
                      <a:pt x="101" y="115"/>
                      <a:pt x="106" y="103"/>
                    </a:cubicBezTo>
                    <a:cubicBezTo>
                      <a:pt x="105" y="103"/>
                      <a:pt x="105" y="103"/>
                      <a:pt x="105" y="103"/>
                    </a:cubicBezTo>
                    <a:cubicBezTo>
                      <a:pt x="109" y="94"/>
                      <a:pt x="111" y="83"/>
                      <a:pt x="111" y="79"/>
                    </a:cubicBezTo>
                    <a:cubicBezTo>
                      <a:pt x="111" y="81"/>
                      <a:pt x="110" y="85"/>
                      <a:pt x="106" y="88"/>
                    </a:cubicBezTo>
                    <a:cubicBezTo>
                      <a:pt x="101" y="93"/>
                      <a:pt x="92" y="93"/>
                      <a:pt x="92" y="93"/>
                    </a:cubicBezTo>
                    <a:cubicBezTo>
                      <a:pt x="44" y="93"/>
                      <a:pt x="44" y="93"/>
                      <a:pt x="44" y="93"/>
                    </a:cubicBezTo>
                    <a:cubicBezTo>
                      <a:pt x="44" y="93"/>
                      <a:pt x="35" y="93"/>
                      <a:pt x="29" y="88"/>
                    </a:cubicBezTo>
                    <a:cubicBezTo>
                      <a:pt x="23" y="83"/>
                      <a:pt x="24" y="76"/>
                      <a:pt x="24" y="76"/>
                    </a:cubicBezTo>
                    <a:cubicBezTo>
                      <a:pt x="24" y="73"/>
                      <a:pt x="24" y="73"/>
                      <a:pt x="24" y="73"/>
                    </a:cubicBezTo>
                    <a:cubicBezTo>
                      <a:pt x="24" y="35"/>
                      <a:pt x="47" y="7"/>
                      <a:pt x="78" y="7"/>
                    </a:cubicBezTo>
                    <a:cubicBezTo>
                      <a:pt x="102" y="6"/>
                      <a:pt x="115" y="15"/>
                      <a:pt x="115" y="15"/>
                    </a:cubicBezTo>
                    <a:cubicBezTo>
                      <a:pt x="115" y="15"/>
                      <a:pt x="98" y="0"/>
                      <a:pt x="71" y="0"/>
                    </a:cubicBezTo>
                    <a:cubicBezTo>
                      <a:pt x="34" y="0"/>
                      <a:pt x="0" y="30"/>
                      <a:pt x="0" y="76"/>
                    </a:cubicBezTo>
                    <a:cubicBezTo>
                      <a:pt x="0" y="123"/>
                      <a:pt x="0" y="123"/>
                      <a:pt x="0" y="123"/>
                    </a:cubicBezTo>
                    <a:cubicBezTo>
                      <a:pt x="21" y="123"/>
                      <a:pt x="21" y="123"/>
                      <a:pt x="21" y="123"/>
                    </a:cubicBezTo>
                    <a:cubicBezTo>
                      <a:pt x="30" y="121"/>
                      <a:pt x="38" y="121"/>
                      <a:pt x="38" y="121"/>
                    </a:cubicBezTo>
                    <a:lnTo>
                      <a:pt x="96"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51">
                <a:extLst>
                  <a:ext uri="{FF2B5EF4-FFF2-40B4-BE49-F238E27FC236}">
                    <a16:creationId xmlns:a16="http://schemas.microsoft.com/office/drawing/2014/main" id="{514C0338-FCB7-42A3-839E-40927B11CC03}"/>
                  </a:ext>
                </a:extLst>
              </p:cNvPr>
              <p:cNvSpPr>
                <a:spLocks/>
              </p:cNvSpPr>
              <p:nvPr userDrawn="1"/>
            </p:nvSpPr>
            <p:spPr bwMode="auto">
              <a:xfrm>
                <a:off x="2590800" y="4789488"/>
                <a:ext cx="411163" cy="363537"/>
              </a:xfrm>
              <a:custGeom>
                <a:avLst/>
                <a:gdLst>
                  <a:gd name="T0" fmla="*/ 53 w 129"/>
                  <a:gd name="T1" fmla="*/ 0 h 114"/>
                  <a:gd name="T2" fmla="*/ 0 w 129"/>
                  <a:gd name="T3" fmla="*/ 0 h 114"/>
                  <a:gd name="T4" fmla="*/ 6 w 129"/>
                  <a:gd name="T5" fmla="*/ 16 h 114"/>
                  <a:gd name="T6" fmla="*/ 8 w 129"/>
                  <a:gd name="T7" fmla="*/ 38 h 114"/>
                  <a:gd name="T8" fmla="*/ 8 w 129"/>
                  <a:gd name="T9" fmla="*/ 96 h 114"/>
                  <a:gd name="T10" fmla="*/ 26 w 129"/>
                  <a:gd name="T11" fmla="*/ 105 h 114"/>
                  <a:gd name="T12" fmla="*/ 50 w 129"/>
                  <a:gd name="T13" fmla="*/ 111 h 114"/>
                  <a:gd name="T14" fmla="*/ 41 w 129"/>
                  <a:gd name="T15" fmla="*/ 106 h 114"/>
                  <a:gd name="T16" fmla="*/ 37 w 129"/>
                  <a:gd name="T17" fmla="*/ 92 h 114"/>
                  <a:gd name="T18" fmla="*/ 37 w 129"/>
                  <a:gd name="T19" fmla="*/ 43 h 114"/>
                  <a:gd name="T20" fmla="*/ 41 w 129"/>
                  <a:gd name="T21" fmla="*/ 28 h 114"/>
                  <a:gd name="T22" fmla="*/ 53 w 129"/>
                  <a:gd name="T23" fmla="*/ 23 h 114"/>
                  <a:gd name="T24" fmla="*/ 56 w 129"/>
                  <a:gd name="T25" fmla="*/ 23 h 114"/>
                  <a:gd name="T26" fmla="*/ 123 w 129"/>
                  <a:gd name="T27" fmla="*/ 77 h 114"/>
                  <a:gd name="T28" fmla="*/ 114 w 129"/>
                  <a:gd name="T29" fmla="*/ 114 h 114"/>
                  <a:gd name="T30" fmla="*/ 129 w 129"/>
                  <a:gd name="T31" fmla="*/ 70 h 114"/>
                  <a:gd name="T32" fmla="*/ 53 w 129"/>
                  <a:gd name="T3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4">
                    <a:moveTo>
                      <a:pt x="53" y="0"/>
                    </a:moveTo>
                    <a:cubicBezTo>
                      <a:pt x="0" y="0"/>
                      <a:pt x="0" y="0"/>
                      <a:pt x="0" y="0"/>
                    </a:cubicBezTo>
                    <a:cubicBezTo>
                      <a:pt x="0" y="0"/>
                      <a:pt x="4" y="8"/>
                      <a:pt x="6" y="16"/>
                    </a:cubicBezTo>
                    <a:cubicBezTo>
                      <a:pt x="8" y="26"/>
                      <a:pt x="8" y="38"/>
                      <a:pt x="8" y="38"/>
                    </a:cubicBezTo>
                    <a:cubicBezTo>
                      <a:pt x="8" y="96"/>
                      <a:pt x="8" y="96"/>
                      <a:pt x="8" y="96"/>
                    </a:cubicBezTo>
                    <a:cubicBezTo>
                      <a:pt x="8" y="96"/>
                      <a:pt x="15" y="101"/>
                      <a:pt x="26" y="105"/>
                    </a:cubicBezTo>
                    <a:cubicBezTo>
                      <a:pt x="35" y="109"/>
                      <a:pt x="46" y="110"/>
                      <a:pt x="50" y="111"/>
                    </a:cubicBezTo>
                    <a:cubicBezTo>
                      <a:pt x="48" y="111"/>
                      <a:pt x="44" y="109"/>
                      <a:pt x="41" y="106"/>
                    </a:cubicBezTo>
                    <a:cubicBezTo>
                      <a:pt x="37" y="101"/>
                      <a:pt x="37" y="92"/>
                      <a:pt x="37" y="92"/>
                    </a:cubicBezTo>
                    <a:cubicBezTo>
                      <a:pt x="37" y="43"/>
                      <a:pt x="37" y="43"/>
                      <a:pt x="37" y="43"/>
                    </a:cubicBezTo>
                    <a:cubicBezTo>
                      <a:pt x="37" y="43"/>
                      <a:pt x="36" y="34"/>
                      <a:pt x="41" y="28"/>
                    </a:cubicBezTo>
                    <a:cubicBezTo>
                      <a:pt x="46" y="23"/>
                      <a:pt x="53" y="23"/>
                      <a:pt x="53" y="23"/>
                    </a:cubicBezTo>
                    <a:cubicBezTo>
                      <a:pt x="56" y="23"/>
                      <a:pt x="56" y="23"/>
                      <a:pt x="56" y="23"/>
                    </a:cubicBezTo>
                    <a:cubicBezTo>
                      <a:pt x="94" y="23"/>
                      <a:pt x="122" y="46"/>
                      <a:pt x="123" y="77"/>
                    </a:cubicBezTo>
                    <a:cubicBezTo>
                      <a:pt x="124" y="101"/>
                      <a:pt x="114" y="114"/>
                      <a:pt x="114" y="114"/>
                    </a:cubicBezTo>
                    <a:cubicBezTo>
                      <a:pt x="114" y="114"/>
                      <a:pt x="129" y="97"/>
                      <a:pt x="129" y="70"/>
                    </a:cubicBezTo>
                    <a:cubicBezTo>
                      <a:pt x="129" y="33"/>
                      <a:pt x="100"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2">
                <a:extLst>
                  <a:ext uri="{FF2B5EF4-FFF2-40B4-BE49-F238E27FC236}">
                    <a16:creationId xmlns:a16="http://schemas.microsoft.com/office/drawing/2014/main" id="{159789F5-74CD-44F9-A441-FF2E4CF5A4B4}"/>
                  </a:ext>
                </a:extLst>
              </p:cNvPr>
              <p:cNvSpPr>
                <a:spLocks/>
              </p:cNvSpPr>
              <p:nvPr userDrawn="1"/>
            </p:nvSpPr>
            <p:spPr bwMode="auto">
              <a:xfrm>
                <a:off x="3005138" y="4570413"/>
                <a:ext cx="366713" cy="409575"/>
              </a:xfrm>
              <a:custGeom>
                <a:avLst/>
                <a:gdLst>
                  <a:gd name="T0" fmla="*/ 106 w 115"/>
                  <a:gd name="T1" fmla="*/ 103 h 129"/>
                  <a:gd name="T2" fmla="*/ 105 w 115"/>
                  <a:gd name="T3" fmla="*/ 103 h 129"/>
                  <a:gd name="T4" fmla="*/ 111 w 115"/>
                  <a:gd name="T5" fmla="*/ 79 h 129"/>
                  <a:gd name="T6" fmla="*/ 106 w 115"/>
                  <a:gd name="T7" fmla="*/ 88 h 129"/>
                  <a:gd name="T8" fmla="*/ 92 w 115"/>
                  <a:gd name="T9" fmla="*/ 93 h 129"/>
                  <a:gd name="T10" fmla="*/ 44 w 115"/>
                  <a:gd name="T11" fmla="*/ 93 h 129"/>
                  <a:gd name="T12" fmla="*/ 29 w 115"/>
                  <a:gd name="T13" fmla="*/ 88 h 129"/>
                  <a:gd name="T14" fmla="*/ 24 w 115"/>
                  <a:gd name="T15" fmla="*/ 76 h 129"/>
                  <a:gd name="T16" fmla="*/ 24 w 115"/>
                  <a:gd name="T17" fmla="*/ 73 h 129"/>
                  <a:gd name="T18" fmla="*/ 78 w 115"/>
                  <a:gd name="T19" fmla="*/ 7 h 129"/>
                  <a:gd name="T20" fmla="*/ 115 w 115"/>
                  <a:gd name="T21" fmla="*/ 15 h 129"/>
                  <a:gd name="T22" fmla="*/ 71 w 115"/>
                  <a:gd name="T23" fmla="*/ 0 h 129"/>
                  <a:gd name="T24" fmla="*/ 0 w 115"/>
                  <a:gd name="T25" fmla="*/ 76 h 129"/>
                  <a:gd name="T26" fmla="*/ 0 w 115"/>
                  <a:gd name="T27" fmla="*/ 129 h 129"/>
                  <a:gd name="T28" fmla="*/ 16 w 115"/>
                  <a:gd name="T29" fmla="*/ 123 h 129"/>
                  <a:gd name="T30" fmla="*/ 38 w 115"/>
                  <a:gd name="T31" fmla="*/ 121 h 129"/>
                  <a:gd name="T32" fmla="*/ 96 w 115"/>
                  <a:gd name="T33" fmla="*/ 121 h 129"/>
                  <a:gd name="T34" fmla="*/ 106 w 115"/>
                  <a:gd name="T35" fmla="*/ 10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9">
                    <a:moveTo>
                      <a:pt x="106" y="103"/>
                    </a:moveTo>
                    <a:cubicBezTo>
                      <a:pt x="105" y="103"/>
                      <a:pt x="105" y="103"/>
                      <a:pt x="105" y="103"/>
                    </a:cubicBezTo>
                    <a:cubicBezTo>
                      <a:pt x="109" y="94"/>
                      <a:pt x="111" y="83"/>
                      <a:pt x="111" y="79"/>
                    </a:cubicBezTo>
                    <a:cubicBezTo>
                      <a:pt x="111" y="81"/>
                      <a:pt x="110" y="85"/>
                      <a:pt x="106" y="88"/>
                    </a:cubicBezTo>
                    <a:cubicBezTo>
                      <a:pt x="101" y="93"/>
                      <a:pt x="92" y="93"/>
                      <a:pt x="92" y="93"/>
                    </a:cubicBezTo>
                    <a:cubicBezTo>
                      <a:pt x="44" y="93"/>
                      <a:pt x="44" y="93"/>
                      <a:pt x="44" y="93"/>
                    </a:cubicBezTo>
                    <a:cubicBezTo>
                      <a:pt x="44" y="93"/>
                      <a:pt x="35" y="93"/>
                      <a:pt x="29" y="88"/>
                    </a:cubicBezTo>
                    <a:cubicBezTo>
                      <a:pt x="23" y="83"/>
                      <a:pt x="24" y="76"/>
                      <a:pt x="24" y="76"/>
                    </a:cubicBezTo>
                    <a:cubicBezTo>
                      <a:pt x="24" y="73"/>
                      <a:pt x="24" y="73"/>
                      <a:pt x="24" y="73"/>
                    </a:cubicBezTo>
                    <a:cubicBezTo>
                      <a:pt x="24" y="35"/>
                      <a:pt x="47" y="7"/>
                      <a:pt x="78" y="7"/>
                    </a:cubicBezTo>
                    <a:cubicBezTo>
                      <a:pt x="102" y="6"/>
                      <a:pt x="115" y="15"/>
                      <a:pt x="115" y="15"/>
                    </a:cubicBezTo>
                    <a:cubicBezTo>
                      <a:pt x="115" y="15"/>
                      <a:pt x="98" y="0"/>
                      <a:pt x="71" y="0"/>
                    </a:cubicBezTo>
                    <a:cubicBezTo>
                      <a:pt x="34" y="0"/>
                      <a:pt x="0" y="30"/>
                      <a:pt x="0" y="76"/>
                    </a:cubicBezTo>
                    <a:cubicBezTo>
                      <a:pt x="0" y="129"/>
                      <a:pt x="0" y="129"/>
                      <a:pt x="0" y="129"/>
                    </a:cubicBezTo>
                    <a:cubicBezTo>
                      <a:pt x="0" y="129"/>
                      <a:pt x="9" y="125"/>
                      <a:pt x="16" y="123"/>
                    </a:cubicBezTo>
                    <a:cubicBezTo>
                      <a:pt x="27" y="121"/>
                      <a:pt x="38" y="121"/>
                      <a:pt x="38" y="121"/>
                    </a:cubicBezTo>
                    <a:cubicBezTo>
                      <a:pt x="96" y="121"/>
                      <a:pt x="96" y="121"/>
                      <a:pt x="96" y="121"/>
                    </a:cubicBezTo>
                    <a:cubicBezTo>
                      <a:pt x="96" y="121"/>
                      <a:pt x="101" y="115"/>
                      <a:pt x="106"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53">
                <a:extLst>
                  <a:ext uri="{FF2B5EF4-FFF2-40B4-BE49-F238E27FC236}">
                    <a16:creationId xmlns:a16="http://schemas.microsoft.com/office/drawing/2014/main" id="{A109C99D-3FFB-4B2C-BD6D-E2A9C0038372}"/>
                  </a:ext>
                </a:extLst>
              </p:cNvPr>
              <p:cNvSpPr>
                <a:spLocks/>
              </p:cNvSpPr>
              <p:nvPr userDrawn="1"/>
            </p:nvSpPr>
            <p:spPr bwMode="auto">
              <a:xfrm>
                <a:off x="1603375" y="4506913"/>
                <a:ext cx="366713" cy="409575"/>
              </a:xfrm>
              <a:custGeom>
                <a:avLst/>
                <a:gdLst>
                  <a:gd name="T0" fmla="*/ 105 w 115"/>
                  <a:gd name="T1" fmla="*/ 103 h 129"/>
                  <a:gd name="T2" fmla="*/ 105 w 115"/>
                  <a:gd name="T3" fmla="*/ 103 h 129"/>
                  <a:gd name="T4" fmla="*/ 111 w 115"/>
                  <a:gd name="T5" fmla="*/ 79 h 129"/>
                  <a:gd name="T6" fmla="*/ 106 w 115"/>
                  <a:gd name="T7" fmla="*/ 88 h 129"/>
                  <a:gd name="T8" fmla="*/ 92 w 115"/>
                  <a:gd name="T9" fmla="*/ 93 h 129"/>
                  <a:gd name="T10" fmla="*/ 44 w 115"/>
                  <a:gd name="T11" fmla="*/ 93 h 129"/>
                  <a:gd name="T12" fmla="*/ 29 w 115"/>
                  <a:gd name="T13" fmla="*/ 88 h 129"/>
                  <a:gd name="T14" fmla="*/ 23 w 115"/>
                  <a:gd name="T15" fmla="*/ 76 h 129"/>
                  <a:gd name="T16" fmla="*/ 23 w 115"/>
                  <a:gd name="T17" fmla="*/ 73 h 129"/>
                  <a:gd name="T18" fmla="*/ 77 w 115"/>
                  <a:gd name="T19" fmla="*/ 6 h 129"/>
                  <a:gd name="T20" fmla="*/ 115 w 115"/>
                  <a:gd name="T21" fmla="*/ 15 h 129"/>
                  <a:gd name="T22" fmla="*/ 71 w 115"/>
                  <a:gd name="T23" fmla="*/ 0 h 129"/>
                  <a:gd name="T24" fmla="*/ 0 w 115"/>
                  <a:gd name="T25" fmla="*/ 76 h 129"/>
                  <a:gd name="T26" fmla="*/ 0 w 115"/>
                  <a:gd name="T27" fmla="*/ 129 h 129"/>
                  <a:gd name="T28" fmla="*/ 16 w 115"/>
                  <a:gd name="T29" fmla="*/ 123 h 129"/>
                  <a:gd name="T30" fmla="*/ 38 w 115"/>
                  <a:gd name="T31" fmla="*/ 121 h 129"/>
                  <a:gd name="T32" fmla="*/ 96 w 115"/>
                  <a:gd name="T33" fmla="*/ 121 h 129"/>
                  <a:gd name="T34" fmla="*/ 105 w 115"/>
                  <a:gd name="T35" fmla="*/ 10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9">
                    <a:moveTo>
                      <a:pt x="105" y="103"/>
                    </a:moveTo>
                    <a:cubicBezTo>
                      <a:pt x="105" y="103"/>
                      <a:pt x="105" y="103"/>
                      <a:pt x="105" y="103"/>
                    </a:cubicBezTo>
                    <a:cubicBezTo>
                      <a:pt x="109" y="94"/>
                      <a:pt x="110" y="83"/>
                      <a:pt x="111" y="79"/>
                    </a:cubicBezTo>
                    <a:cubicBezTo>
                      <a:pt x="111" y="81"/>
                      <a:pt x="109" y="85"/>
                      <a:pt x="106" y="88"/>
                    </a:cubicBezTo>
                    <a:cubicBezTo>
                      <a:pt x="101" y="93"/>
                      <a:pt x="92" y="93"/>
                      <a:pt x="92" y="93"/>
                    </a:cubicBezTo>
                    <a:cubicBezTo>
                      <a:pt x="44" y="93"/>
                      <a:pt x="44" y="93"/>
                      <a:pt x="44" y="93"/>
                    </a:cubicBezTo>
                    <a:cubicBezTo>
                      <a:pt x="44" y="93"/>
                      <a:pt x="35" y="93"/>
                      <a:pt x="29" y="88"/>
                    </a:cubicBezTo>
                    <a:cubicBezTo>
                      <a:pt x="23" y="83"/>
                      <a:pt x="23" y="76"/>
                      <a:pt x="23" y="76"/>
                    </a:cubicBezTo>
                    <a:cubicBezTo>
                      <a:pt x="23" y="73"/>
                      <a:pt x="23" y="73"/>
                      <a:pt x="23" y="73"/>
                    </a:cubicBezTo>
                    <a:cubicBezTo>
                      <a:pt x="23" y="35"/>
                      <a:pt x="47" y="7"/>
                      <a:pt x="77" y="6"/>
                    </a:cubicBezTo>
                    <a:cubicBezTo>
                      <a:pt x="102" y="6"/>
                      <a:pt x="115" y="15"/>
                      <a:pt x="115" y="15"/>
                    </a:cubicBezTo>
                    <a:cubicBezTo>
                      <a:pt x="115" y="15"/>
                      <a:pt x="98" y="0"/>
                      <a:pt x="71" y="0"/>
                    </a:cubicBezTo>
                    <a:cubicBezTo>
                      <a:pt x="34" y="0"/>
                      <a:pt x="0" y="30"/>
                      <a:pt x="0" y="76"/>
                    </a:cubicBezTo>
                    <a:cubicBezTo>
                      <a:pt x="0" y="129"/>
                      <a:pt x="0" y="129"/>
                      <a:pt x="0" y="129"/>
                    </a:cubicBezTo>
                    <a:cubicBezTo>
                      <a:pt x="0" y="129"/>
                      <a:pt x="9" y="125"/>
                      <a:pt x="16" y="123"/>
                    </a:cubicBezTo>
                    <a:cubicBezTo>
                      <a:pt x="27" y="121"/>
                      <a:pt x="38" y="121"/>
                      <a:pt x="38" y="121"/>
                    </a:cubicBezTo>
                    <a:cubicBezTo>
                      <a:pt x="96" y="121"/>
                      <a:pt x="96" y="121"/>
                      <a:pt x="96" y="121"/>
                    </a:cubicBezTo>
                    <a:cubicBezTo>
                      <a:pt x="96" y="121"/>
                      <a:pt x="101" y="115"/>
                      <a:pt x="105"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54">
                <a:extLst>
                  <a:ext uri="{FF2B5EF4-FFF2-40B4-BE49-F238E27FC236}">
                    <a16:creationId xmlns:a16="http://schemas.microsoft.com/office/drawing/2014/main" id="{75B527CD-C940-4E4E-8172-5A60B092EA4A}"/>
                  </a:ext>
                </a:extLst>
              </p:cNvPr>
              <p:cNvSpPr>
                <a:spLocks/>
              </p:cNvSpPr>
              <p:nvPr userDrawn="1"/>
            </p:nvSpPr>
            <p:spPr bwMode="auto">
              <a:xfrm>
                <a:off x="1165225" y="4340225"/>
                <a:ext cx="409575" cy="366712"/>
              </a:xfrm>
              <a:custGeom>
                <a:avLst/>
                <a:gdLst>
                  <a:gd name="T0" fmla="*/ 76 w 129"/>
                  <a:gd name="T1" fmla="*/ 115 h 115"/>
                  <a:gd name="T2" fmla="*/ 129 w 129"/>
                  <a:gd name="T3" fmla="*/ 115 h 115"/>
                  <a:gd name="T4" fmla="*/ 123 w 129"/>
                  <a:gd name="T5" fmla="*/ 99 h 115"/>
                  <a:gd name="T6" fmla="*/ 121 w 129"/>
                  <a:gd name="T7" fmla="*/ 77 h 115"/>
                  <a:gd name="T8" fmla="*/ 121 w 129"/>
                  <a:gd name="T9" fmla="*/ 19 h 115"/>
                  <a:gd name="T10" fmla="*/ 103 w 129"/>
                  <a:gd name="T11" fmla="*/ 9 h 115"/>
                  <a:gd name="T12" fmla="*/ 79 w 129"/>
                  <a:gd name="T13" fmla="*/ 4 h 115"/>
                  <a:gd name="T14" fmla="*/ 89 w 129"/>
                  <a:gd name="T15" fmla="*/ 8 h 115"/>
                  <a:gd name="T16" fmla="*/ 93 w 129"/>
                  <a:gd name="T17" fmla="*/ 22 h 115"/>
                  <a:gd name="T18" fmla="*/ 93 w 129"/>
                  <a:gd name="T19" fmla="*/ 71 h 115"/>
                  <a:gd name="T20" fmla="*/ 88 w 129"/>
                  <a:gd name="T21" fmla="*/ 86 h 115"/>
                  <a:gd name="T22" fmla="*/ 76 w 129"/>
                  <a:gd name="T23" fmla="*/ 91 h 115"/>
                  <a:gd name="T24" fmla="*/ 73 w 129"/>
                  <a:gd name="T25" fmla="*/ 91 h 115"/>
                  <a:gd name="T26" fmla="*/ 6 w 129"/>
                  <a:gd name="T27" fmla="*/ 37 h 115"/>
                  <a:gd name="T28" fmla="*/ 16 w 129"/>
                  <a:gd name="T29" fmla="*/ 0 h 115"/>
                  <a:gd name="T30" fmla="*/ 0 w 129"/>
                  <a:gd name="T31" fmla="*/ 44 h 115"/>
                  <a:gd name="T32" fmla="*/ 76 w 129"/>
                  <a:gd name="T3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76" y="115"/>
                    </a:moveTo>
                    <a:cubicBezTo>
                      <a:pt x="129" y="115"/>
                      <a:pt x="129" y="115"/>
                      <a:pt x="129" y="115"/>
                    </a:cubicBezTo>
                    <a:cubicBezTo>
                      <a:pt x="129" y="115"/>
                      <a:pt x="125" y="106"/>
                      <a:pt x="123" y="99"/>
                    </a:cubicBezTo>
                    <a:cubicBezTo>
                      <a:pt x="121" y="89"/>
                      <a:pt x="121" y="77"/>
                      <a:pt x="121" y="77"/>
                    </a:cubicBezTo>
                    <a:cubicBezTo>
                      <a:pt x="121" y="19"/>
                      <a:pt x="121" y="19"/>
                      <a:pt x="121" y="19"/>
                    </a:cubicBezTo>
                    <a:cubicBezTo>
                      <a:pt x="121" y="19"/>
                      <a:pt x="115" y="14"/>
                      <a:pt x="103" y="9"/>
                    </a:cubicBezTo>
                    <a:cubicBezTo>
                      <a:pt x="95" y="6"/>
                      <a:pt x="83" y="4"/>
                      <a:pt x="79" y="4"/>
                    </a:cubicBezTo>
                    <a:cubicBezTo>
                      <a:pt x="82" y="4"/>
                      <a:pt x="85" y="5"/>
                      <a:pt x="89" y="8"/>
                    </a:cubicBezTo>
                    <a:cubicBezTo>
                      <a:pt x="93" y="14"/>
                      <a:pt x="93" y="22"/>
                      <a:pt x="93" y="22"/>
                    </a:cubicBezTo>
                    <a:cubicBezTo>
                      <a:pt x="93" y="71"/>
                      <a:pt x="93" y="71"/>
                      <a:pt x="93" y="71"/>
                    </a:cubicBezTo>
                    <a:cubicBezTo>
                      <a:pt x="93" y="71"/>
                      <a:pt x="93" y="80"/>
                      <a:pt x="88" y="86"/>
                    </a:cubicBezTo>
                    <a:cubicBezTo>
                      <a:pt x="83" y="92"/>
                      <a:pt x="76" y="91"/>
                      <a:pt x="76" y="91"/>
                    </a:cubicBezTo>
                    <a:cubicBezTo>
                      <a:pt x="73" y="91"/>
                      <a:pt x="73" y="91"/>
                      <a:pt x="73" y="91"/>
                    </a:cubicBezTo>
                    <a:cubicBezTo>
                      <a:pt x="35" y="91"/>
                      <a:pt x="7" y="68"/>
                      <a:pt x="6" y="37"/>
                    </a:cubicBezTo>
                    <a:cubicBezTo>
                      <a:pt x="6" y="13"/>
                      <a:pt x="16" y="0"/>
                      <a:pt x="16" y="0"/>
                    </a:cubicBezTo>
                    <a:cubicBezTo>
                      <a:pt x="16" y="0"/>
                      <a:pt x="0" y="17"/>
                      <a:pt x="0" y="44"/>
                    </a:cubicBezTo>
                    <a:cubicBezTo>
                      <a:pt x="0" y="81"/>
                      <a:pt x="30" y="115"/>
                      <a:pt x="76"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5">
                <a:extLst>
                  <a:ext uri="{FF2B5EF4-FFF2-40B4-BE49-F238E27FC236}">
                    <a16:creationId xmlns:a16="http://schemas.microsoft.com/office/drawing/2014/main" id="{062A4AA8-5877-497A-AB2F-C1628AF8FD89}"/>
                  </a:ext>
                </a:extLst>
              </p:cNvPr>
              <p:cNvSpPr>
                <a:spLocks/>
              </p:cNvSpPr>
              <p:nvPr userDrawn="1"/>
            </p:nvSpPr>
            <p:spPr bwMode="auto">
              <a:xfrm>
                <a:off x="6726238" y="536575"/>
                <a:ext cx="25400" cy="95250"/>
              </a:xfrm>
              <a:custGeom>
                <a:avLst/>
                <a:gdLst>
                  <a:gd name="T0" fmla="*/ 6 w 8"/>
                  <a:gd name="T1" fmla="*/ 6 h 30"/>
                  <a:gd name="T2" fmla="*/ 0 w 8"/>
                  <a:gd name="T3" fmla="*/ 30 h 30"/>
                  <a:gd name="T4" fmla="*/ 5 w 8"/>
                  <a:gd name="T5" fmla="*/ 21 h 30"/>
                  <a:gd name="T6" fmla="*/ 8 w 8"/>
                  <a:gd name="T7" fmla="*/ 19 h 30"/>
                  <a:gd name="T8" fmla="*/ 8 w 8"/>
                  <a:gd name="T9" fmla="*/ 0 h 30"/>
                  <a:gd name="T10" fmla="*/ 6 w 8"/>
                  <a:gd name="T11" fmla="*/ 6 h 30"/>
                </a:gdLst>
                <a:ahLst/>
                <a:cxnLst>
                  <a:cxn ang="0">
                    <a:pos x="T0" y="T1"/>
                  </a:cxn>
                  <a:cxn ang="0">
                    <a:pos x="T2" y="T3"/>
                  </a:cxn>
                  <a:cxn ang="0">
                    <a:pos x="T4" y="T5"/>
                  </a:cxn>
                  <a:cxn ang="0">
                    <a:pos x="T6" y="T7"/>
                  </a:cxn>
                  <a:cxn ang="0">
                    <a:pos x="T8" y="T9"/>
                  </a:cxn>
                  <a:cxn ang="0">
                    <a:pos x="T10" y="T11"/>
                  </a:cxn>
                </a:cxnLst>
                <a:rect l="0" t="0" r="r" b="b"/>
                <a:pathLst>
                  <a:path w="8" h="30">
                    <a:moveTo>
                      <a:pt x="6" y="6"/>
                    </a:moveTo>
                    <a:cubicBezTo>
                      <a:pt x="2" y="15"/>
                      <a:pt x="0" y="26"/>
                      <a:pt x="0" y="30"/>
                    </a:cubicBezTo>
                    <a:cubicBezTo>
                      <a:pt x="0" y="28"/>
                      <a:pt x="2" y="24"/>
                      <a:pt x="5" y="21"/>
                    </a:cubicBezTo>
                    <a:cubicBezTo>
                      <a:pt x="6" y="20"/>
                      <a:pt x="7" y="20"/>
                      <a:pt x="8" y="19"/>
                    </a:cubicBezTo>
                    <a:cubicBezTo>
                      <a:pt x="8" y="0"/>
                      <a:pt x="8" y="0"/>
                      <a:pt x="8" y="0"/>
                    </a:cubicBezTo>
                    <a:cubicBezTo>
                      <a:pt x="7" y="2"/>
                      <a:pt x="6" y="4"/>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56">
                <a:extLst>
                  <a:ext uri="{FF2B5EF4-FFF2-40B4-BE49-F238E27FC236}">
                    <a16:creationId xmlns:a16="http://schemas.microsoft.com/office/drawing/2014/main" id="{6FF5C2F4-F123-4062-8489-EDC0FF67B4AD}"/>
                  </a:ext>
                </a:extLst>
              </p:cNvPr>
              <p:cNvSpPr>
                <a:spLocks/>
              </p:cNvSpPr>
              <p:nvPr userDrawn="1"/>
            </p:nvSpPr>
            <p:spPr bwMode="auto">
              <a:xfrm>
                <a:off x="2590800" y="4418013"/>
                <a:ext cx="411163" cy="365125"/>
              </a:xfrm>
              <a:custGeom>
                <a:avLst/>
                <a:gdLst>
                  <a:gd name="T0" fmla="*/ 121 w 129"/>
                  <a:gd name="T1" fmla="*/ 77 h 115"/>
                  <a:gd name="T2" fmla="*/ 121 w 129"/>
                  <a:gd name="T3" fmla="*/ 19 h 115"/>
                  <a:gd name="T4" fmla="*/ 104 w 129"/>
                  <a:gd name="T5" fmla="*/ 9 h 115"/>
                  <a:gd name="T6" fmla="*/ 80 w 129"/>
                  <a:gd name="T7" fmla="*/ 4 h 115"/>
                  <a:gd name="T8" fmla="*/ 89 w 129"/>
                  <a:gd name="T9" fmla="*/ 8 h 115"/>
                  <a:gd name="T10" fmla="*/ 93 w 129"/>
                  <a:gd name="T11" fmla="*/ 22 h 115"/>
                  <a:gd name="T12" fmla="*/ 93 w 129"/>
                  <a:gd name="T13" fmla="*/ 71 h 115"/>
                  <a:gd name="T14" fmla="*/ 89 w 129"/>
                  <a:gd name="T15" fmla="*/ 86 h 115"/>
                  <a:gd name="T16" fmla="*/ 76 w 129"/>
                  <a:gd name="T17" fmla="*/ 91 h 115"/>
                  <a:gd name="T18" fmla="*/ 73 w 129"/>
                  <a:gd name="T19" fmla="*/ 91 h 115"/>
                  <a:gd name="T20" fmla="*/ 7 w 129"/>
                  <a:gd name="T21" fmla="*/ 37 h 115"/>
                  <a:gd name="T22" fmla="*/ 16 w 129"/>
                  <a:gd name="T23" fmla="*/ 0 h 115"/>
                  <a:gd name="T24" fmla="*/ 0 w 129"/>
                  <a:gd name="T25" fmla="*/ 44 h 115"/>
                  <a:gd name="T26" fmla="*/ 76 w 129"/>
                  <a:gd name="T27" fmla="*/ 115 h 115"/>
                  <a:gd name="T28" fmla="*/ 129 w 129"/>
                  <a:gd name="T29" fmla="*/ 115 h 115"/>
                  <a:gd name="T30" fmla="*/ 124 w 129"/>
                  <a:gd name="T31" fmla="*/ 99 h 115"/>
                  <a:gd name="T32" fmla="*/ 121 w 129"/>
                  <a:gd name="T33" fmla="*/ 7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121" y="77"/>
                    </a:moveTo>
                    <a:cubicBezTo>
                      <a:pt x="121" y="19"/>
                      <a:pt x="121" y="19"/>
                      <a:pt x="121" y="19"/>
                    </a:cubicBezTo>
                    <a:cubicBezTo>
                      <a:pt x="121" y="19"/>
                      <a:pt x="115" y="14"/>
                      <a:pt x="104" y="9"/>
                    </a:cubicBezTo>
                    <a:cubicBezTo>
                      <a:pt x="95" y="6"/>
                      <a:pt x="84" y="4"/>
                      <a:pt x="80" y="4"/>
                    </a:cubicBezTo>
                    <a:cubicBezTo>
                      <a:pt x="82" y="4"/>
                      <a:pt x="85" y="5"/>
                      <a:pt x="89" y="8"/>
                    </a:cubicBezTo>
                    <a:cubicBezTo>
                      <a:pt x="93" y="14"/>
                      <a:pt x="93" y="22"/>
                      <a:pt x="93" y="22"/>
                    </a:cubicBezTo>
                    <a:cubicBezTo>
                      <a:pt x="93" y="71"/>
                      <a:pt x="93" y="71"/>
                      <a:pt x="93" y="71"/>
                    </a:cubicBezTo>
                    <a:cubicBezTo>
                      <a:pt x="93" y="71"/>
                      <a:pt x="93" y="80"/>
                      <a:pt x="89" y="86"/>
                    </a:cubicBezTo>
                    <a:cubicBezTo>
                      <a:pt x="83" y="92"/>
                      <a:pt x="76" y="91"/>
                      <a:pt x="76" y="91"/>
                    </a:cubicBezTo>
                    <a:cubicBezTo>
                      <a:pt x="73" y="91"/>
                      <a:pt x="73" y="91"/>
                      <a:pt x="73" y="91"/>
                    </a:cubicBezTo>
                    <a:cubicBezTo>
                      <a:pt x="36" y="91"/>
                      <a:pt x="8" y="68"/>
                      <a:pt x="7" y="37"/>
                    </a:cubicBezTo>
                    <a:cubicBezTo>
                      <a:pt x="6" y="13"/>
                      <a:pt x="16" y="0"/>
                      <a:pt x="16" y="0"/>
                    </a:cubicBezTo>
                    <a:cubicBezTo>
                      <a:pt x="16" y="0"/>
                      <a:pt x="0" y="17"/>
                      <a:pt x="0" y="44"/>
                    </a:cubicBezTo>
                    <a:cubicBezTo>
                      <a:pt x="0" y="81"/>
                      <a:pt x="30" y="115"/>
                      <a:pt x="76" y="115"/>
                    </a:cubicBezTo>
                    <a:cubicBezTo>
                      <a:pt x="129" y="115"/>
                      <a:pt x="129" y="115"/>
                      <a:pt x="129" y="115"/>
                    </a:cubicBezTo>
                    <a:cubicBezTo>
                      <a:pt x="129" y="115"/>
                      <a:pt x="125" y="106"/>
                      <a:pt x="124" y="99"/>
                    </a:cubicBezTo>
                    <a:cubicBezTo>
                      <a:pt x="121" y="89"/>
                      <a:pt x="121" y="77"/>
                      <a:pt x="121"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57">
                <a:extLst>
                  <a:ext uri="{FF2B5EF4-FFF2-40B4-BE49-F238E27FC236}">
                    <a16:creationId xmlns:a16="http://schemas.microsoft.com/office/drawing/2014/main" id="{6C85D324-9573-4490-8C90-F05DD3727B5E}"/>
                  </a:ext>
                </a:extLst>
              </p:cNvPr>
              <p:cNvSpPr>
                <a:spLocks/>
              </p:cNvSpPr>
              <p:nvPr userDrawn="1"/>
            </p:nvSpPr>
            <p:spPr bwMode="auto">
              <a:xfrm>
                <a:off x="5961063" y="5267325"/>
                <a:ext cx="98425" cy="25400"/>
              </a:xfrm>
              <a:custGeom>
                <a:avLst/>
                <a:gdLst>
                  <a:gd name="T0" fmla="*/ 15 w 31"/>
                  <a:gd name="T1" fmla="*/ 5 h 8"/>
                  <a:gd name="T2" fmla="*/ 0 w 31"/>
                  <a:gd name="T3" fmla="*/ 8 h 8"/>
                  <a:gd name="T4" fmla="*/ 31 w 31"/>
                  <a:gd name="T5" fmla="*/ 8 h 8"/>
                  <a:gd name="T6" fmla="*/ 31 w 31"/>
                  <a:gd name="T7" fmla="*/ 0 h 8"/>
                  <a:gd name="T8" fmla="*/ 15 w 31"/>
                  <a:gd name="T9" fmla="*/ 5 h 8"/>
                </a:gdLst>
                <a:ahLst/>
                <a:cxnLst>
                  <a:cxn ang="0">
                    <a:pos x="T0" y="T1"/>
                  </a:cxn>
                  <a:cxn ang="0">
                    <a:pos x="T2" y="T3"/>
                  </a:cxn>
                  <a:cxn ang="0">
                    <a:pos x="T4" y="T5"/>
                  </a:cxn>
                  <a:cxn ang="0">
                    <a:pos x="T6" y="T7"/>
                  </a:cxn>
                  <a:cxn ang="0">
                    <a:pos x="T8" y="T9"/>
                  </a:cxn>
                </a:cxnLst>
                <a:rect l="0" t="0" r="r" b="b"/>
                <a:pathLst>
                  <a:path w="31" h="8">
                    <a:moveTo>
                      <a:pt x="15" y="5"/>
                    </a:moveTo>
                    <a:cubicBezTo>
                      <a:pt x="10" y="7"/>
                      <a:pt x="4" y="7"/>
                      <a:pt x="0" y="8"/>
                    </a:cubicBezTo>
                    <a:cubicBezTo>
                      <a:pt x="31" y="8"/>
                      <a:pt x="31" y="8"/>
                      <a:pt x="31" y="8"/>
                    </a:cubicBezTo>
                    <a:cubicBezTo>
                      <a:pt x="31" y="0"/>
                      <a:pt x="31" y="0"/>
                      <a:pt x="31" y="0"/>
                    </a:cubicBezTo>
                    <a:cubicBezTo>
                      <a:pt x="31" y="0"/>
                      <a:pt x="22" y="4"/>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58">
                <a:extLst>
                  <a:ext uri="{FF2B5EF4-FFF2-40B4-BE49-F238E27FC236}">
                    <a16:creationId xmlns:a16="http://schemas.microsoft.com/office/drawing/2014/main" id="{1E5145C1-17BB-40FA-855F-C1382B8073D4}"/>
                  </a:ext>
                </a:extLst>
              </p:cNvPr>
              <p:cNvSpPr>
                <a:spLocks/>
              </p:cNvSpPr>
              <p:nvPr userDrawn="1"/>
            </p:nvSpPr>
            <p:spPr bwMode="auto">
              <a:xfrm>
                <a:off x="798513" y="4525963"/>
                <a:ext cx="366713" cy="412750"/>
              </a:xfrm>
              <a:custGeom>
                <a:avLst/>
                <a:gdLst>
                  <a:gd name="T0" fmla="*/ 77 w 115"/>
                  <a:gd name="T1" fmla="*/ 9 h 130"/>
                  <a:gd name="T2" fmla="*/ 19 w 115"/>
                  <a:gd name="T3" fmla="*/ 9 h 130"/>
                  <a:gd name="T4" fmla="*/ 9 w 115"/>
                  <a:gd name="T5" fmla="*/ 27 h 130"/>
                  <a:gd name="T6" fmla="*/ 3 w 115"/>
                  <a:gd name="T7" fmla="*/ 50 h 130"/>
                  <a:gd name="T8" fmla="*/ 8 w 115"/>
                  <a:gd name="T9" fmla="*/ 41 h 130"/>
                  <a:gd name="T10" fmla="*/ 22 w 115"/>
                  <a:gd name="T11" fmla="*/ 37 h 130"/>
                  <a:gd name="T12" fmla="*/ 71 w 115"/>
                  <a:gd name="T13" fmla="*/ 37 h 130"/>
                  <a:gd name="T14" fmla="*/ 86 w 115"/>
                  <a:gd name="T15" fmla="*/ 42 h 130"/>
                  <a:gd name="T16" fmla="*/ 91 w 115"/>
                  <a:gd name="T17" fmla="*/ 54 h 130"/>
                  <a:gd name="T18" fmla="*/ 91 w 115"/>
                  <a:gd name="T19" fmla="*/ 57 h 130"/>
                  <a:gd name="T20" fmla="*/ 37 w 115"/>
                  <a:gd name="T21" fmla="*/ 123 h 130"/>
                  <a:gd name="T22" fmla="*/ 0 w 115"/>
                  <a:gd name="T23" fmla="*/ 114 h 130"/>
                  <a:gd name="T24" fmla="*/ 44 w 115"/>
                  <a:gd name="T25" fmla="*/ 130 h 130"/>
                  <a:gd name="T26" fmla="*/ 115 w 115"/>
                  <a:gd name="T27" fmla="*/ 54 h 130"/>
                  <a:gd name="T28" fmla="*/ 115 w 115"/>
                  <a:gd name="T29" fmla="*/ 0 h 130"/>
                  <a:gd name="T30" fmla="*/ 99 w 115"/>
                  <a:gd name="T31" fmla="*/ 6 h 130"/>
                  <a:gd name="T32" fmla="*/ 77 w 115"/>
                  <a:gd name="T33" fmla="*/ 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30">
                    <a:moveTo>
                      <a:pt x="77" y="9"/>
                    </a:moveTo>
                    <a:cubicBezTo>
                      <a:pt x="19" y="9"/>
                      <a:pt x="19" y="9"/>
                      <a:pt x="19" y="9"/>
                    </a:cubicBezTo>
                    <a:cubicBezTo>
                      <a:pt x="19" y="9"/>
                      <a:pt x="13" y="15"/>
                      <a:pt x="9" y="27"/>
                    </a:cubicBezTo>
                    <a:cubicBezTo>
                      <a:pt x="5" y="35"/>
                      <a:pt x="4" y="47"/>
                      <a:pt x="3" y="50"/>
                    </a:cubicBezTo>
                    <a:cubicBezTo>
                      <a:pt x="3" y="48"/>
                      <a:pt x="5" y="45"/>
                      <a:pt x="8" y="41"/>
                    </a:cubicBezTo>
                    <a:cubicBezTo>
                      <a:pt x="13" y="37"/>
                      <a:pt x="22" y="37"/>
                      <a:pt x="22" y="37"/>
                    </a:cubicBezTo>
                    <a:cubicBezTo>
                      <a:pt x="71" y="37"/>
                      <a:pt x="71" y="37"/>
                      <a:pt x="71" y="37"/>
                    </a:cubicBezTo>
                    <a:cubicBezTo>
                      <a:pt x="71" y="37"/>
                      <a:pt x="80" y="37"/>
                      <a:pt x="86" y="42"/>
                    </a:cubicBezTo>
                    <a:cubicBezTo>
                      <a:pt x="91" y="47"/>
                      <a:pt x="91" y="54"/>
                      <a:pt x="91" y="54"/>
                    </a:cubicBezTo>
                    <a:cubicBezTo>
                      <a:pt x="91" y="57"/>
                      <a:pt x="91" y="57"/>
                      <a:pt x="91" y="57"/>
                    </a:cubicBezTo>
                    <a:cubicBezTo>
                      <a:pt x="91" y="95"/>
                      <a:pt x="67" y="123"/>
                      <a:pt x="37" y="123"/>
                    </a:cubicBezTo>
                    <a:cubicBezTo>
                      <a:pt x="13" y="124"/>
                      <a:pt x="0" y="114"/>
                      <a:pt x="0" y="114"/>
                    </a:cubicBezTo>
                    <a:cubicBezTo>
                      <a:pt x="0" y="114"/>
                      <a:pt x="17" y="130"/>
                      <a:pt x="44" y="130"/>
                    </a:cubicBezTo>
                    <a:cubicBezTo>
                      <a:pt x="81" y="130"/>
                      <a:pt x="115" y="100"/>
                      <a:pt x="115" y="54"/>
                    </a:cubicBezTo>
                    <a:cubicBezTo>
                      <a:pt x="115" y="0"/>
                      <a:pt x="115" y="0"/>
                      <a:pt x="115" y="0"/>
                    </a:cubicBezTo>
                    <a:cubicBezTo>
                      <a:pt x="115" y="0"/>
                      <a:pt x="106" y="4"/>
                      <a:pt x="99" y="6"/>
                    </a:cubicBezTo>
                    <a:cubicBezTo>
                      <a:pt x="88" y="8"/>
                      <a:pt x="77" y="9"/>
                      <a:pt x="7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59">
                <a:extLst>
                  <a:ext uri="{FF2B5EF4-FFF2-40B4-BE49-F238E27FC236}">
                    <a16:creationId xmlns:a16="http://schemas.microsoft.com/office/drawing/2014/main" id="{540138E8-1B71-4066-B38C-ED57AA89A89B}"/>
                  </a:ext>
                </a:extLst>
              </p:cNvPr>
              <p:cNvSpPr>
                <a:spLocks/>
              </p:cNvSpPr>
              <p:nvPr userDrawn="1"/>
            </p:nvSpPr>
            <p:spPr bwMode="auto">
              <a:xfrm>
                <a:off x="4381500" y="4143375"/>
                <a:ext cx="765175" cy="563562"/>
              </a:xfrm>
              <a:custGeom>
                <a:avLst/>
                <a:gdLst>
                  <a:gd name="T0" fmla="*/ 164 w 240"/>
                  <a:gd name="T1" fmla="*/ 62 h 177"/>
                  <a:gd name="T2" fmla="*/ 114 w 240"/>
                  <a:gd name="T3" fmla="*/ 62 h 177"/>
                  <a:gd name="T4" fmla="*/ 115 w 240"/>
                  <a:gd name="T5" fmla="*/ 54 h 177"/>
                  <a:gd name="T6" fmla="*/ 115 w 240"/>
                  <a:gd name="T7" fmla="*/ 0 h 177"/>
                  <a:gd name="T8" fmla="*/ 99 w 240"/>
                  <a:gd name="T9" fmla="*/ 6 h 177"/>
                  <a:gd name="T10" fmla="*/ 77 w 240"/>
                  <a:gd name="T11" fmla="*/ 9 h 177"/>
                  <a:gd name="T12" fmla="*/ 19 w 240"/>
                  <a:gd name="T13" fmla="*/ 9 h 177"/>
                  <a:gd name="T14" fmla="*/ 9 w 240"/>
                  <a:gd name="T15" fmla="*/ 26 h 177"/>
                  <a:gd name="T16" fmla="*/ 3 w 240"/>
                  <a:gd name="T17" fmla="*/ 50 h 177"/>
                  <a:gd name="T18" fmla="*/ 8 w 240"/>
                  <a:gd name="T19" fmla="*/ 41 h 177"/>
                  <a:gd name="T20" fmla="*/ 22 w 240"/>
                  <a:gd name="T21" fmla="*/ 37 h 177"/>
                  <a:gd name="T22" fmla="*/ 71 w 240"/>
                  <a:gd name="T23" fmla="*/ 37 h 177"/>
                  <a:gd name="T24" fmla="*/ 86 w 240"/>
                  <a:gd name="T25" fmla="*/ 42 h 177"/>
                  <a:gd name="T26" fmla="*/ 91 w 240"/>
                  <a:gd name="T27" fmla="*/ 54 h 177"/>
                  <a:gd name="T28" fmla="*/ 91 w 240"/>
                  <a:gd name="T29" fmla="*/ 57 h 177"/>
                  <a:gd name="T30" fmla="*/ 37 w 240"/>
                  <a:gd name="T31" fmla="*/ 123 h 177"/>
                  <a:gd name="T32" fmla="*/ 0 w 240"/>
                  <a:gd name="T33" fmla="*/ 114 h 177"/>
                  <a:gd name="T34" fmla="*/ 44 w 240"/>
                  <a:gd name="T35" fmla="*/ 130 h 177"/>
                  <a:gd name="T36" fmla="*/ 113 w 240"/>
                  <a:gd name="T37" fmla="*/ 68 h 177"/>
                  <a:gd name="T38" fmla="*/ 117 w 240"/>
                  <a:gd name="T39" fmla="*/ 78 h 177"/>
                  <a:gd name="T40" fmla="*/ 119 w 240"/>
                  <a:gd name="T41" fmla="*/ 100 h 177"/>
                  <a:gd name="T42" fmla="*/ 119 w 240"/>
                  <a:gd name="T43" fmla="*/ 159 h 177"/>
                  <a:gd name="T44" fmla="*/ 137 w 240"/>
                  <a:gd name="T45" fmla="*/ 168 h 177"/>
                  <a:gd name="T46" fmla="*/ 161 w 240"/>
                  <a:gd name="T47" fmla="*/ 174 h 177"/>
                  <a:gd name="T48" fmla="*/ 151 w 240"/>
                  <a:gd name="T49" fmla="*/ 169 h 177"/>
                  <a:gd name="T50" fmla="*/ 147 w 240"/>
                  <a:gd name="T51" fmla="*/ 155 h 177"/>
                  <a:gd name="T52" fmla="*/ 147 w 240"/>
                  <a:gd name="T53" fmla="*/ 106 h 177"/>
                  <a:gd name="T54" fmla="*/ 152 w 240"/>
                  <a:gd name="T55" fmla="*/ 91 h 177"/>
                  <a:gd name="T56" fmla="*/ 164 w 240"/>
                  <a:gd name="T57" fmla="*/ 86 h 177"/>
                  <a:gd name="T58" fmla="*/ 167 w 240"/>
                  <a:gd name="T59" fmla="*/ 86 h 177"/>
                  <a:gd name="T60" fmla="*/ 233 w 240"/>
                  <a:gd name="T61" fmla="*/ 140 h 177"/>
                  <a:gd name="T62" fmla="*/ 224 w 240"/>
                  <a:gd name="T63" fmla="*/ 177 h 177"/>
                  <a:gd name="T64" fmla="*/ 240 w 240"/>
                  <a:gd name="T65" fmla="*/ 133 h 177"/>
                  <a:gd name="T66" fmla="*/ 164 w 240"/>
                  <a:gd name="T6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0" h="177">
                    <a:moveTo>
                      <a:pt x="164" y="62"/>
                    </a:moveTo>
                    <a:cubicBezTo>
                      <a:pt x="114" y="62"/>
                      <a:pt x="114" y="62"/>
                      <a:pt x="114" y="62"/>
                    </a:cubicBezTo>
                    <a:cubicBezTo>
                      <a:pt x="114" y="60"/>
                      <a:pt x="115" y="57"/>
                      <a:pt x="115" y="54"/>
                    </a:cubicBezTo>
                    <a:cubicBezTo>
                      <a:pt x="115" y="0"/>
                      <a:pt x="115" y="0"/>
                      <a:pt x="115" y="0"/>
                    </a:cubicBezTo>
                    <a:cubicBezTo>
                      <a:pt x="115" y="0"/>
                      <a:pt x="106" y="4"/>
                      <a:pt x="99" y="6"/>
                    </a:cubicBezTo>
                    <a:cubicBezTo>
                      <a:pt x="88" y="8"/>
                      <a:pt x="77" y="9"/>
                      <a:pt x="77" y="9"/>
                    </a:cubicBezTo>
                    <a:cubicBezTo>
                      <a:pt x="19" y="9"/>
                      <a:pt x="19" y="9"/>
                      <a:pt x="19" y="9"/>
                    </a:cubicBezTo>
                    <a:cubicBezTo>
                      <a:pt x="19" y="9"/>
                      <a:pt x="13" y="15"/>
                      <a:pt x="9" y="26"/>
                    </a:cubicBezTo>
                    <a:cubicBezTo>
                      <a:pt x="5" y="35"/>
                      <a:pt x="4" y="46"/>
                      <a:pt x="3" y="50"/>
                    </a:cubicBezTo>
                    <a:cubicBezTo>
                      <a:pt x="3" y="48"/>
                      <a:pt x="5" y="44"/>
                      <a:pt x="8" y="41"/>
                    </a:cubicBezTo>
                    <a:cubicBezTo>
                      <a:pt x="13" y="37"/>
                      <a:pt x="22" y="37"/>
                      <a:pt x="22" y="37"/>
                    </a:cubicBezTo>
                    <a:cubicBezTo>
                      <a:pt x="71" y="37"/>
                      <a:pt x="71" y="37"/>
                      <a:pt x="71" y="37"/>
                    </a:cubicBezTo>
                    <a:cubicBezTo>
                      <a:pt x="71" y="37"/>
                      <a:pt x="80" y="37"/>
                      <a:pt x="86" y="42"/>
                    </a:cubicBezTo>
                    <a:cubicBezTo>
                      <a:pt x="91" y="47"/>
                      <a:pt x="91" y="54"/>
                      <a:pt x="91" y="54"/>
                    </a:cubicBezTo>
                    <a:cubicBezTo>
                      <a:pt x="91" y="57"/>
                      <a:pt x="91" y="57"/>
                      <a:pt x="91" y="57"/>
                    </a:cubicBezTo>
                    <a:cubicBezTo>
                      <a:pt x="91" y="94"/>
                      <a:pt x="67" y="122"/>
                      <a:pt x="37" y="123"/>
                    </a:cubicBezTo>
                    <a:cubicBezTo>
                      <a:pt x="13" y="124"/>
                      <a:pt x="0" y="114"/>
                      <a:pt x="0" y="114"/>
                    </a:cubicBezTo>
                    <a:cubicBezTo>
                      <a:pt x="0" y="114"/>
                      <a:pt x="17" y="130"/>
                      <a:pt x="44" y="130"/>
                    </a:cubicBezTo>
                    <a:cubicBezTo>
                      <a:pt x="76" y="130"/>
                      <a:pt x="107" y="106"/>
                      <a:pt x="113" y="68"/>
                    </a:cubicBezTo>
                    <a:cubicBezTo>
                      <a:pt x="115" y="71"/>
                      <a:pt x="116" y="75"/>
                      <a:pt x="117" y="78"/>
                    </a:cubicBezTo>
                    <a:cubicBezTo>
                      <a:pt x="119" y="89"/>
                      <a:pt x="119" y="100"/>
                      <a:pt x="119" y="100"/>
                    </a:cubicBezTo>
                    <a:cubicBezTo>
                      <a:pt x="119" y="159"/>
                      <a:pt x="119" y="159"/>
                      <a:pt x="119" y="159"/>
                    </a:cubicBezTo>
                    <a:cubicBezTo>
                      <a:pt x="119" y="159"/>
                      <a:pt x="125" y="164"/>
                      <a:pt x="137" y="168"/>
                    </a:cubicBezTo>
                    <a:cubicBezTo>
                      <a:pt x="145" y="172"/>
                      <a:pt x="157" y="173"/>
                      <a:pt x="161" y="174"/>
                    </a:cubicBezTo>
                    <a:cubicBezTo>
                      <a:pt x="158" y="174"/>
                      <a:pt x="155" y="172"/>
                      <a:pt x="151" y="169"/>
                    </a:cubicBezTo>
                    <a:cubicBezTo>
                      <a:pt x="147" y="164"/>
                      <a:pt x="147" y="155"/>
                      <a:pt x="147" y="155"/>
                    </a:cubicBezTo>
                    <a:cubicBezTo>
                      <a:pt x="147" y="106"/>
                      <a:pt x="147" y="106"/>
                      <a:pt x="147" y="106"/>
                    </a:cubicBezTo>
                    <a:cubicBezTo>
                      <a:pt x="147" y="106"/>
                      <a:pt x="147" y="97"/>
                      <a:pt x="152" y="91"/>
                    </a:cubicBezTo>
                    <a:cubicBezTo>
                      <a:pt x="157" y="86"/>
                      <a:pt x="164" y="86"/>
                      <a:pt x="164" y="86"/>
                    </a:cubicBezTo>
                    <a:cubicBezTo>
                      <a:pt x="167" y="86"/>
                      <a:pt x="167" y="86"/>
                      <a:pt x="167" y="86"/>
                    </a:cubicBezTo>
                    <a:cubicBezTo>
                      <a:pt x="205" y="86"/>
                      <a:pt x="233" y="109"/>
                      <a:pt x="233" y="140"/>
                    </a:cubicBezTo>
                    <a:cubicBezTo>
                      <a:pt x="234" y="164"/>
                      <a:pt x="224" y="177"/>
                      <a:pt x="224" y="177"/>
                    </a:cubicBezTo>
                    <a:cubicBezTo>
                      <a:pt x="224" y="177"/>
                      <a:pt x="240" y="160"/>
                      <a:pt x="240" y="133"/>
                    </a:cubicBezTo>
                    <a:cubicBezTo>
                      <a:pt x="240" y="96"/>
                      <a:pt x="210" y="62"/>
                      <a:pt x="164"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60">
                <a:extLst>
                  <a:ext uri="{FF2B5EF4-FFF2-40B4-BE49-F238E27FC236}">
                    <a16:creationId xmlns:a16="http://schemas.microsoft.com/office/drawing/2014/main" id="{BA47488C-5220-471B-B1D4-E233F3086FA9}"/>
                  </a:ext>
                </a:extLst>
              </p:cNvPr>
              <p:cNvSpPr>
                <a:spLocks noEditPoints="1"/>
              </p:cNvSpPr>
              <p:nvPr userDrawn="1"/>
            </p:nvSpPr>
            <p:spPr bwMode="auto">
              <a:xfrm>
                <a:off x="260350" y="4251325"/>
                <a:ext cx="814388" cy="879475"/>
              </a:xfrm>
              <a:custGeom>
                <a:avLst/>
                <a:gdLst>
                  <a:gd name="T0" fmla="*/ 130 w 256"/>
                  <a:gd name="T1" fmla="*/ 0 h 276"/>
                  <a:gd name="T2" fmla="*/ 172 w 256"/>
                  <a:gd name="T3" fmla="*/ 50 h 276"/>
                  <a:gd name="T4" fmla="*/ 159 w 256"/>
                  <a:gd name="T5" fmla="*/ 79 h 276"/>
                  <a:gd name="T6" fmla="*/ 129 w 256"/>
                  <a:gd name="T7" fmla="*/ 90 h 276"/>
                  <a:gd name="T8" fmla="*/ 84 w 256"/>
                  <a:gd name="T9" fmla="*/ 76 h 276"/>
                  <a:gd name="T10" fmla="*/ 84 w 256"/>
                  <a:gd name="T11" fmla="*/ 78 h 276"/>
                  <a:gd name="T12" fmla="*/ 55 w 256"/>
                  <a:gd name="T13" fmla="*/ 71 h 276"/>
                  <a:gd name="T14" fmla="*/ 0 w 256"/>
                  <a:gd name="T15" fmla="*/ 135 h 276"/>
                  <a:gd name="T16" fmla="*/ 50 w 256"/>
                  <a:gd name="T17" fmla="*/ 93 h 276"/>
                  <a:gd name="T18" fmla="*/ 51 w 256"/>
                  <a:gd name="T19" fmla="*/ 93 h 276"/>
                  <a:gd name="T20" fmla="*/ 80 w 256"/>
                  <a:gd name="T21" fmla="*/ 106 h 276"/>
                  <a:gd name="T22" fmla="*/ 84 w 256"/>
                  <a:gd name="T23" fmla="*/ 111 h 276"/>
                  <a:gd name="T24" fmla="*/ 84 w 256"/>
                  <a:gd name="T25" fmla="*/ 113 h 276"/>
                  <a:gd name="T26" fmla="*/ 85 w 256"/>
                  <a:gd name="T27" fmla="*/ 113 h 276"/>
                  <a:gd name="T28" fmla="*/ 91 w 256"/>
                  <a:gd name="T29" fmla="*/ 136 h 276"/>
                  <a:gd name="T30" fmla="*/ 76 w 256"/>
                  <a:gd name="T31" fmla="*/ 181 h 276"/>
                  <a:gd name="T32" fmla="*/ 79 w 256"/>
                  <a:gd name="T33" fmla="*/ 181 h 276"/>
                  <a:gd name="T34" fmla="*/ 64 w 256"/>
                  <a:gd name="T35" fmla="*/ 221 h 276"/>
                  <a:gd name="T36" fmla="*/ 127 w 256"/>
                  <a:gd name="T37" fmla="*/ 276 h 276"/>
                  <a:gd name="T38" fmla="*/ 85 w 256"/>
                  <a:gd name="T39" fmla="*/ 226 h 276"/>
                  <a:gd name="T40" fmla="*/ 98 w 256"/>
                  <a:gd name="T41" fmla="*/ 197 h 276"/>
                  <a:gd name="T42" fmla="*/ 128 w 256"/>
                  <a:gd name="T43" fmla="*/ 186 h 276"/>
                  <a:gd name="T44" fmla="*/ 173 w 256"/>
                  <a:gd name="T45" fmla="*/ 200 h 276"/>
                  <a:gd name="T46" fmla="*/ 173 w 256"/>
                  <a:gd name="T47" fmla="*/ 197 h 276"/>
                  <a:gd name="T48" fmla="*/ 202 w 256"/>
                  <a:gd name="T49" fmla="*/ 204 h 276"/>
                  <a:gd name="T50" fmla="*/ 256 w 256"/>
                  <a:gd name="T51" fmla="*/ 141 h 276"/>
                  <a:gd name="T52" fmla="*/ 206 w 256"/>
                  <a:gd name="T53" fmla="*/ 183 h 276"/>
                  <a:gd name="T54" fmla="*/ 177 w 256"/>
                  <a:gd name="T55" fmla="*/ 170 h 276"/>
                  <a:gd name="T56" fmla="*/ 173 w 256"/>
                  <a:gd name="T57" fmla="*/ 165 h 276"/>
                  <a:gd name="T58" fmla="*/ 173 w 256"/>
                  <a:gd name="T59" fmla="*/ 163 h 276"/>
                  <a:gd name="T60" fmla="*/ 172 w 256"/>
                  <a:gd name="T61" fmla="*/ 162 h 276"/>
                  <a:gd name="T62" fmla="*/ 166 w 256"/>
                  <a:gd name="T63" fmla="*/ 139 h 276"/>
                  <a:gd name="T64" fmla="*/ 180 w 256"/>
                  <a:gd name="T65" fmla="*/ 95 h 276"/>
                  <a:gd name="T66" fmla="*/ 178 w 256"/>
                  <a:gd name="T67" fmla="*/ 95 h 276"/>
                  <a:gd name="T68" fmla="*/ 193 w 256"/>
                  <a:gd name="T69" fmla="*/ 54 h 276"/>
                  <a:gd name="T70" fmla="*/ 130 w 256"/>
                  <a:gd name="T71" fmla="*/ 0 h 276"/>
                  <a:gd name="T72" fmla="*/ 127 w 256"/>
                  <a:gd name="T73" fmla="*/ 160 h 276"/>
                  <a:gd name="T74" fmla="*/ 115 w 256"/>
                  <a:gd name="T75" fmla="*/ 161 h 276"/>
                  <a:gd name="T76" fmla="*/ 116 w 256"/>
                  <a:gd name="T77" fmla="*/ 135 h 276"/>
                  <a:gd name="T78" fmla="*/ 114 w 256"/>
                  <a:gd name="T79" fmla="*/ 115 h 276"/>
                  <a:gd name="T80" fmla="*/ 130 w 256"/>
                  <a:gd name="T81" fmla="*/ 115 h 276"/>
                  <a:gd name="T82" fmla="*/ 141 w 256"/>
                  <a:gd name="T83" fmla="*/ 114 h 276"/>
                  <a:gd name="T84" fmla="*/ 141 w 256"/>
                  <a:gd name="T85" fmla="*/ 141 h 276"/>
                  <a:gd name="T86" fmla="*/ 143 w 256"/>
                  <a:gd name="T87" fmla="*/ 160 h 276"/>
                  <a:gd name="T88" fmla="*/ 127 w 256"/>
                  <a:gd name="T89" fmla="*/ 16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6" h="276">
                    <a:moveTo>
                      <a:pt x="130" y="0"/>
                    </a:moveTo>
                    <a:cubicBezTo>
                      <a:pt x="144" y="1"/>
                      <a:pt x="174" y="7"/>
                      <a:pt x="172" y="50"/>
                    </a:cubicBezTo>
                    <a:cubicBezTo>
                      <a:pt x="171" y="61"/>
                      <a:pt x="167" y="71"/>
                      <a:pt x="159" y="79"/>
                    </a:cubicBezTo>
                    <a:cubicBezTo>
                      <a:pt x="151" y="86"/>
                      <a:pt x="140" y="90"/>
                      <a:pt x="129" y="90"/>
                    </a:cubicBezTo>
                    <a:cubicBezTo>
                      <a:pt x="113" y="89"/>
                      <a:pt x="97" y="84"/>
                      <a:pt x="84" y="76"/>
                    </a:cubicBezTo>
                    <a:cubicBezTo>
                      <a:pt x="84" y="78"/>
                      <a:pt x="84" y="78"/>
                      <a:pt x="84" y="78"/>
                    </a:cubicBezTo>
                    <a:cubicBezTo>
                      <a:pt x="75" y="74"/>
                      <a:pt x="66" y="71"/>
                      <a:pt x="55" y="71"/>
                    </a:cubicBezTo>
                    <a:cubicBezTo>
                      <a:pt x="9" y="71"/>
                      <a:pt x="0" y="119"/>
                      <a:pt x="0" y="135"/>
                    </a:cubicBezTo>
                    <a:cubicBezTo>
                      <a:pt x="2" y="121"/>
                      <a:pt x="8" y="91"/>
                      <a:pt x="50" y="93"/>
                    </a:cubicBezTo>
                    <a:cubicBezTo>
                      <a:pt x="51" y="93"/>
                      <a:pt x="51" y="93"/>
                      <a:pt x="51" y="93"/>
                    </a:cubicBezTo>
                    <a:cubicBezTo>
                      <a:pt x="62" y="93"/>
                      <a:pt x="72" y="98"/>
                      <a:pt x="80" y="106"/>
                    </a:cubicBezTo>
                    <a:cubicBezTo>
                      <a:pt x="81" y="107"/>
                      <a:pt x="83" y="109"/>
                      <a:pt x="84" y="111"/>
                    </a:cubicBezTo>
                    <a:cubicBezTo>
                      <a:pt x="84" y="113"/>
                      <a:pt x="84" y="113"/>
                      <a:pt x="84" y="113"/>
                    </a:cubicBezTo>
                    <a:cubicBezTo>
                      <a:pt x="84" y="113"/>
                      <a:pt x="84" y="113"/>
                      <a:pt x="85" y="113"/>
                    </a:cubicBezTo>
                    <a:cubicBezTo>
                      <a:pt x="89" y="120"/>
                      <a:pt x="91" y="128"/>
                      <a:pt x="91" y="136"/>
                    </a:cubicBezTo>
                    <a:cubicBezTo>
                      <a:pt x="89" y="163"/>
                      <a:pt x="76" y="181"/>
                      <a:pt x="76" y="181"/>
                    </a:cubicBezTo>
                    <a:cubicBezTo>
                      <a:pt x="79" y="181"/>
                      <a:pt x="79" y="181"/>
                      <a:pt x="79" y="181"/>
                    </a:cubicBezTo>
                    <a:cubicBezTo>
                      <a:pt x="69" y="191"/>
                      <a:pt x="64" y="205"/>
                      <a:pt x="64" y="221"/>
                    </a:cubicBezTo>
                    <a:cubicBezTo>
                      <a:pt x="64" y="267"/>
                      <a:pt x="111" y="276"/>
                      <a:pt x="127" y="276"/>
                    </a:cubicBezTo>
                    <a:cubicBezTo>
                      <a:pt x="114" y="274"/>
                      <a:pt x="83" y="268"/>
                      <a:pt x="85" y="226"/>
                    </a:cubicBezTo>
                    <a:cubicBezTo>
                      <a:pt x="86" y="215"/>
                      <a:pt x="90" y="204"/>
                      <a:pt x="98" y="197"/>
                    </a:cubicBezTo>
                    <a:cubicBezTo>
                      <a:pt x="106" y="189"/>
                      <a:pt x="117" y="185"/>
                      <a:pt x="128" y="186"/>
                    </a:cubicBezTo>
                    <a:cubicBezTo>
                      <a:pt x="155" y="187"/>
                      <a:pt x="173" y="200"/>
                      <a:pt x="173" y="200"/>
                    </a:cubicBezTo>
                    <a:cubicBezTo>
                      <a:pt x="173" y="197"/>
                      <a:pt x="173" y="197"/>
                      <a:pt x="173" y="197"/>
                    </a:cubicBezTo>
                    <a:cubicBezTo>
                      <a:pt x="181" y="202"/>
                      <a:pt x="191" y="204"/>
                      <a:pt x="202" y="204"/>
                    </a:cubicBezTo>
                    <a:cubicBezTo>
                      <a:pt x="248" y="204"/>
                      <a:pt x="256" y="157"/>
                      <a:pt x="256" y="141"/>
                    </a:cubicBezTo>
                    <a:cubicBezTo>
                      <a:pt x="255" y="155"/>
                      <a:pt x="249" y="184"/>
                      <a:pt x="206" y="183"/>
                    </a:cubicBezTo>
                    <a:cubicBezTo>
                      <a:pt x="195" y="182"/>
                      <a:pt x="185" y="178"/>
                      <a:pt x="177" y="170"/>
                    </a:cubicBezTo>
                    <a:cubicBezTo>
                      <a:pt x="176" y="168"/>
                      <a:pt x="174" y="166"/>
                      <a:pt x="173" y="165"/>
                    </a:cubicBezTo>
                    <a:cubicBezTo>
                      <a:pt x="173" y="163"/>
                      <a:pt x="173" y="163"/>
                      <a:pt x="173" y="163"/>
                    </a:cubicBezTo>
                    <a:cubicBezTo>
                      <a:pt x="173" y="163"/>
                      <a:pt x="173" y="162"/>
                      <a:pt x="172" y="162"/>
                    </a:cubicBezTo>
                    <a:cubicBezTo>
                      <a:pt x="168" y="155"/>
                      <a:pt x="166" y="147"/>
                      <a:pt x="166" y="139"/>
                    </a:cubicBezTo>
                    <a:cubicBezTo>
                      <a:pt x="168" y="113"/>
                      <a:pt x="180" y="95"/>
                      <a:pt x="180" y="95"/>
                    </a:cubicBezTo>
                    <a:cubicBezTo>
                      <a:pt x="178" y="95"/>
                      <a:pt x="178" y="95"/>
                      <a:pt x="178" y="95"/>
                    </a:cubicBezTo>
                    <a:cubicBezTo>
                      <a:pt x="188" y="84"/>
                      <a:pt x="193" y="70"/>
                      <a:pt x="193" y="54"/>
                    </a:cubicBezTo>
                    <a:cubicBezTo>
                      <a:pt x="193" y="8"/>
                      <a:pt x="146" y="0"/>
                      <a:pt x="130" y="0"/>
                    </a:cubicBezTo>
                    <a:close/>
                    <a:moveTo>
                      <a:pt x="127" y="160"/>
                    </a:moveTo>
                    <a:cubicBezTo>
                      <a:pt x="123" y="160"/>
                      <a:pt x="119" y="160"/>
                      <a:pt x="115" y="161"/>
                    </a:cubicBezTo>
                    <a:cubicBezTo>
                      <a:pt x="116" y="154"/>
                      <a:pt x="116" y="145"/>
                      <a:pt x="116" y="135"/>
                    </a:cubicBezTo>
                    <a:cubicBezTo>
                      <a:pt x="116" y="128"/>
                      <a:pt x="115" y="121"/>
                      <a:pt x="114" y="115"/>
                    </a:cubicBezTo>
                    <a:cubicBezTo>
                      <a:pt x="119" y="115"/>
                      <a:pt x="124" y="115"/>
                      <a:pt x="130" y="115"/>
                    </a:cubicBezTo>
                    <a:cubicBezTo>
                      <a:pt x="134" y="115"/>
                      <a:pt x="138" y="115"/>
                      <a:pt x="141" y="114"/>
                    </a:cubicBezTo>
                    <a:cubicBezTo>
                      <a:pt x="141" y="122"/>
                      <a:pt x="141" y="131"/>
                      <a:pt x="141" y="141"/>
                    </a:cubicBezTo>
                    <a:cubicBezTo>
                      <a:pt x="141" y="148"/>
                      <a:pt x="142" y="154"/>
                      <a:pt x="143" y="160"/>
                    </a:cubicBezTo>
                    <a:cubicBezTo>
                      <a:pt x="138" y="160"/>
                      <a:pt x="133" y="160"/>
                      <a:pt x="127"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1">
                <a:extLst>
                  <a:ext uri="{FF2B5EF4-FFF2-40B4-BE49-F238E27FC236}">
                    <a16:creationId xmlns:a16="http://schemas.microsoft.com/office/drawing/2014/main" id="{EE1A20ED-010C-4F4F-AD3B-3DB0C7958681}"/>
                  </a:ext>
                </a:extLst>
              </p:cNvPr>
              <p:cNvSpPr>
                <a:spLocks/>
              </p:cNvSpPr>
              <p:nvPr userDrawn="1"/>
            </p:nvSpPr>
            <p:spPr bwMode="auto">
              <a:xfrm>
                <a:off x="4008438" y="4468813"/>
                <a:ext cx="768350" cy="563562"/>
              </a:xfrm>
              <a:custGeom>
                <a:avLst/>
                <a:gdLst>
                  <a:gd name="T0" fmla="*/ 127 w 241"/>
                  <a:gd name="T1" fmla="*/ 110 h 177"/>
                  <a:gd name="T2" fmla="*/ 123 w 241"/>
                  <a:gd name="T3" fmla="*/ 99 h 177"/>
                  <a:gd name="T4" fmla="*/ 121 w 241"/>
                  <a:gd name="T5" fmla="*/ 77 h 177"/>
                  <a:gd name="T6" fmla="*/ 121 w 241"/>
                  <a:gd name="T7" fmla="*/ 19 h 177"/>
                  <a:gd name="T8" fmla="*/ 103 w 241"/>
                  <a:gd name="T9" fmla="*/ 9 h 177"/>
                  <a:gd name="T10" fmla="*/ 79 w 241"/>
                  <a:gd name="T11" fmla="*/ 4 h 177"/>
                  <a:gd name="T12" fmla="*/ 88 w 241"/>
                  <a:gd name="T13" fmla="*/ 8 h 177"/>
                  <a:gd name="T14" fmla="*/ 92 w 241"/>
                  <a:gd name="T15" fmla="*/ 22 h 177"/>
                  <a:gd name="T16" fmla="*/ 92 w 241"/>
                  <a:gd name="T17" fmla="*/ 71 h 177"/>
                  <a:gd name="T18" fmla="*/ 88 w 241"/>
                  <a:gd name="T19" fmla="*/ 86 h 177"/>
                  <a:gd name="T20" fmla="*/ 76 w 241"/>
                  <a:gd name="T21" fmla="*/ 91 h 177"/>
                  <a:gd name="T22" fmla="*/ 73 w 241"/>
                  <a:gd name="T23" fmla="*/ 91 h 177"/>
                  <a:gd name="T24" fmla="*/ 6 w 241"/>
                  <a:gd name="T25" fmla="*/ 37 h 177"/>
                  <a:gd name="T26" fmla="*/ 15 w 241"/>
                  <a:gd name="T27" fmla="*/ 0 h 177"/>
                  <a:gd name="T28" fmla="*/ 0 w 241"/>
                  <a:gd name="T29" fmla="*/ 44 h 177"/>
                  <a:gd name="T30" fmla="*/ 76 w 241"/>
                  <a:gd name="T31" fmla="*/ 115 h 177"/>
                  <a:gd name="T32" fmla="*/ 126 w 241"/>
                  <a:gd name="T33" fmla="*/ 115 h 177"/>
                  <a:gd name="T34" fmla="*/ 126 w 241"/>
                  <a:gd name="T35" fmla="*/ 124 h 177"/>
                  <a:gd name="T36" fmla="*/ 126 w 241"/>
                  <a:gd name="T37" fmla="*/ 177 h 177"/>
                  <a:gd name="T38" fmla="*/ 142 w 241"/>
                  <a:gd name="T39" fmla="*/ 171 h 177"/>
                  <a:gd name="T40" fmla="*/ 164 w 241"/>
                  <a:gd name="T41" fmla="*/ 169 h 177"/>
                  <a:gd name="T42" fmla="*/ 222 w 241"/>
                  <a:gd name="T43" fmla="*/ 169 h 177"/>
                  <a:gd name="T44" fmla="*/ 231 w 241"/>
                  <a:gd name="T45" fmla="*/ 151 h 177"/>
                  <a:gd name="T46" fmla="*/ 231 w 241"/>
                  <a:gd name="T47" fmla="*/ 151 h 177"/>
                  <a:gd name="T48" fmla="*/ 237 w 241"/>
                  <a:gd name="T49" fmla="*/ 127 h 177"/>
                  <a:gd name="T50" fmla="*/ 232 w 241"/>
                  <a:gd name="T51" fmla="*/ 136 h 177"/>
                  <a:gd name="T52" fmla="*/ 218 w 241"/>
                  <a:gd name="T53" fmla="*/ 141 h 177"/>
                  <a:gd name="T54" fmla="*/ 170 w 241"/>
                  <a:gd name="T55" fmla="*/ 141 h 177"/>
                  <a:gd name="T56" fmla="*/ 155 w 241"/>
                  <a:gd name="T57" fmla="*/ 136 h 177"/>
                  <a:gd name="T58" fmla="*/ 149 w 241"/>
                  <a:gd name="T59" fmla="*/ 124 h 177"/>
                  <a:gd name="T60" fmla="*/ 149 w 241"/>
                  <a:gd name="T61" fmla="*/ 121 h 177"/>
                  <a:gd name="T62" fmla="*/ 203 w 241"/>
                  <a:gd name="T63" fmla="*/ 55 h 177"/>
                  <a:gd name="T64" fmla="*/ 241 w 241"/>
                  <a:gd name="T65" fmla="*/ 63 h 177"/>
                  <a:gd name="T66" fmla="*/ 197 w 241"/>
                  <a:gd name="T67" fmla="*/ 48 h 177"/>
                  <a:gd name="T68" fmla="*/ 127 w 241"/>
                  <a:gd name="T69" fmla="*/ 11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1" h="177">
                    <a:moveTo>
                      <a:pt x="127" y="110"/>
                    </a:moveTo>
                    <a:cubicBezTo>
                      <a:pt x="125" y="107"/>
                      <a:pt x="124" y="103"/>
                      <a:pt x="123" y="99"/>
                    </a:cubicBezTo>
                    <a:cubicBezTo>
                      <a:pt x="121" y="89"/>
                      <a:pt x="121" y="77"/>
                      <a:pt x="121" y="77"/>
                    </a:cubicBezTo>
                    <a:cubicBezTo>
                      <a:pt x="121" y="19"/>
                      <a:pt x="121" y="19"/>
                      <a:pt x="121" y="19"/>
                    </a:cubicBezTo>
                    <a:cubicBezTo>
                      <a:pt x="121" y="19"/>
                      <a:pt x="114" y="14"/>
                      <a:pt x="103" y="9"/>
                    </a:cubicBezTo>
                    <a:cubicBezTo>
                      <a:pt x="94" y="6"/>
                      <a:pt x="83" y="4"/>
                      <a:pt x="79" y="4"/>
                    </a:cubicBezTo>
                    <a:cubicBezTo>
                      <a:pt x="81" y="4"/>
                      <a:pt x="85" y="5"/>
                      <a:pt x="88" y="8"/>
                    </a:cubicBezTo>
                    <a:cubicBezTo>
                      <a:pt x="93" y="14"/>
                      <a:pt x="92" y="22"/>
                      <a:pt x="92" y="22"/>
                    </a:cubicBezTo>
                    <a:cubicBezTo>
                      <a:pt x="92" y="71"/>
                      <a:pt x="92" y="71"/>
                      <a:pt x="92" y="71"/>
                    </a:cubicBezTo>
                    <a:cubicBezTo>
                      <a:pt x="92" y="71"/>
                      <a:pt x="93" y="80"/>
                      <a:pt x="88" y="86"/>
                    </a:cubicBezTo>
                    <a:cubicBezTo>
                      <a:pt x="83" y="92"/>
                      <a:pt x="76" y="91"/>
                      <a:pt x="76" y="91"/>
                    </a:cubicBezTo>
                    <a:cubicBezTo>
                      <a:pt x="73" y="91"/>
                      <a:pt x="73" y="91"/>
                      <a:pt x="73" y="91"/>
                    </a:cubicBezTo>
                    <a:cubicBezTo>
                      <a:pt x="35" y="91"/>
                      <a:pt x="7" y="68"/>
                      <a:pt x="6" y="37"/>
                    </a:cubicBezTo>
                    <a:cubicBezTo>
                      <a:pt x="5" y="13"/>
                      <a:pt x="15" y="0"/>
                      <a:pt x="15" y="0"/>
                    </a:cubicBezTo>
                    <a:cubicBezTo>
                      <a:pt x="15" y="0"/>
                      <a:pt x="0" y="17"/>
                      <a:pt x="0" y="44"/>
                    </a:cubicBezTo>
                    <a:cubicBezTo>
                      <a:pt x="0" y="81"/>
                      <a:pt x="29" y="115"/>
                      <a:pt x="76" y="115"/>
                    </a:cubicBezTo>
                    <a:cubicBezTo>
                      <a:pt x="126" y="115"/>
                      <a:pt x="126" y="115"/>
                      <a:pt x="126" y="115"/>
                    </a:cubicBezTo>
                    <a:cubicBezTo>
                      <a:pt x="126" y="118"/>
                      <a:pt x="126" y="121"/>
                      <a:pt x="126" y="124"/>
                    </a:cubicBezTo>
                    <a:cubicBezTo>
                      <a:pt x="126" y="177"/>
                      <a:pt x="126" y="177"/>
                      <a:pt x="126" y="177"/>
                    </a:cubicBezTo>
                    <a:cubicBezTo>
                      <a:pt x="126" y="177"/>
                      <a:pt x="134" y="173"/>
                      <a:pt x="142" y="171"/>
                    </a:cubicBezTo>
                    <a:cubicBezTo>
                      <a:pt x="152" y="169"/>
                      <a:pt x="164" y="169"/>
                      <a:pt x="164" y="169"/>
                    </a:cubicBezTo>
                    <a:cubicBezTo>
                      <a:pt x="222" y="169"/>
                      <a:pt x="222" y="169"/>
                      <a:pt x="222" y="169"/>
                    </a:cubicBezTo>
                    <a:cubicBezTo>
                      <a:pt x="222" y="169"/>
                      <a:pt x="227" y="163"/>
                      <a:pt x="231" y="151"/>
                    </a:cubicBezTo>
                    <a:cubicBezTo>
                      <a:pt x="231" y="151"/>
                      <a:pt x="231" y="151"/>
                      <a:pt x="231" y="151"/>
                    </a:cubicBezTo>
                    <a:cubicBezTo>
                      <a:pt x="234" y="142"/>
                      <a:pt x="236" y="131"/>
                      <a:pt x="237" y="127"/>
                    </a:cubicBezTo>
                    <a:cubicBezTo>
                      <a:pt x="236" y="129"/>
                      <a:pt x="235" y="133"/>
                      <a:pt x="232" y="136"/>
                    </a:cubicBezTo>
                    <a:cubicBezTo>
                      <a:pt x="227" y="141"/>
                      <a:pt x="218" y="141"/>
                      <a:pt x="218" y="141"/>
                    </a:cubicBezTo>
                    <a:cubicBezTo>
                      <a:pt x="170" y="141"/>
                      <a:pt x="170" y="141"/>
                      <a:pt x="170" y="141"/>
                    </a:cubicBezTo>
                    <a:cubicBezTo>
                      <a:pt x="170" y="141"/>
                      <a:pt x="160" y="141"/>
                      <a:pt x="155" y="136"/>
                    </a:cubicBezTo>
                    <a:cubicBezTo>
                      <a:pt x="149" y="131"/>
                      <a:pt x="149" y="124"/>
                      <a:pt x="149" y="124"/>
                    </a:cubicBezTo>
                    <a:cubicBezTo>
                      <a:pt x="149" y="121"/>
                      <a:pt x="149" y="121"/>
                      <a:pt x="149" y="121"/>
                    </a:cubicBezTo>
                    <a:cubicBezTo>
                      <a:pt x="149" y="83"/>
                      <a:pt x="173" y="55"/>
                      <a:pt x="203" y="55"/>
                    </a:cubicBezTo>
                    <a:cubicBezTo>
                      <a:pt x="228" y="54"/>
                      <a:pt x="241" y="63"/>
                      <a:pt x="241" y="63"/>
                    </a:cubicBezTo>
                    <a:cubicBezTo>
                      <a:pt x="241" y="63"/>
                      <a:pt x="224" y="48"/>
                      <a:pt x="197" y="48"/>
                    </a:cubicBezTo>
                    <a:cubicBezTo>
                      <a:pt x="163" y="48"/>
                      <a:pt x="133" y="72"/>
                      <a:pt x="12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2">
                <a:extLst>
                  <a:ext uri="{FF2B5EF4-FFF2-40B4-BE49-F238E27FC236}">
                    <a16:creationId xmlns:a16="http://schemas.microsoft.com/office/drawing/2014/main" id="{BA819950-7C5E-46B4-86BF-F56B510330DC}"/>
                  </a:ext>
                </a:extLst>
              </p:cNvPr>
              <p:cNvSpPr>
                <a:spLocks/>
              </p:cNvSpPr>
              <p:nvPr userDrawn="1"/>
            </p:nvSpPr>
            <p:spPr bwMode="auto">
              <a:xfrm>
                <a:off x="5397500" y="4903788"/>
                <a:ext cx="411163" cy="363537"/>
              </a:xfrm>
              <a:custGeom>
                <a:avLst/>
                <a:gdLst>
                  <a:gd name="T0" fmla="*/ 53 w 129"/>
                  <a:gd name="T1" fmla="*/ 0 h 114"/>
                  <a:gd name="T2" fmla="*/ 0 w 129"/>
                  <a:gd name="T3" fmla="*/ 0 h 114"/>
                  <a:gd name="T4" fmla="*/ 6 w 129"/>
                  <a:gd name="T5" fmla="*/ 16 h 114"/>
                  <a:gd name="T6" fmla="*/ 8 w 129"/>
                  <a:gd name="T7" fmla="*/ 38 h 114"/>
                  <a:gd name="T8" fmla="*/ 8 w 129"/>
                  <a:gd name="T9" fmla="*/ 96 h 114"/>
                  <a:gd name="T10" fmla="*/ 26 w 129"/>
                  <a:gd name="T11" fmla="*/ 105 h 114"/>
                  <a:gd name="T12" fmla="*/ 50 w 129"/>
                  <a:gd name="T13" fmla="*/ 111 h 114"/>
                  <a:gd name="T14" fmla="*/ 41 w 129"/>
                  <a:gd name="T15" fmla="*/ 106 h 114"/>
                  <a:gd name="T16" fmla="*/ 37 w 129"/>
                  <a:gd name="T17" fmla="*/ 92 h 114"/>
                  <a:gd name="T18" fmla="*/ 37 w 129"/>
                  <a:gd name="T19" fmla="*/ 43 h 114"/>
                  <a:gd name="T20" fmla="*/ 41 w 129"/>
                  <a:gd name="T21" fmla="*/ 28 h 114"/>
                  <a:gd name="T22" fmla="*/ 53 w 129"/>
                  <a:gd name="T23" fmla="*/ 23 h 114"/>
                  <a:gd name="T24" fmla="*/ 56 w 129"/>
                  <a:gd name="T25" fmla="*/ 23 h 114"/>
                  <a:gd name="T26" fmla="*/ 123 w 129"/>
                  <a:gd name="T27" fmla="*/ 77 h 114"/>
                  <a:gd name="T28" fmla="*/ 113 w 129"/>
                  <a:gd name="T29" fmla="*/ 114 h 114"/>
                  <a:gd name="T30" fmla="*/ 129 w 129"/>
                  <a:gd name="T31" fmla="*/ 70 h 114"/>
                  <a:gd name="T32" fmla="*/ 53 w 129"/>
                  <a:gd name="T3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4">
                    <a:moveTo>
                      <a:pt x="53" y="0"/>
                    </a:moveTo>
                    <a:cubicBezTo>
                      <a:pt x="0" y="0"/>
                      <a:pt x="0" y="0"/>
                      <a:pt x="0" y="0"/>
                    </a:cubicBezTo>
                    <a:cubicBezTo>
                      <a:pt x="0" y="0"/>
                      <a:pt x="4" y="8"/>
                      <a:pt x="6" y="16"/>
                    </a:cubicBezTo>
                    <a:cubicBezTo>
                      <a:pt x="8" y="26"/>
                      <a:pt x="8" y="38"/>
                      <a:pt x="8" y="38"/>
                    </a:cubicBezTo>
                    <a:cubicBezTo>
                      <a:pt x="8" y="96"/>
                      <a:pt x="8" y="96"/>
                      <a:pt x="8" y="96"/>
                    </a:cubicBezTo>
                    <a:cubicBezTo>
                      <a:pt x="8" y="96"/>
                      <a:pt x="15" y="101"/>
                      <a:pt x="26" y="105"/>
                    </a:cubicBezTo>
                    <a:cubicBezTo>
                      <a:pt x="35" y="109"/>
                      <a:pt x="46" y="110"/>
                      <a:pt x="50" y="111"/>
                    </a:cubicBezTo>
                    <a:cubicBezTo>
                      <a:pt x="47" y="111"/>
                      <a:pt x="44" y="109"/>
                      <a:pt x="41" y="106"/>
                    </a:cubicBezTo>
                    <a:cubicBezTo>
                      <a:pt x="37" y="101"/>
                      <a:pt x="37" y="92"/>
                      <a:pt x="37" y="92"/>
                    </a:cubicBezTo>
                    <a:cubicBezTo>
                      <a:pt x="37" y="43"/>
                      <a:pt x="37" y="43"/>
                      <a:pt x="37" y="43"/>
                    </a:cubicBezTo>
                    <a:cubicBezTo>
                      <a:pt x="37" y="43"/>
                      <a:pt x="36" y="34"/>
                      <a:pt x="41" y="28"/>
                    </a:cubicBezTo>
                    <a:cubicBezTo>
                      <a:pt x="46" y="23"/>
                      <a:pt x="53" y="23"/>
                      <a:pt x="53" y="23"/>
                    </a:cubicBezTo>
                    <a:cubicBezTo>
                      <a:pt x="56" y="23"/>
                      <a:pt x="56" y="23"/>
                      <a:pt x="56" y="23"/>
                    </a:cubicBezTo>
                    <a:cubicBezTo>
                      <a:pt x="94" y="23"/>
                      <a:pt x="122" y="46"/>
                      <a:pt x="123" y="77"/>
                    </a:cubicBezTo>
                    <a:cubicBezTo>
                      <a:pt x="123" y="101"/>
                      <a:pt x="113" y="114"/>
                      <a:pt x="113" y="114"/>
                    </a:cubicBezTo>
                    <a:cubicBezTo>
                      <a:pt x="113" y="114"/>
                      <a:pt x="129" y="97"/>
                      <a:pt x="129" y="70"/>
                    </a:cubicBezTo>
                    <a:cubicBezTo>
                      <a:pt x="129" y="33"/>
                      <a:pt x="99"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3">
                <a:extLst>
                  <a:ext uri="{FF2B5EF4-FFF2-40B4-BE49-F238E27FC236}">
                    <a16:creationId xmlns:a16="http://schemas.microsoft.com/office/drawing/2014/main" id="{C8399745-EDBB-4EDC-8117-5EB60B03FC50}"/>
                  </a:ext>
                </a:extLst>
              </p:cNvPr>
              <p:cNvSpPr>
                <a:spLocks/>
              </p:cNvSpPr>
              <p:nvPr userDrawn="1"/>
            </p:nvSpPr>
            <p:spPr bwMode="auto">
              <a:xfrm>
                <a:off x="5030788" y="4706938"/>
                <a:ext cx="366713" cy="411162"/>
              </a:xfrm>
              <a:custGeom>
                <a:avLst/>
                <a:gdLst>
                  <a:gd name="T0" fmla="*/ 77 w 115"/>
                  <a:gd name="T1" fmla="*/ 8 h 129"/>
                  <a:gd name="T2" fmla="*/ 19 w 115"/>
                  <a:gd name="T3" fmla="*/ 8 h 129"/>
                  <a:gd name="T4" fmla="*/ 9 w 115"/>
                  <a:gd name="T5" fmla="*/ 26 h 129"/>
                  <a:gd name="T6" fmla="*/ 3 w 115"/>
                  <a:gd name="T7" fmla="*/ 49 h 129"/>
                  <a:gd name="T8" fmla="*/ 8 w 115"/>
                  <a:gd name="T9" fmla="*/ 40 h 129"/>
                  <a:gd name="T10" fmla="*/ 22 w 115"/>
                  <a:gd name="T11" fmla="*/ 36 h 129"/>
                  <a:gd name="T12" fmla="*/ 71 w 115"/>
                  <a:gd name="T13" fmla="*/ 36 h 129"/>
                  <a:gd name="T14" fmla="*/ 86 w 115"/>
                  <a:gd name="T15" fmla="*/ 41 h 129"/>
                  <a:gd name="T16" fmla="*/ 91 w 115"/>
                  <a:gd name="T17" fmla="*/ 53 h 129"/>
                  <a:gd name="T18" fmla="*/ 91 w 115"/>
                  <a:gd name="T19" fmla="*/ 56 h 129"/>
                  <a:gd name="T20" fmla="*/ 37 w 115"/>
                  <a:gd name="T21" fmla="*/ 122 h 129"/>
                  <a:gd name="T22" fmla="*/ 0 w 115"/>
                  <a:gd name="T23" fmla="*/ 113 h 129"/>
                  <a:gd name="T24" fmla="*/ 44 w 115"/>
                  <a:gd name="T25" fmla="*/ 129 h 129"/>
                  <a:gd name="T26" fmla="*/ 115 w 115"/>
                  <a:gd name="T27" fmla="*/ 53 h 129"/>
                  <a:gd name="T28" fmla="*/ 115 w 115"/>
                  <a:gd name="T29" fmla="*/ 0 h 129"/>
                  <a:gd name="T30" fmla="*/ 99 w 115"/>
                  <a:gd name="T31" fmla="*/ 5 h 129"/>
                  <a:gd name="T32" fmla="*/ 77 w 115"/>
                  <a:gd name="T33" fmla="*/ 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29">
                    <a:moveTo>
                      <a:pt x="77" y="8"/>
                    </a:moveTo>
                    <a:cubicBezTo>
                      <a:pt x="19" y="8"/>
                      <a:pt x="19" y="8"/>
                      <a:pt x="19" y="8"/>
                    </a:cubicBezTo>
                    <a:cubicBezTo>
                      <a:pt x="19" y="8"/>
                      <a:pt x="13" y="14"/>
                      <a:pt x="9" y="26"/>
                    </a:cubicBezTo>
                    <a:cubicBezTo>
                      <a:pt x="5" y="34"/>
                      <a:pt x="4" y="46"/>
                      <a:pt x="3" y="49"/>
                    </a:cubicBezTo>
                    <a:cubicBezTo>
                      <a:pt x="3" y="47"/>
                      <a:pt x="5" y="44"/>
                      <a:pt x="8" y="40"/>
                    </a:cubicBezTo>
                    <a:cubicBezTo>
                      <a:pt x="13" y="36"/>
                      <a:pt x="22" y="36"/>
                      <a:pt x="22" y="36"/>
                    </a:cubicBezTo>
                    <a:cubicBezTo>
                      <a:pt x="71" y="36"/>
                      <a:pt x="71" y="36"/>
                      <a:pt x="71" y="36"/>
                    </a:cubicBezTo>
                    <a:cubicBezTo>
                      <a:pt x="71" y="36"/>
                      <a:pt x="80" y="36"/>
                      <a:pt x="86" y="41"/>
                    </a:cubicBezTo>
                    <a:cubicBezTo>
                      <a:pt x="92" y="46"/>
                      <a:pt x="91" y="53"/>
                      <a:pt x="91" y="53"/>
                    </a:cubicBezTo>
                    <a:cubicBezTo>
                      <a:pt x="91" y="56"/>
                      <a:pt x="91" y="56"/>
                      <a:pt x="91" y="56"/>
                    </a:cubicBezTo>
                    <a:cubicBezTo>
                      <a:pt x="91" y="94"/>
                      <a:pt x="68" y="122"/>
                      <a:pt x="37" y="122"/>
                    </a:cubicBezTo>
                    <a:cubicBezTo>
                      <a:pt x="13" y="123"/>
                      <a:pt x="0" y="113"/>
                      <a:pt x="0" y="113"/>
                    </a:cubicBezTo>
                    <a:cubicBezTo>
                      <a:pt x="0" y="113"/>
                      <a:pt x="17" y="129"/>
                      <a:pt x="44" y="129"/>
                    </a:cubicBezTo>
                    <a:cubicBezTo>
                      <a:pt x="81" y="129"/>
                      <a:pt x="115" y="99"/>
                      <a:pt x="115" y="53"/>
                    </a:cubicBezTo>
                    <a:cubicBezTo>
                      <a:pt x="115" y="0"/>
                      <a:pt x="115" y="0"/>
                      <a:pt x="115" y="0"/>
                    </a:cubicBezTo>
                    <a:cubicBezTo>
                      <a:pt x="115" y="0"/>
                      <a:pt x="106" y="4"/>
                      <a:pt x="99" y="5"/>
                    </a:cubicBezTo>
                    <a:cubicBezTo>
                      <a:pt x="88" y="8"/>
                      <a:pt x="77" y="8"/>
                      <a:pt x="7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4">
                <a:extLst>
                  <a:ext uri="{FF2B5EF4-FFF2-40B4-BE49-F238E27FC236}">
                    <a16:creationId xmlns:a16="http://schemas.microsoft.com/office/drawing/2014/main" id="{8DE61621-C0F2-481F-A38E-16448C56FC5B}"/>
                  </a:ext>
                </a:extLst>
              </p:cNvPr>
              <p:cNvSpPr>
                <a:spLocks/>
              </p:cNvSpPr>
              <p:nvPr userDrawn="1"/>
            </p:nvSpPr>
            <p:spPr bwMode="auto">
              <a:xfrm>
                <a:off x="1206500" y="5267325"/>
                <a:ext cx="12700" cy="25400"/>
              </a:xfrm>
              <a:custGeom>
                <a:avLst/>
                <a:gdLst>
                  <a:gd name="T0" fmla="*/ 0 w 4"/>
                  <a:gd name="T1" fmla="*/ 8 h 8"/>
                  <a:gd name="T2" fmla="*/ 3 w 4"/>
                  <a:gd name="T3" fmla="*/ 8 h 8"/>
                  <a:gd name="T4" fmla="*/ 4 w 4"/>
                  <a:gd name="T5" fmla="*/ 0 h 8"/>
                  <a:gd name="T6" fmla="*/ 0 w 4"/>
                  <a:gd name="T7" fmla="*/ 8 h 8"/>
                </a:gdLst>
                <a:ahLst/>
                <a:cxnLst>
                  <a:cxn ang="0">
                    <a:pos x="T0" y="T1"/>
                  </a:cxn>
                  <a:cxn ang="0">
                    <a:pos x="T2" y="T3"/>
                  </a:cxn>
                  <a:cxn ang="0">
                    <a:pos x="T4" y="T5"/>
                  </a:cxn>
                  <a:cxn ang="0">
                    <a:pos x="T6" y="T7"/>
                  </a:cxn>
                </a:cxnLst>
                <a:rect l="0" t="0" r="r" b="b"/>
                <a:pathLst>
                  <a:path w="4" h="8">
                    <a:moveTo>
                      <a:pt x="0" y="8"/>
                    </a:moveTo>
                    <a:cubicBezTo>
                      <a:pt x="3" y="8"/>
                      <a:pt x="3" y="8"/>
                      <a:pt x="3" y="8"/>
                    </a:cubicBezTo>
                    <a:cubicBezTo>
                      <a:pt x="3" y="5"/>
                      <a:pt x="4" y="2"/>
                      <a:pt x="4" y="0"/>
                    </a:cubicBezTo>
                    <a:cubicBezTo>
                      <a:pt x="4" y="2"/>
                      <a:pt x="3" y="5"/>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5">
                <a:extLst>
                  <a:ext uri="{FF2B5EF4-FFF2-40B4-BE49-F238E27FC236}">
                    <a16:creationId xmlns:a16="http://schemas.microsoft.com/office/drawing/2014/main" id="{21D3EA5F-BB0D-4CFC-B6C7-7D3BC3BA27AA}"/>
                  </a:ext>
                </a:extLst>
              </p:cNvPr>
              <p:cNvSpPr>
                <a:spLocks/>
              </p:cNvSpPr>
              <p:nvPr userDrawn="1"/>
            </p:nvSpPr>
            <p:spPr bwMode="auto">
              <a:xfrm>
                <a:off x="425450" y="4849813"/>
                <a:ext cx="411163" cy="366712"/>
              </a:xfrm>
              <a:custGeom>
                <a:avLst/>
                <a:gdLst>
                  <a:gd name="T0" fmla="*/ 121 w 129"/>
                  <a:gd name="T1" fmla="*/ 77 h 115"/>
                  <a:gd name="T2" fmla="*/ 121 w 129"/>
                  <a:gd name="T3" fmla="*/ 19 h 115"/>
                  <a:gd name="T4" fmla="*/ 103 w 129"/>
                  <a:gd name="T5" fmla="*/ 9 h 115"/>
                  <a:gd name="T6" fmla="*/ 79 w 129"/>
                  <a:gd name="T7" fmla="*/ 4 h 115"/>
                  <a:gd name="T8" fmla="*/ 88 w 129"/>
                  <a:gd name="T9" fmla="*/ 9 h 115"/>
                  <a:gd name="T10" fmla="*/ 92 w 129"/>
                  <a:gd name="T11" fmla="*/ 23 h 115"/>
                  <a:gd name="T12" fmla="*/ 92 w 129"/>
                  <a:gd name="T13" fmla="*/ 71 h 115"/>
                  <a:gd name="T14" fmla="*/ 88 w 129"/>
                  <a:gd name="T15" fmla="*/ 86 h 115"/>
                  <a:gd name="T16" fmla="*/ 76 w 129"/>
                  <a:gd name="T17" fmla="*/ 91 h 115"/>
                  <a:gd name="T18" fmla="*/ 73 w 129"/>
                  <a:gd name="T19" fmla="*/ 91 h 115"/>
                  <a:gd name="T20" fmla="*/ 6 w 129"/>
                  <a:gd name="T21" fmla="*/ 37 h 115"/>
                  <a:gd name="T22" fmla="*/ 15 w 129"/>
                  <a:gd name="T23" fmla="*/ 0 h 115"/>
                  <a:gd name="T24" fmla="*/ 0 w 129"/>
                  <a:gd name="T25" fmla="*/ 44 h 115"/>
                  <a:gd name="T26" fmla="*/ 76 w 129"/>
                  <a:gd name="T27" fmla="*/ 115 h 115"/>
                  <a:gd name="T28" fmla="*/ 129 w 129"/>
                  <a:gd name="T29" fmla="*/ 115 h 115"/>
                  <a:gd name="T30" fmla="*/ 123 w 129"/>
                  <a:gd name="T31" fmla="*/ 99 h 115"/>
                  <a:gd name="T32" fmla="*/ 121 w 129"/>
                  <a:gd name="T33" fmla="*/ 7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121" y="77"/>
                    </a:moveTo>
                    <a:cubicBezTo>
                      <a:pt x="121" y="19"/>
                      <a:pt x="121" y="19"/>
                      <a:pt x="121" y="19"/>
                    </a:cubicBezTo>
                    <a:cubicBezTo>
                      <a:pt x="121" y="19"/>
                      <a:pt x="114" y="14"/>
                      <a:pt x="103" y="9"/>
                    </a:cubicBezTo>
                    <a:cubicBezTo>
                      <a:pt x="94" y="6"/>
                      <a:pt x="83" y="4"/>
                      <a:pt x="79" y="4"/>
                    </a:cubicBezTo>
                    <a:cubicBezTo>
                      <a:pt x="82" y="4"/>
                      <a:pt x="85" y="5"/>
                      <a:pt x="88" y="9"/>
                    </a:cubicBezTo>
                    <a:cubicBezTo>
                      <a:pt x="93" y="14"/>
                      <a:pt x="92" y="23"/>
                      <a:pt x="92" y="23"/>
                    </a:cubicBezTo>
                    <a:cubicBezTo>
                      <a:pt x="92" y="71"/>
                      <a:pt x="92" y="71"/>
                      <a:pt x="92" y="71"/>
                    </a:cubicBezTo>
                    <a:cubicBezTo>
                      <a:pt x="92" y="71"/>
                      <a:pt x="93" y="80"/>
                      <a:pt x="88" y="86"/>
                    </a:cubicBezTo>
                    <a:cubicBezTo>
                      <a:pt x="83" y="92"/>
                      <a:pt x="76" y="91"/>
                      <a:pt x="76" y="91"/>
                    </a:cubicBezTo>
                    <a:cubicBezTo>
                      <a:pt x="73" y="91"/>
                      <a:pt x="73" y="91"/>
                      <a:pt x="73" y="91"/>
                    </a:cubicBezTo>
                    <a:cubicBezTo>
                      <a:pt x="35" y="91"/>
                      <a:pt x="7" y="68"/>
                      <a:pt x="6" y="37"/>
                    </a:cubicBezTo>
                    <a:cubicBezTo>
                      <a:pt x="5" y="13"/>
                      <a:pt x="15" y="0"/>
                      <a:pt x="15" y="0"/>
                    </a:cubicBezTo>
                    <a:cubicBezTo>
                      <a:pt x="15" y="0"/>
                      <a:pt x="0" y="17"/>
                      <a:pt x="0" y="44"/>
                    </a:cubicBezTo>
                    <a:cubicBezTo>
                      <a:pt x="0" y="81"/>
                      <a:pt x="29" y="115"/>
                      <a:pt x="76" y="115"/>
                    </a:cubicBezTo>
                    <a:cubicBezTo>
                      <a:pt x="129" y="115"/>
                      <a:pt x="129" y="115"/>
                      <a:pt x="129" y="115"/>
                    </a:cubicBezTo>
                    <a:cubicBezTo>
                      <a:pt x="129" y="115"/>
                      <a:pt x="125" y="106"/>
                      <a:pt x="123" y="99"/>
                    </a:cubicBezTo>
                    <a:cubicBezTo>
                      <a:pt x="121" y="89"/>
                      <a:pt x="121" y="77"/>
                      <a:pt x="121"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6">
                <a:extLst>
                  <a:ext uri="{FF2B5EF4-FFF2-40B4-BE49-F238E27FC236}">
                    <a16:creationId xmlns:a16="http://schemas.microsoft.com/office/drawing/2014/main" id="{5DC2808A-6CD5-4AE2-82D1-48AE812E3371}"/>
                  </a:ext>
                </a:extLst>
              </p:cNvPr>
              <p:cNvSpPr>
                <a:spLocks/>
              </p:cNvSpPr>
              <p:nvPr userDrawn="1"/>
            </p:nvSpPr>
            <p:spPr bwMode="auto">
              <a:xfrm>
                <a:off x="6713538" y="835025"/>
                <a:ext cx="38100" cy="25400"/>
              </a:xfrm>
              <a:custGeom>
                <a:avLst/>
                <a:gdLst>
                  <a:gd name="T0" fmla="*/ 0 w 12"/>
                  <a:gd name="T1" fmla="*/ 0 h 8"/>
                  <a:gd name="T2" fmla="*/ 12 w 12"/>
                  <a:gd name="T3" fmla="*/ 8 h 8"/>
                  <a:gd name="T4" fmla="*/ 12 w 12"/>
                  <a:gd name="T5" fmla="*/ 6 h 8"/>
                  <a:gd name="T6" fmla="*/ 0 w 12"/>
                  <a:gd name="T7" fmla="*/ 0 h 8"/>
                </a:gdLst>
                <a:ahLst/>
                <a:cxnLst>
                  <a:cxn ang="0">
                    <a:pos x="T0" y="T1"/>
                  </a:cxn>
                  <a:cxn ang="0">
                    <a:pos x="T2" y="T3"/>
                  </a:cxn>
                  <a:cxn ang="0">
                    <a:pos x="T4" y="T5"/>
                  </a:cxn>
                  <a:cxn ang="0">
                    <a:pos x="T6" y="T7"/>
                  </a:cxn>
                </a:cxnLst>
                <a:rect l="0" t="0" r="r" b="b"/>
                <a:pathLst>
                  <a:path w="12" h="8">
                    <a:moveTo>
                      <a:pt x="0" y="0"/>
                    </a:moveTo>
                    <a:cubicBezTo>
                      <a:pt x="0" y="0"/>
                      <a:pt x="5" y="4"/>
                      <a:pt x="12" y="8"/>
                    </a:cubicBezTo>
                    <a:cubicBezTo>
                      <a:pt x="12" y="6"/>
                      <a:pt x="12" y="6"/>
                      <a:pt x="12" y="6"/>
                    </a:cubicBezTo>
                    <a:cubicBezTo>
                      <a:pt x="4" y="3"/>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7">
                <a:extLst>
                  <a:ext uri="{FF2B5EF4-FFF2-40B4-BE49-F238E27FC236}">
                    <a16:creationId xmlns:a16="http://schemas.microsoft.com/office/drawing/2014/main" id="{5AEA96F1-738A-4B83-BC88-56958EFEFA7D}"/>
                  </a:ext>
                </a:extLst>
              </p:cNvPr>
              <p:cNvSpPr>
                <a:spLocks/>
              </p:cNvSpPr>
              <p:nvPr userDrawn="1"/>
            </p:nvSpPr>
            <p:spPr bwMode="auto">
              <a:xfrm>
                <a:off x="42863" y="4986338"/>
                <a:ext cx="354013" cy="306387"/>
              </a:xfrm>
              <a:custGeom>
                <a:avLst/>
                <a:gdLst>
                  <a:gd name="T0" fmla="*/ 111 w 111"/>
                  <a:gd name="T1" fmla="*/ 0 h 96"/>
                  <a:gd name="T2" fmla="*/ 95 w 111"/>
                  <a:gd name="T3" fmla="*/ 5 h 96"/>
                  <a:gd name="T4" fmla="*/ 73 w 111"/>
                  <a:gd name="T5" fmla="*/ 8 h 96"/>
                  <a:gd name="T6" fmla="*/ 15 w 111"/>
                  <a:gd name="T7" fmla="*/ 8 h 96"/>
                  <a:gd name="T8" fmla="*/ 6 w 111"/>
                  <a:gd name="T9" fmla="*/ 26 h 96"/>
                  <a:gd name="T10" fmla="*/ 0 w 111"/>
                  <a:gd name="T11" fmla="*/ 49 h 96"/>
                  <a:gd name="T12" fmla="*/ 5 w 111"/>
                  <a:gd name="T13" fmla="*/ 40 h 96"/>
                  <a:gd name="T14" fmla="*/ 19 w 111"/>
                  <a:gd name="T15" fmla="*/ 36 h 96"/>
                  <a:gd name="T16" fmla="*/ 68 w 111"/>
                  <a:gd name="T17" fmla="*/ 36 h 96"/>
                  <a:gd name="T18" fmla="*/ 83 w 111"/>
                  <a:gd name="T19" fmla="*/ 41 h 96"/>
                  <a:gd name="T20" fmla="*/ 88 w 111"/>
                  <a:gd name="T21" fmla="*/ 53 h 96"/>
                  <a:gd name="T22" fmla="*/ 88 w 111"/>
                  <a:gd name="T23" fmla="*/ 56 h 96"/>
                  <a:gd name="T24" fmla="*/ 77 w 111"/>
                  <a:gd name="T25" fmla="*/ 96 h 96"/>
                  <a:gd name="T26" fmla="*/ 100 w 111"/>
                  <a:gd name="T27" fmla="*/ 96 h 96"/>
                  <a:gd name="T28" fmla="*/ 111 w 111"/>
                  <a:gd name="T29" fmla="*/ 53 h 96"/>
                  <a:gd name="T30" fmla="*/ 111 w 111"/>
                  <a:gd name="T3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 h="96">
                    <a:moveTo>
                      <a:pt x="111" y="0"/>
                    </a:moveTo>
                    <a:cubicBezTo>
                      <a:pt x="111" y="0"/>
                      <a:pt x="103" y="4"/>
                      <a:pt x="95" y="5"/>
                    </a:cubicBezTo>
                    <a:cubicBezTo>
                      <a:pt x="85" y="8"/>
                      <a:pt x="73" y="8"/>
                      <a:pt x="73" y="8"/>
                    </a:cubicBezTo>
                    <a:cubicBezTo>
                      <a:pt x="15" y="8"/>
                      <a:pt x="15" y="8"/>
                      <a:pt x="15" y="8"/>
                    </a:cubicBezTo>
                    <a:cubicBezTo>
                      <a:pt x="15" y="8"/>
                      <a:pt x="10" y="14"/>
                      <a:pt x="6" y="26"/>
                    </a:cubicBezTo>
                    <a:cubicBezTo>
                      <a:pt x="2" y="34"/>
                      <a:pt x="1" y="46"/>
                      <a:pt x="0" y="49"/>
                    </a:cubicBezTo>
                    <a:cubicBezTo>
                      <a:pt x="0" y="47"/>
                      <a:pt x="2" y="44"/>
                      <a:pt x="5" y="40"/>
                    </a:cubicBezTo>
                    <a:cubicBezTo>
                      <a:pt x="10" y="36"/>
                      <a:pt x="19" y="36"/>
                      <a:pt x="19" y="36"/>
                    </a:cubicBezTo>
                    <a:cubicBezTo>
                      <a:pt x="68" y="36"/>
                      <a:pt x="68" y="36"/>
                      <a:pt x="68" y="36"/>
                    </a:cubicBezTo>
                    <a:cubicBezTo>
                      <a:pt x="68" y="36"/>
                      <a:pt x="77" y="36"/>
                      <a:pt x="83" y="41"/>
                    </a:cubicBezTo>
                    <a:cubicBezTo>
                      <a:pt x="88" y="46"/>
                      <a:pt x="88" y="53"/>
                      <a:pt x="88" y="53"/>
                    </a:cubicBezTo>
                    <a:cubicBezTo>
                      <a:pt x="88" y="56"/>
                      <a:pt x="88" y="56"/>
                      <a:pt x="88" y="56"/>
                    </a:cubicBezTo>
                    <a:cubicBezTo>
                      <a:pt x="88" y="71"/>
                      <a:pt x="84" y="85"/>
                      <a:pt x="77" y="96"/>
                    </a:cubicBezTo>
                    <a:cubicBezTo>
                      <a:pt x="100" y="96"/>
                      <a:pt x="100" y="96"/>
                      <a:pt x="100" y="96"/>
                    </a:cubicBezTo>
                    <a:cubicBezTo>
                      <a:pt x="107" y="84"/>
                      <a:pt x="111" y="69"/>
                      <a:pt x="111" y="53"/>
                    </a:cubicBezTo>
                    <a:lnTo>
                      <a:pt x="1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68">
                <a:extLst>
                  <a:ext uri="{FF2B5EF4-FFF2-40B4-BE49-F238E27FC236}">
                    <a16:creationId xmlns:a16="http://schemas.microsoft.com/office/drawing/2014/main" id="{B4FD0FAA-536E-43E4-898A-553DC5C79EBC}"/>
                  </a:ext>
                </a:extLst>
              </p:cNvPr>
              <p:cNvSpPr>
                <a:spLocks/>
              </p:cNvSpPr>
              <p:nvPr userDrawn="1"/>
            </p:nvSpPr>
            <p:spPr bwMode="auto">
              <a:xfrm>
                <a:off x="865188" y="5016500"/>
                <a:ext cx="366713" cy="276225"/>
              </a:xfrm>
              <a:custGeom>
                <a:avLst/>
                <a:gdLst>
                  <a:gd name="T0" fmla="*/ 23 w 115"/>
                  <a:gd name="T1" fmla="*/ 76 h 87"/>
                  <a:gd name="T2" fmla="*/ 23 w 115"/>
                  <a:gd name="T3" fmla="*/ 73 h 87"/>
                  <a:gd name="T4" fmla="*/ 77 w 115"/>
                  <a:gd name="T5" fmla="*/ 7 h 87"/>
                  <a:gd name="T6" fmla="*/ 115 w 115"/>
                  <a:gd name="T7" fmla="*/ 15 h 87"/>
                  <a:gd name="T8" fmla="*/ 71 w 115"/>
                  <a:gd name="T9" fmla="*/ 0 h 87"/>
                  <a:gd name="T10" fmla="*/ 0 w 115"/>
                  <a:gd name="T11" fmla="*/ 76 h 87"/>
                  <a:gd name="T12" fmla="*/ 0 w 115"/>
                  <a:gd name="T13" fmla="*/ 87 h 87"/>
                  <a:gd name="T14" fmla="*/ 28 w 115"/>
                  <a:gd name="T15" fmla="*/ 87 h 87"/>
                  <a:gd name="T16" fmla="*/ 23 w 115"/>
                  <a:gd name="T17" fmla="*/ 7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87">
                    <a:moveTo>
                      <a:pt x="23" y="76"/>
                    </a:moveTo>
                    <a:cubicBezTo>
                      <a:pt x="23" y="73"/>
                      <a:pt x="23" y="73"/>
                      <a:pt x="23" y="73"/>
                    </a:cubicBezTo>
                    <a:cubicBezTo>
                      <a:pt x="23" y="35"/>
                      <a:pt x="47" y="7"/>
                      <a:pt x="77" y="7"/>
                    </a:cubicBezTo>
                    <a:cubicBezTo>
                      <a:pt x="102" y="6"/>
                      <a:pt x="115" y="15"/>
                      <a:pt x="115" y="15"/>
                    </a:cubicBezTo>
                    <a:cubicBezTo>
                      <a:pt x="115" y="15"/>
                      <a:pt x="98" y="0"/>
                      <a:pt x="71" y="0"/>
                    </a:cubicBezTo>
                    <a:cubicBezTo>
                      <a:pt x="34" y="0"/>
                      <a:pt x="0" y="30"/>
                      <a:pt x="0" y="76"/>
                    </a:cubicBezTo>
                    <a:cubicBezTo>
                      <a:pt x="0" y="87"/>
                      <a:pt x="0" y="87"/>
                      <a:pt x="0" y="87"/>
                    </a:cubicBezTo>
                    <a:cubicBezTo>
                      <a:pt x="28" y="87"/>
                      <a:pt x="28" y="87"/>
                      <a:pt x="28" y="87"/>
                    </a:cubicBezTo>
                    <a:cubicBezTo>
                      <a:pt x="23" y="82"/>
                      <a:pt x="23" y="76"/>
                      <a:pt x="23"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69">
                <a:extLst>
                  <a:ext uri="{FF2B5EF4-FFF2-40B4-BE49-F238E27FC236}">
                    <a16:creationId xmlns:a16="http://schemas.microsoft.com/office/drawing/2014/main" id="{9E89E9EB-3D9F-43E1-9DF6-3A3C38C03E26}"/>
                  </a:ext>
                </a:extLst>
              </p:cNvPr>
              <p:cNvSpPr>
                <a:spLocks/>
              </p:cNvSpPr>
              <p:nvPr userDrawn="1"/>
            </p:nvSpPr>
            <p:spPr bwMode="auto">
              <a:xfrm>
                <a:off x="3995738" y="4840288"/>
                <a:ext cx="411163" cy="363537"/>
              </a:xfrm>
              <a:custGeom>
                <a:avLst/>
                <a:gdLst>
                  <a:gd name="T0" fmla="*/ 53 w 129"/>
                  <a:gd name="T1" fmla="*/ 0 h 114"/>
                  <a:gd name="T2" fmla="*/ 0 w 129"/>
                  <a:gd name="T3" fmla="*/ 0 h 114"/>
                  <a:gd name="T4" fmla="*/ 5 w 129"/>
                  <a:gd name="T5" fmla="*/ 16 h 114"/>
                  <a:gd name="T6" fmla="*/ 8 w 129"/>
                  <a:gd name="T7" fmla="*/ 38 h 114"/>
                  <a:gd name="T8" fmla="*/ 8 w 129"/>
                  <a:gd name="T9" fmla="*/ 96 h 114"/>
                  <a:gd name="T10" fmla="*/ 25 w 129"/>
                  <a:gd name="T11" fmla="*/ 105 h 114"/>
                  <a:gd name="T12" fmla="*/ 49 w 129"/>
                  <a:gd name="T13" fmla="*/ 111 h 114"/>
                  <a:gd name="T14" fmla="*/ 40 w 129"/>
                  <a:gd name="T15" fmla="*/ 106 h 114"/>
                  <a:gd name="T16" fmla="*/ 36 w 129"/>
                  <a:gd name="T17" fmla="*/ 92 h 114"/>
                  <a:gd name="T18" fmla="*/ 36 w 129"/>
                  <a:gd name="T19" fmla="*/ 43 h 114"/>
                  <a:gd name="T20" fmla="*/ 41 w 129"/>
                  <a:gd name="T21" fmla="*/ 28 h 114"/>
                  <a:gd name="T22" fmla="*/ 53 w 129"/>
                  <a:gd name="T23" fmla="*/ 23 h 114"/>
                  <a:gd name="T24" fmla="*/ 56 w 129"/>
                  <a:gd name="T25" fmla="*/ 23 h 114"/>
                  <a:gd name="T26" fmla="*/ 122 w 129"/>
                  <a:gd name="T27" fmla="*/ 77 h 114"/>
                  <a:gd name="T28" fmla="*/ 113 w 129"/>
                  <a:gd name="T29" fmla="*/ 114 h 114"/>
                  <a:gd name="T30" fmla="*/ 129 w 129"/>
                  <a:gd name="T31" fmla="*/ 70 h 114"/>
                  <a:gd name="T32" fmla="*/ 53 w 129"/>
                  <a:gd name="T3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4">
                    <a:moveTo>
                      <a:pt x="53" y="0"/>
                    </a:moveTo>
                    <a:cubicBezTo>
                      <a:pt x="0" y="0"/>
                      <a:pt x="0" y="0"/>
                      <a:pt x="0" y="0"/>
                    </a:cubicBezTo>
                    <a:cubicBezTo>
                      <a:pt x="0" y="0"/>
                      <a:pt x="4" y="8"/>
                      <a:pt x="5" y="16"/>
                    </a:cubicBezTo>
                    <a:cubicBezTo>
                      <a:pt x="8" y="26"/>
                      <a:pt x="8" y="38"/>
                      <a:pt x="8" y="38"/>
                    </a:cubicBezTo>
                    <a:cubicBezTo>
                      <a:pt x="8" y="96"/>
                      <a:pt x="8" y="96"/>
                      <a:pt x="8" y="96"/>
                    </a:cubicBezTo>
                    <a:cubicBezTo>
                      <a:pt x="8" y="96"/>
                      <a:pt x="14" y="101"/>
                      <a:pt x="25" y="105"/>
                    </a:cubicBezTo>
                    <a:cubicBezTo>
                      <a:pt x="34" y="109"/>
                      <a:pt x="45" y="110"/>
                      <a:pt x="49" y="111"/>
                    </a:cubicBezTo>
                    <a:cubicBezTo>
                      <a:pt x="47" y="111"/>
                      <a:pt x="44" y="109"/>
                      <a:pt x="40" y="106"/>
                    </a:cubicBezTo>
                    <a:cubicBezTo>
                      <a:pt x="36" y="101"/>
                      <a:pt x="36" y="92"/>
                      <a:pt x="36" y="92"/>
                    </a:cubicBezTo>
                    <a:cubicBezTo>
                      <a:pt x="36" y="43"/>
                      <a:pt x="36" y="43"/>
                      <a:pt x="36" y="43"/>
                    </a:cubicBezTo>
                    <a:cubicBezTo>
                      <a:pt x="36" y="43"/>
                      <a:pt x="36" y="34"/>
                      <a:pt x="41" y="28"/>
                    </a:cubicBezTo>
                    <a:cubicBezTo>
                      <a:pt x="46" y="23"/>
                      <a:pt x="53" y="23"/>
                      <a:pt x="53" y="23"/>
                    </a:cubicBezTo>
                    <a:cubicBezTo>
                      <a:pt x="56" y="23"/>
                      <a:pt x="56" y="23"/>
                      <a:pt x="56" y="23"/>
                    </a:cubicBezTo>
                    <a:cubicBezTo>
                      <a:pt x="93" y="23"/>
                      <a:pt x="121" y="46"/>
                      <a:pt x="122" y="77"/>
                    </a:cubicBezTo>
                    <a:cubicBezTo>
                      <a:pt x="123" y="101"/>
                      <a:pt x="113" y="114"/>
                      <a:pt x="113" y="114"/>
                    </a:cubicBezTo>
                    <a:cubicBezTo>
                      <a:pt x="113" y="114"/>
                      <a:pt x="129" y="97"/>
                      <a:pt x="129" y="70"/>
                    </a:cubicBezTo>
                    <a:cubicBezTo>
                      <a:pt x="129" y="33"/>
                      <a:pt x="99"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70">
                <a:extLst>
                  <a:ext uri="{FF2B5EF4-FFF2-40B4-BE49-F238E27FC236}">
                    <a16:creationId xmlns:a16="http://schemas.microsoft.com/office/drawing/2014/main" id="{C15A8A45-A1E2-4374-99BB-893AD20A8327}"/>
                  </a:ext>
                </a:extLst>
              </p:cNvPr>
              <p:cNvSpPr>
                <a:spLocks/>
              </p:cNvSpPr>
              <p:nvPr userDrawn="1"/>
            </p:nvSpPr>
            <p:spPr bwMode="auto">
              <a:xfrm>
                <a:off x="177800" y="5159375"/>
                <a:ext cx="133350" cy="133350"/>
              </a:xfrm>
              <a:custGeom>
                <a:avLst/>
                <a:gdLst>
                  <a:gd name="T0" fmla="*/ 0 w 42"/>
                  <a:gd name="T1" fmla="*/ 42 h 42"/>
                  <a:gd name="T2" fmla="*/ 30 w 42"/>
                  <a:gd name="T3" fmla="*/ 42 h 42"/>
                  <a:gd name="T4" fmla="*/ 42 w 42"/>
                  <a:gd name="T5" fmla="*/ 0 h 42"/>
                  <a:gd name="T6" fmla="*/ 0 w 42"/>
                  <a:gd name="T7" fmla="*/ 42 h 42"/>
                </a:gdLst>
                <a:ahLst/>
                <a:cxnLst>
                  <a:cxn ang="0">
                    <a:pos x="T0" y="T1"/>
                  </a:cxn>
                  <a:cxn ang="0">
                    <a:pos x="T2" y="T3"/>
                  </a:cxn>
                  <a:cxn ang="0">
                    <a:pos x="T4" y="T5"/>
                  </a:cxn>
                  <a:cxn ang="0">
                    <a:pos x="T6" y="T7"/>
                  </a:cxn>
                </a:cxnLst>
                <a:rect l="0" t="0" r="r" b="b"/>
                <a:pathLst>
                  <a:path w="42" h="42">
                    <a:moveTo>
                      <a:pt x="0" y="42"/>
                    </a:moveTo>
                    <a:cubicBezTo>
                      <a:pt x="30" y="42"/>
                      <a:pt x="30" y="42"/>
                      <a:pt x="30" y="42"/>
                    </a:cubicBezTo>
                    <a:cubicBezTo>
                      <a:pt x="40" y="27"/>
                      <a:pt x="42" y="9"/>
                      <a:pt x="42" y="0"/>
                    </a:cubicBezTo>
                    <a:cubicBezTo>
                      <a:pt x="41" y="13"/>
                      <a:pt x="35" y="39"/>
                      <a:pt x="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71">
                <a:extLst>
                  <a:ext uri="{FF2B5EF4-FFF2-40B4-BE49-F238E27FC236}">
                    <a16:creationId xmlns:a16="http://schemas.microsoft.com/office/drawing/2014/main" id="{5B1AC09C-5864-480D-BF82-2C8A286C4EBA}"/>
                  </a:ext>
                </a:extLst>
              </p:cNvPr>
              <p:cNvSpPr>
                <a:spLocks/>
              </p:cNvSpPr>
              <p:nvPr userDrawn="1"/>
            </p:nvSpPr>
            <p:spPr bwMode="auto">
              <a:xfrm>
                <a:off x="1190625" y="4738688"/>
                <a:ext cx="409575" cy="363537"/>
              </a:xfrm>
              <a:custGeom>
                <a:avLst/>
                <a:gdLst>
                  <a:gd name="T0" fmla="*/ 53 w 129"/>
                  <a:gd name="T1" fmla="*/ 0 h 114"/>
                  <a:gd name="T2" fmla="*/ 0 w 129"/>
                  <a:gd name="T3" fmla="*/ 0 h 114"/>
                  <a:gd name="T4" fmla="*/ 6 w 129"/>
                  <a:gd name="T5" fmla="*/ 16 h 114"/>
                  <a:gd name="T6" fmla="*/ 8 w 129"/>
                  <a:gd name="T7" fmla="*/ 38 h 114"/>
                  <a:gd name="T8" fmla="*/ 8 w 129"/>
                  <a:gd name="T9" fmla="*/ 96 h 114"/>
                  <a:gd name="T10" fmla="*/ 26 w 129"/>
                  <a:gd name="T11" fmla="*/ 105 h 114"/>
                  <a:gd name="T12" fmla="*/ 50 w 129"/>
                  <a:gd name="T13" fmla="*/ 111 h 114"/>
                  <a:gd name="T14" fmla="*/ 40 w 129"/>
                  <a:gd name="T15" fmla="*/ 106 h 114"/>
                  <a:gd name="T16" fmla="*/ 36 w 129"/>
                  <a:gd name="T17" fmla="*/ 92 h 114"/>
                  <a:gd name="T18" fmla="*/ 36 w 129"/>
                  <a:gd name="T19" fmla="*/ 43 h 114"/>
                  <a:gd name="T20" fmla="*/ 41 w 129"/>
                  <a:gd name="T21" fmla="*/ 28 h 114"/>
                  <a:gd name="T22" fmla="*/ 53 w 129"/>
                  <a:gd name="T23" fmla="*/ 23 h 114"/>
                  <a:gd name="T24" fmla="*/ 56 w 129"/>
                  <a:gd name="T25" fmla="*/ 23 h 114"/>
                  <a:gd name="T26" fmla="*/ 123 w 129"/>
                  <a:gd name="T27" fmla="*/ 77 h 114"/>
                  <a:gd name="T28" fmla="*/ 113 w 129"/>
                  <a:gd name="T29" fmla="*/ 114 h 114"/>
                  <a:gd name="T30" fmla="*/ 129 w 129"/>
                  <a:gd name="T31" fmla="*/ 70 h 114"/>
                  <a:gd name="T32" fmla="*/ 53 w 129"/>
                  <a:gd name="T3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4">
                    <a:moveTo>
                      <a:pt x="53" y="0"/>
                    </a:moveTo>
                    <a:cubicBezTo>
                      <a:pt x="0" y="0"/>
                      <a:pt x="0" y="0"/>
                      <a:pt x="0" y="0"/>
                    </a:cubicBezTo>
                    <a:cubicBezTo>
                      <a:pt x="0" y="0"/>
                      <a:pt x="4" y="8"/>
                      <a:pt x="6" y="16"/>
                    </a:cubicBezTo>
                    <a:cubicBezTo>
                      <a:pt x="8" y="26"/>
                      <a:pt x="8" y="38"/>
                      <a:pt x="8" y="38"/>
                    </a:cubicBezTo>
                    <a:cubicBezTo>
                      <a:pt x="8" y="96"/>
                      <a:pt x="8" y="96"/>
                      <a:pt x="8" y="96"/>
                    </a:cubicBezTo>
                    <a:cubicBezTo>
                      <a:pt x="8" y="96"/>
                      <a:pt x="14" y="101"/>
                      <a:pt x="26" y="105"/>
                    </a:cubicBezTo>
                    <a:cubicBezTo>
                      <a:pt x="34" y="109"/>
                      <a:pt x="46" y="110"/>
                      <a:pt x="50" y="111"/>
                    </a:cubicBezTo>
                    <a:cubicBezTo>
                      <a:pt x="47" y="111"/>
                      <a:pt x="44" y="109"/>
                      <a:pt x="40" y="106"/>
                    </a:cubicBezTo>
                    <a:cubicBezTo>
                      <a:pt x="36" y="101"/>
                      <a:pt x="36" y="92"/>
                      <a:pt x="36" y="92"/>
                    </a:cubicBezTo>
                    <a:cubicBezTo>
                      <a:pt x="36" y="43"/>
                      <a:pt x="36" y="43"/>
                      <a:pt x="36" y="43"/>
                    </a:cubicBezTo>
                    <a:cubicBezTo>
                      <a:pt x="36" y="43"/>
                      <a:pt x="36" y="34"/>
                      <a:pt x="41" y="28"/>
                    </a:cubicBezTo>
                    <a:cubicBezTo>
                      <a:pt x="46" y="23"/>
                      <a:pt x="53" y="23"/>
                      <a:pt x="53" y="23"/>
                    </a:cubicBezTo>
                    <a:cubicBezTo>
                      <a:pt x="56" y="23"/>
                      <a:pt x="56" y="23"/>
                      <a:pt x="56" y="23"/>
                    </a:cubicBezTo>
                    <a:cubicBezTo>
                      <a:pt x="94" y="23"/>
                      <a:pt x="122" y="46"/>
                      <a:pt x="123" y="77"/>
                    </a:cubicBezTo>
                    <a:cubicBezTo>
                      <a:pt x="123" y="101"/>
                      <a:pt x="113" y="114"/>
                      <a:pt x="113" y="114"/>
                    </a:cubicBezTo>
                    <a:cubicBezTo>
                      <a:pt x="113" y="114"/>
                      <a:pt x="129" y="97"/>
                      <a:pt x="129" y="70"/>
                    </a:cubicBezTo>
                    <a:cubicBezTo>
                      <a:pt x="129" y="33"/>
                      <a:pt x="99"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72">
                <a:extLst>
                  <a:ext uri="{FF2B5EF4-FFF2-40B4-BE49-F238E27FC236}">
                    <a16:creationId xmlns:a16="http://schemas.microsoft.com/office/drawing/2014/main" id="{3481E270-C75F-4DC3-BD91-067792B2AB6E}"/>
                  </a:ext>
                </a:extLst>
              </p:cNvPr>
              <p:cNvSpPr>
                <a:spLocks/>
              </p:cNvSpPr>
              <p:nvPr userDrawn="1"/>
            </p:nvSpPr>
            <p:spPr bwMode="auto">
              <a:xfrm>
                <a:off x="-261937" y="4624388"/>
                <a:ext cx="409575" cy="361950"/>
              </a:xfrm>
              <a:custGeom>
                <a:avLst/>
                <a:gdLst>
                  <a:gd name="T0" fmla="*/ 53 w 129"/>
                  <a:gd name="T1" fmla="*/ 0 h 114"/>
                  <a:gd name="T2" fmla="*/ 0 w 129"/>
                  <a:gd name="T3" fmla="*/ 0 h 114"/>
                  <a:gd name="T4" fmla="*/ 5 w 129"/>
                  <a:gd name="T5" fmla="*/ 16 h 114"/>
                  <a:gd name="T6" fmla="*/ 8 w 129"/>
                  <a:gd name="T7" fmla="*/ 38 h 114"/>
                  <a:gd name="T8" fmla="*/ 8 w 129"/>
                  <a:gd name="T9" fmla="*/ 96 h 114"/>
                  <a:gd name="T10" fmla="*/ 25 w 129"/>
                  <a:gd name="T11" fmla="*/ 105 h 114"/>
                  <a:gd name="T12" fmla="*/ 49 w 129"/>
                  <a:gd name="T13" fmla="*/ 111 h 114"/>
                  <a:gd name="T14" fmla="*/ 40 w 129"/>
                  <a:gd name="T15" fmla="*/ 106 h 114"/>
                  <a:gd name="T16" fmla="*/ 36 w 129"/>
                  <a:gd name="T17" fmla="*/ 92 h 114"/>
                  <a:gd name="T18" fmla="*/ 36 w 129"/>
                  <a:gd name="T19" fmla="*/ 43 h 114"/>
                  <a:gd name="T20" fmla="*/ 41 w 129"/>
                  <a:gd name="T21" fmla="*/ 28 h 114"/>
                  <a:gd name="T22" fmla="*/ 53 w 129"/>
                  <a:gd name="T23" fmla="*/ 23 h 114"/>
                  <a:gd name="T24" fmla="*/ 56 w 129"/>
                  <a:gd name="T25" fmla="*/ 23 h 114"/>
                  <a:gd name="T26" fmla="*/ 122 w 129"/>
                  <a:gd name="T27" fmla="*/ 77 h 114"/>
                  <a:gd name="T28" fmla="*/ 113 w 129"/>
                  <a:gd name="T29" fmla="*/ 114 h 114"/>
                  <a:gd name="T30" fmla="*/ 129 w 129"/>
                  <a:gd name="T31" fmla="*/ 70 h 114"/>
                  <a:gd name="T32" fmla="*/ 53 w 129"/>
                  <a:gd name="T3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4">
                    <a:moveTo>
                      <a:pt x="53" y="0"/>
                    </a:moveTo>
                    <a:cubicBezTo>
                      <a:pt x="0" y="0"/>
                      <a:pt x="0" y="0"/>
                      <a:pt x="0" y="0"/>
                    </a:cubicBezTo>
                    <a:cubicBezTo>
                      <a:pt x="0" y="0"/>
                      <a:pt x="4" y="8"/>
                      <a:pt x="5" y="16"/>
                    </a:cubicBezTo>
                    <a:cubicBezTo>
                      <a:pt x="8" y="26"/>
                      <a:pt x="8" y="38"/>
                      <a:pt x="8" y="38"/>
                    </a:cubicBezTo>
                    <a:cubicBezTo>
                      <a:pt x="8" y="96"/>
                      <a:pt x="8" y="96"/>
                      <a:pt x="8" y="96"/>
                    </a:cubicBezTo>
                    <a:cubicBezTo>
                      <a:pt x="8" y="96"/>
                      <a:pt x="14" y="101"/>
                      <a:pt x="25" y="105"/>
                    </a:cubicBezTo>
                    <a:cubicBezTo>
                      <a:pt x="34" y="109"/>
                      <a:pt x="45" y="110"/>
                      <a:pt x="49" y="111"/>
                    </a:cubicBezTo>
                    <a:cubicBezTo>
                      <a:pt x="47" y="111"/>
                      <a:pt x="44" y="109"/>
                      <a:pt x="40" y="106"/>
                    </a:cubicBezTo>
                    <a:cubicBezTo>
                      <a:pt x="36" y="101"/>
                      <a:pt x="36" y="92"/>
                      <a:pt x="36" y="92"/>
                    </a:cubicBezTo>
                    <a:cubicBezTo>
                      <a:pt x="36" y="43"/>
                      <a:pt x="36" y="43"/>
                      <a:pt x="36" y="43"/>
                    </a:cubicBezTo>
                    <a:cubicBezTo>
                      <a:pt x="36" y="43"/>
                      <a:pt x="36" y="34"/>
                      <a:pt x="41" y="28"/>
                    </a:cubicBezTo>
                    <a:cubicBezTo>
                      <a:pt x="46" y="23"/>
                      <a:pt x="53" y="23"/>
                      <a:pt x="53" y="23"/>
                    </a:cubicBezTo>
                    <a:cubicBezTo>
                      <a:pt x="56" y="23"/>
                      <a:pt x="56" y="23"/>
                      <a:pt x="56" y="23"/>
                    </a:cubicBezTo>
                    <a:cubicBezTo>
                      <a:pt x="93" y="23"/>
                      <a:pt x="121" y="46"/>
                      <a:pt x="122" y="77"/>
                    </a:cubicBezTo>
                    <a:cubicBezTo>
                      <a:pt x="123" y="101"/>
                      <a:pt x="113" y="114"/>
                      <a:pt x="113" y="114"/>
                    </a:cubicBezTo>
                    <a:cubicBezTo>
                      <a:pt x="113" y="114"/>
                      <a:pt x="129" y="97"/>
                      <a:pt x="129" y="70"/>
                    </a:cubicBezTo>
                    <a:cubicBezTo>
                      <a:pt x="129" y="33"/>
                      <a:pt x="99"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73">
                <a:extLst>
                  <a:ext uri="{FF2B5EF4-FFF2-40B4-BE49-F238E27FC236}">
                    <a16:creationId xmlns:a16="http://schemas.microsoft.com/office/drawing/2014/main" id="{B4E1CD1A-CE95-43AB-B32F-116974698A23}"/>
                  </a:ext>
                </a:extLst>
              </p:cNvPr>
              <p:cNvSpPr>
                <a:spLocks/>
              </p:cNvSpPr>
              <p:nvPr userDrawn="1"/>
            </p:nvSpPr>
            <p:spPr bwMode="auto">
              <a:xfrm>
                <a:off x="174625" y="4443413"/>
                <a:ext cx="368300" cy="409575"/>
              </a:xfrm>
              <a:custGeom>
                <a:avLst/>
                <a:gdLst>
                  <a:gd name="T0" fmla="*/ 106 w 116"/>
                  <a:gd name="T1" fmla="*/ 103 h 129"/>
                  <a:gd name="T2" fmla="*/ 106 w 116"/>
                  <a:gd name="T3" fmla="*/ 103 h 129"/>
                  <a:gd name="T4" fmla="*/ 112 w 116"/>
                  <a:gd name="T5" fmla="*/ 79 h 129"/>
                  <a:gd name="T6" fmla="*/ 106 w 116"/>
                  <a:gd name="T7" fmla="*/ 88 h 129"/>
                  <a:gd name="T8" fmla="*/ 92 w 116"/>
                  <a:gd name="T9" fmla="*/ 93 h 129"/>
                  <a:gd name="T10" fmla="*/ 44 w 116"/>
                  <a:gd name="T11" fmla="*/ 93 h 129"/>
                  <a:gd name="T12" fmla="*/ 30 w 116"/>
                  <a:gd name="T13" fmla="*/ 88 h 129"/>
                  <a:gd name="T14" fmla="*/ 24 w 116"/>
                  <a:gd name="T15" fmla="*/ 76 h 129"/>
                  <a:gd name="T16" fmla="*/ 24 w 116"/>
                  <a:gd name="T17" fmla="*/ 73 h 129"/>
                  <a:gd name="T18" fmla="*/ 78 w 116"/>
                  <a:gd name="T19" fmla="*/ 6 h 129"/>
                  <a:gd name="T20" fmla="*/ 116 w 116"/>
                  <a:gd name="T21" fmla="*/ 15 h 129"/>
                  <a:gd name="T22" fmla="*/ 72 w 116"/>
                  <a:gd name="T23" fmla="*/ 0 h 129"/>
                  <a:gd name="T24" fmla="*/ 0 w 116"/>
                  <a:gd name="T25" fmla="*/ 76 h 129"/>
                  <a:gd name="T26" fmla="*/ 0 w 116"/>
                  <a:gd name="T27" fmla="*/ 129 h 129"/>
                  <a:gd name="T28" fmla="*/ 16 w 116"/>
                  <a:gd name="T29" fmla="*/ 123 h 129"/>
                  <a:gd name="T30" fmla="*/ 38 w 116"/>
                  <a:gd name="T31" fmla="*/ 121 h 129"/>
                  <a:gd name="T32" fmla="*/ 96 w 116"/>
                  <a:gd name="T33" fmla="*/ 121 h 129"/>
                  <a:gd name="T34" fmla="*/ 106 w 116"/>
                  <a:gd name="T35" fmla="*/ 10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129">
                    <a:moveTo>
                      <a:pt x="106" y="103"/>
                    </a:moveTo>
                    <a:cubicBezTo>
                      <a:pt x="106" y="103"/>
                      <a:pt x="106" y="103"/>
                      <a:pt x="106" y="103"/>
                    </a:cubicBezTo>
                    <a:cubicBezTo>
                      <a:pt x="109" y="94"/>
                      <a:pt x="111" y="83"/>
                      <a:pt x="112" y="79"/>
                    </a:cubicBezTo>
                    <a:cubicBezTo>
                      <a:pt x="111" y="81"/>
                      <a:pt x="110" y="85"/>
                      <a:pt x="106" y="88"/>
                    </a:cubicBezTo>
                    <a:cubicBezTo>
                      <a:pt x="102" y="93"/>
                      <a:pt x="92" y="93"/>
                      <a:pt x="92" y="93"/>
                    </a:cubicBezTo>
                    <a:cubicBezTo>
                      <a:pt x="44" y="93"/>
                      <a:pt x="44" y="93"/>
                      <a:pt x="44" y="93"/>
                    </a:cubicBezTo>
                    <a:cubicBezTo>
                      <a:pt x="44" y="93"/>
                      <a:pt x="35" y="93"/>
                      <a:pt x="30" y="88"/>
                    </a:cubicBezTo>
                    <a:cubicBezTo>
                      <a:pt x="24" y="83"/>
                      <a:pt x="24" y="76"/>
                      <a:pt x="24" y="76"/>
                    </a:cubicBezTo>
                    <a:cubicBezTo>
                      <a:pt x="24" y="73"/>
                      <a:pt x="24" y="73"/>
                      <a:pt x="24" y="73"/>
                    </a:cubicBezTo>
                    <a:cubicBezTo>
                      <a:pt x="24" y="35"/>
                      <a:pt x="48" y="7"/>
                      <a:pt x="78" y="6"/>
                    </a:cubicBezTo>
                    <a:cubicBezTo>
                      <a:pt x="102" y="6"/>
                      <a:pt x="116" y="15"/>
                      <a:pt x="116" y="15"/>
                    </a:cubicBezTo>
                    <a:cubicBezTo>
                      <a:pt x="116" y="15"/>
                      <a:pt x="98" y="0"/>
                      <a:pt x="72" y="0"/>
                    </a:cubicBezTo>
                    <a:cubicBezTo>
                      <a:pt x="34" y="0"/>
                      <a:pt x="0" y="30"/>
                      <a:pt x="0" y="76"/>
                    </a:cubicBezTo>
                    <a:cubicBezTo>
                      <a:pt x="0" y="129"/>
                      <a:pt x="0" y="129"/>
                      <a:pt x="0" y="129"/>
                    </a:cubicBezTo>
                    <a:cubicBezTo>
                      <a:pt x="0" y="129"/>
                      <a:pt x="9" y="125"/>
                      <a:pt x="16" y="123"/>
                    </a:cubicBezTo>
                    <a:cubicBezTo>
                      <a:pt x="27" y="121"/>
                      <a:pt x="38" y="121"/>
                      <a:pt x="38" y="121"/>
                    </a:cubicBezTo>
                    <a:cubicBezTo>
                      <a:pt x="96" y="121"/>
                      <a:pt x="96" y="121"/>
                      <a:pt x="96" y="121"/>
                    </a:cubicBezTo>
                    <a:cubicBezTo>
                      <a:pt x="96" y="121"/>
                      <a:pt x="102" y="115"/>
                      <a:pt x="106"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74">
                <a:extLst>
                  <a:ext uri="{FF2B5EF4-FFF2-40B4-BE49-F238E27FC236}">
                    <a16:creationId xmlns:a16="http://schemas.microsoft.com/office/drawing/2014/main" id="{CA83457F-E15E-4A60-8936-2141C3F8E616}"/>
                  </a:ext>
                </a:extLst>
              </p:cNvPr>
              <p:cNvSpPr>
                <a:spLocks/>
              </p:cNvSpPr>
              <p:nvPr userDrawn="1"/>
            </p:nvSpPr>
            <p:spPr bwMode="auto">
              <a:xfrm>
                <a:off x="5235575" y="1493838"/>
                <a:ext cx="366713" cy="411162"/>
              </a:xfrm>
              <a:custGeom>
                <a:avLst/>
                <a:gdLst>
                  <a:gd name="T0" fmla="*/ 77 w 115"/>
                  <a:gd name="T1" fmla="*/ 8 h 129"/>
                  <a:gd name="T2" fmla="*/ 19 w 115"/>
                  <a:gd name="T3" fmla="*/ 8 h 129"/>
                  <a:gd name="T4" fmla="*/ 9 w 115"/>
                  <a:gd name="T5" fmla="*/ 26 h 129"/>
                  <a:gd name="T6" fmla="*/ 4 w 115"/>
                  <a:gd name="T7" fmla="*/ 49 h 129"/>
                  <a:gd name="T8" fmla="*/ 8 w 115"/>
                  <a:gd name="T9" fmla="*/ 40 h 129"/>
                  <a:gd name="T10" fmla="*/ 22 w 115"/>
                  <a:gd name="T11" fmla="*/ 36 h 129"/>
                  <a:gd name="T12" fmla="*/ 71 w 115"/>
                  <a:gd name="T13" fmla="*/ 36 h 129"/>
                  <a:gd name="T14" fmla="*/ 86 w 115"/>
                  <a:gd name="T15" fmla="*/ 41 h 129"/>
                  <a:gd name="T16" fmla="*/ 91 w 115"/>
                  <a:gd name="T17" fmla="*/ 53 h 129"/>
                  <a:gd name="T18" fmla="*/ 91 w 115"/>
                  <a:gd name="T19" fmla="*/ 56 h 129"/>
                  <a:gd name="T20" fmla="*/ 37 w 115"/>
                  <a:gd name="T21" fmla="*/ 123 h 129"/>
                  <a:gd name="T22" fmla="*/ 0 w 115"/>
                  <a:gd name="T23" fmla="*/ 113 h 129"/>
                  <a:gd name="T24" fmla="*/ 44 w 115"/>
                  <a:gd name="T25" fmla="*/ 129 h 129"/>
                  <a:gd name="T26" fmla="*/ 115 w 115"/>
                  <a:gd name="T27" fmla="*/ 53 h 129"/>
                  <a:gd name="T28" fmla="*/ 115 w 115"/>
                  <a:gd name="T29" fmla="*/ 0 h 129"/>
                  <a:gd name="T30" fmla="*/ 99 w 115"/>
                  <a:gd name="T31" fmla="*/ 5 h 129"/>
                  <a:gd name="T32" fmla="*/ 77 w 115"/>
                  <a:gd name="T33" fmla="*/ 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29">
                    <a:moveTo>
                      <a:pt x="77" y="8"/>
                    </a:moveTo>
                    <a:cubicBezTo>
                      <a:pt x="19" y="8"/>
                      <a:pt x="19" y="8"/>
                      <a:pt x="19" y="8"/>
                    </a:cubicBezTo>
                    <a:cubicBezTo>
                      <a:pt x="19" y="8"/>
                      <a:pt x="14" y="14"/>
                      <a:pt x="9" y="26"/>
                    </a:cubicBezTo>
                    <a:cubicBezTo>
                      <a:pt x="6" y="34"/>
                      <a:pt x="4" y="46"/>
                      <a:pt x="4" y="49"/>
                    </a:cubicBezTo>
                    <a:cubicBezTo>
                      <a:pt x="4" y="47"/>
                      <a:pt x="5" y="44"/>
                      <a:pt x="8" y="40"/>
                    </a:cubicBezTo>
                    <a:cubicBezTo>
                      <a:pt x="14" y="36"/>
                      <a:pt x="22" y="36"/>
                      <a:pt x="22" y="36"/>
                    </a:cubicBezTo>
                    <a:cubicBezTo>
                      <a:pt x="71" y="36"/>
                      <a:pt x="71" y="36"/>
                      <a:pt x="71" y="36"/>
                    </a:cubicBezTo>
                    <a:cubicBezTo>
                      <a:pt x="71" y="36"/>
                      <a:pt x="80" y="36"/>
                      <a:pt x="86" y="41"/>
                    </a:cubicBezTo>
                    <a:cubicBezTo>
                      <a:pt x="92" y="46"/>
                      <a:pt x="91" y="53"/>
                      <a:pt x="91" y="53"/>
                    </a:cubicBezTo>
                    <a:cubicBezTo>
                      <a:pt x="91" y="56"/>
                      <a:pt x="91" y="56"/>
                      <a:pt x="91" y="56"/>
                    </a:cubicBezTo>
                    <a:cubicBezTo>
                      <a:pt x="91" y="94"/>
                      <a:pt x="68" y="122"/>
                      <a:pt x="37" y="123"/>
                    </a:cubicBezTo>
                    <a:cubicBezTo>
                      <a:pt x="13" y="123"/>
                      <a:pt x="0" y="113"/>
                      <a:pt x="0" y="113"/>
                    </a:cubicBezTo>
                    <a:cubicBezTo>
                      <a:pt x="0" y="113"/>
                      <a:pt x="17" y="129"/>
                      <a:pt x="44" y="129"/>
                    </a:cubicBezTo>
                    <a:cubicBezTo>
                      <a:pt x="81" y="129"/>
                      <a:pt x="115" y="99"/>
                      <a:pt x="115" y="53"/>
                    </a:cubicBezTo>
                    <a:cubicBezTo>
                      <a:pt x="115" y="0"/>
                      <a:pt x="115" y="0"/>
                      <a:pt x="115" y="0"/>
                    </a:cubicBezTo>
                    <a:cubicBezTo>
                      <a:pt x="115" y="0"/>
                      <a:pt x="106" y="4"/>
                      <a:pt x="99" y="5"/>
                    </a:cubicBezTo>
                    <a:cubicBezTo>
                      <a:pt x="88" y="8"/>
                      <a:pt x="77" y="8"/>
                      <a:pt x="7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75">
                <a:extLst>
                  <a:ext uri="{FF2B5EF4-FFF2-40B4-BE49-F238E27FC236}">
                    <a16:creationId xmlns:a16="http://schemas.microsoft.com/office/drawing/2014/main" id="{268272D6-2726-4543-97F1-0D7DB535A4BF}"/>
                  </a:ext>
                </a:extLst>
              </p:cNvPr>
              <p:cNvSpPr>
                <a:spLocks/>
              </p:cNvSpPr>
              <p:nvPr userDrawn="1"/>
            </p:nvSpPr>
            <p:spPr bwMode="auto">
              <a:xfrm>
                <a:off x="5602288" y="1293813"/>
                <a:ext cx="409575" cy="366712"/>
              </a:xfrm>
              <a:custGeom>
                <a:avLst/>
                <a:gdLst>
                  <a:gd name="T0" fmla="*/ 76 w 129"/>
                  <a:gd name="T1" fmla="*/ 115 h 115"/>
                  <a:gd name="T2" fmla="*/ 129 w 129"/>
                  <a:gd name="T3" fmla="*/ 115 h 115"/>
                  <a:gd name="T4" fmla="*/ 124 w 129"/>
                  <a:gd name="T5" fmla="*/ 99 h 115"/>
                  <a:gd name="T6" fmla="*/ 121 w 129"/>
                  <a:gd name="T7" fmla="*/ 77 h 115"/>
                  <a:gd name="T8" fmla="*/ 121 w 129"/>
                  <a:gd name="T9" fmla="*/ 19 h 115"/>
                  <a:gd name="T10" fmla="*/ 103 w 129"/>
                  <a:gd name="T11" fmla="*/ 9 h 115"/>
                  <a:gd name="T12" fmla="*/ 79 w 129"/>
                  <a:gd name="T13" fmla="*/ 4 h 115"/>
                  <a:gd name="T14" fmla="*/ 89 w 129"/>
                  <a:gd name="T15" fmla="*/ 9 h 115"/>
                  <a:gd name="T16" fmla="*/ 93 w 129"/>
                  <a:gd name="T17" fmla="*/ 23 h 115"/>
                  <a:gd name="T18" fmla="*/ 93 w 129"/>
                  <a:gd name="T19" fmla="*/ 71 h 115"/>
                  <a:gd name="T20" fmla="*/ 88 w 129"/>
                  <a:gd name="T21" fmla="*/ 86 h 115"/>
                  <a:gd name="T22" fmla="*/ 76 w 129"/>
                  <a:gd name="T23" fmla="*/ 91 h 115"/>
                  <a:gd name="T24" fmla="*/ 73 w 129"/>
                  <a:gd name="T25" fmla="*/ 91 h 115"/>
                  <a:gd name="T26" fmla="*/ 7 w 129"/>
                  <a:gd name="T27" fmla="*/ 37 h 115"/>
                  <a:gd name="T28" fmla="*/ 16 w 129"/>
                  <a:gd name="T29" fmla="*/ 0 h 115"/>
                  <a:gd name="T30" fmla="*/ 0 w 129"/>
                  <a:gd name="T31" fmla="*/ 44 h 115"/>
                  <a:gd name="T32" fmla="*/ 76 w 129"/>
                  <a:gd name="T3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76" y="115"/>
                    </a:moveTo>
                    <a:cubicBezTo>
                      <a:pt x="129" y="115"/>
                      <a:pt x="129" y="115"/>
                      <a:pt x="129" y="115"/>
                    </a:cubicBezTo>
                    <a:cubicBezTo>
                      <a:pt x="129" y="115"/>
                      <a:pt x="125" y="106"/>
                      <a:pt x="124" y="99"/>
                    </a:cubicBezTo>
                    <a:cubicBezTo>
                      <a:pt x="121" y="89"/>
                      <a:pt x="121" y="77"/>
                      <a:pt x="121" y="77"/>
                    </a:cubicBezTo>
                    <a:cubicBezTo>
                      <a:pt x="121" y="19"/>
                      <a:pt x="121" y="19"/>
                      <a:pt x="121" y="19"/>
                    </a:cubicBezTo>
                    <a:cubicBezTo>
                      <a:pt x="121" y="19"/>
                      <a:pt x="115" y="14"/>
                      <a:pt x="103" y="9"/>
                    </a:cubicBezTo>
                    <a:cubicBezTo>
                      <a:pt x="95" y="6"/>
                      <a:pt x="83" y="4"/>
                      <a:pt x="79" y="4"/>
                    </a:cubicBezTo>
                    <a:cubicBezTo>
                      <a:pt x="82" y="4"/>
                      <a:pt x="85" y="5"/>
                      <a:pt x="89" y="9"/>
                    </a:cubicBezTo>
                    <a:cubicBezTo>
                      <a:pt x="93" y="14"/>
                      <a:pt x="93" y="23"/>
                      <a:pt x="93" y="23"/>
                    </a:cubicBezTo>
                    <a:cubicBezTo>
                      <a:pt x="93" y="71"/>
                      <a:pt x="93" y="71"/>
                      <a:pt x="93" y="71"/>
                    </a:cubicBezTo>
                    <a:cubicBezTo>
                      <a:pt x="93" y="71"/>
                      <a:pt x="93" y="80"/>
                      <a:pt x="88" y="86"/>
                    </a:cubicBezTo>
                    <a:cubicBezTo>
                      <a:pt x="83" y="92"/>
                      <a:pt x="76" y="91"/>
                      <a:pt x="76" y="91"/>
                    </a:cubicBezTo>
                    <a:cubicBezTo>
                      <a:pt x="73" y="91"/>
                      <a:pt x="73" y="91"/>
                      <a:pt x="73" y="91"/>
                    </a:cubicBezTo>
                    <a:cubicBezTo>
                      <a:pt x="35" y="91"/>
                      <a:pt x="7" y="68"/>
                      <a:pt x="7" y="37"/>
                    </a:cubicBezTo>
                    <a:cubicBezTo>
                      <a:pt x="6" y="13"/>
                      <a:pt x="16" y="0"/>
                      <a:pt x="16" y="0"/>
                    </a:cubicBezTo>
                    <a:cubicBezTo>
                      <a:pt x="16" y="0"/>
                      <a:pt x="0" y="17"/>
                      <a:pt x="0" y="44"/>
                    </a:cubicBezTo>
                    <a:cubicBezTo>
                      <a:pt x="0" y="81"/>
                      <a:pt x="30" y="115"/>
                      <a:pt x="76"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76">
                <a:extLst>
                  <a:ext uri="{FF2B5EF4-FFF2-40B4-BE49-F238E27FC236}">
                    <a16:creationId xmlns:a16="http://schemas.microsoft.com/office/drawing/2014/main" id="{5F5D2F7A-EFC1-476B-B26C-F11FDC086025}"/>
                  </a:ext>
                </a:extLst>
              </p:cNvPr>
              <p:cNvSpPr>
                <a:spLocks/>
              </p:cNvSpPr>
              <p:nvPr userDrawn="1"/>
            </p:nvSpPr>
            <p:spPr bwMode="auto">
              <a:xfrm>
                <a:off x="4900613" y="1981200"/>
                <a:ext cx="768350" cy="598487"/>
              </a:xfrm>
              <a:custGeom>
                <a:avLst/>
                <a:gdLst>
                  <a:gd name="T0" fmla="*/ 126 w 241"/>
                  <a:gd name="T1" fmla="*/ 76 h 188"/>
                  <a:gd name="T2" fmla="*/ 126 w 241"/>
                  <a:gd name="T3" fmla="*/ 123 h 188"/>
                  <a:gd name="T4" fmla="*/ 53 w 241"/>
                  <a:gd name="T5" fmla="*/ 73 h 188"/>
                  <a:gd name="T6" fmla="*/ 0 w 241"/>
                  <a:gd name="T7" fmla="*/ 73 h 188"/>
                  <a:gd name="T8" fmla="*/ 6 w 241"/>
                  <a:gd name="T9" fmla="*/ 89 h 188"/>
                  <a:gd name="T10" fmla="*/ 8 w 241"/>
                  <a:gd name="T11" fmla="*/ 111 h 188"/>
                  <a:gd name="T12" fmla="*/ 8 w 241"/>
                  <a:gd name="T13" fmla="*/ 169 h 188"/>
                  <a:gd name="T14" fmla="*/ 26 w 241"/>
                  <a:gd name="T15" fmla="*/ 179 h 188"/>
                  <a:gd name="T16" fmla="*/ 50 w 241"/>
                  <a:gd name="T17" fmla="*/ 184 h 188"/>
                  <a:gd name="T18" fmla="*/ 40 w 241"/>
                  <a:gd name="T19" fmla="*/ 179 h 188"/>
                  <a:gd name="T20" fmla="*/ 36 w 241"/>
                  <a:gd name="T21" fmla="*/ 165 h 188"/>
                  <a:gd name="T22" fmla="*/ 36 w 241"/>
                  <a:gd name="T23" fmla="*/ 116 h 188"/>
                  <a:gd name="T24" fmla="*/ 41 w 241"/>
                  <a:gd name="T25" fmla="*/ 102 h 188"/>
                  <a:gd name="T26" fmla="*/ 53 w 241"/>
                  <a:gd name="T27" fmla="*/ 96 h 188"/>
                  <a:gd name="T28" fmla="*/ 56 w 241"/>
                  <a:gd name="T29" fmla="*/ 96 h 188"/>
                  <a:gd name="T30" fmla="*/ 123 w 241"/>
                  <a:gd name="T31" fmla="*/ 151 h 188"/>
                  <a:gd name="T32" fmla="*/ 113 w 241"/>
                  <a:gd name="T33" fmla="*/ 188 h 188"/>
                  <a:gd name="T34" fmla="*/ 129 w 241"/>
                  <a:gd name="T35" fmla="*/ 144 h 188"/>
                  <a:gd name="T36" fmla="*/ 127 w 241"/>
                  <a:gd name="T37" fmla="*/ 129 h 188"/>
                  <a:gd name="T38" fmla="*/ 142 w 241"/>
                  <a:gd name="T39" fmla="*/ 124 h 188"/>
                  <a:gd name="T40" fmla="*/ 164 w 241"/>
                  <a:gd name="T41" fmla="*/ 121 h 188"/>
                  <a:gd name="T42" fmla="*/ 222 w 241"/>
                  <a:gd name="T43" fmla="*/ 121 h 188"/>
                  <a:gd name="T44" fmla="*/ 231 w 241"/>
                  <a:gd name="T45" fmla="*/ 104 h 188"/>
                  <a:gd name="T46" fmla="*/ 231 w 241"/>
                  <a:gd name="T47" fmla="*/ 104 h 188"/>
                  <a:gd name="T48" fmla="*/ 237 w 241"/>
                  <a:gd name="T49" fmla="*/ 80 h 188"/>
                  <a:gd name="T50" fmla="*/ 232 w 241"/>
                  <a:gd name="T51" fmla="*/ 88 h 188"/>
                  <a:gd name="T52" fmla="*/ 218 w 241"/>
                  <a:gd name="T53" fmla="*/ 93 h 188"/>
                  <a:gd name="T54" fmla="*/ 170 w 241"/>
                  <a:gd name="T55" fmla="*/ 93 h 188"/>
                  <a:gd name="T56" fmla="*/ 155 w 241"/>
                  <a:gd name="T57" fmla="*/ 88 h 188"/>
                  <a:gd name="T58" fmla="*/ 149 w 241"/>
                  <a:gd name="T59" fmla="*/ 76 h 188"/>
                  <a:gd name="T60" fmla="*/ 149 w 241"/>
                  <a:gd name="T61" fmla="*/ 73 h 188"/>
                  <a:gd name="T62" fmla="*/ 203 w 241"/>
                  <a:gd name="T63" fmla="*/ 7 h 188"/>
                  <a:gd name="T64" fmla="*/ 241 w 241"/>
                  <a:gd name="T65" fmla="*/ 16 h 188"/>
                  <a:gd name="T66" fmla="*/ 197 w 241"/>
                  <a:gd name="T67" fmla="*/ 0 h 188"/>
                  <a:gd name="T68" fmla="*/ 126 w 241"/>
                  <a:gd name="T69" fmla="*/ 7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1" h="188">
                    <a:moveTo>
                      <a:pt x="126" y="76"/>
                    </a:moveTo>
                    <a:cubicBezTo>
                      <a:pt x="126" y="123"/>
                      <a:pt x="126" y="123"/>
                      <a:pt x="126" y="123"/>
                    </a:cubicBezTo>
                    <a:cubicBezTo>
                      <a:pt x="117" y="95"/>
                      <a:pt x="90" y="73"/>
                      <a:pt x="53" y="73"/>
                    </a:cubicBezTo>
                    <a:cubicBezTo>
                      <a:pt x="0" y="73"/>
                      <a:pt x="0" y="73"/>
                      <a:pt x="0" y="73"/>
                    </a:cubicBezTo>
                    <a:cubicBezTo>
                      <a:pt x="0" y="73"/>
                      <a:pt x="4" y="82"/>
                      <a:pt x="6" y="89"/>
                    </a:cubicBezTo>
                    <a:cubicBezTo>
                      <a:pt x="8" y="99"/>
                      <a:pt x="8" y="111"/>
                      <a:pt x="8" y="111"/>
                    </a:cubicBezTo>
                    <a:cubicBezTo>
                      <a:pt x="8" y="169"/>
                      <a:pt x="8" y="169"/>
                      <a:pt x="8" y="169"/>
                    </a:cubicBezTo>
                    <a:cubicBezTo>
                      <a:pt x="8" y="169"/>
                      <a:pt x="14" y="174"/>
                      <a:pt x="26" y="179"/>
                    </a:cubicBezTo>
                    <a:cubicBezTo>
                      <a:pt x="34" y="182"/>
                      <a:pt x="46" y="184"/>
                      <a:pt x="50" y="184"/>
                    </a:cubicBezTo>
                    <a:cubicBezTo>
                      <a:pt x="47" y="184"/>
                      <a:pt x="44" y="183"/>
                      <a:pt x="40" y="179"/>
                    </a:cubicBezTo>
                    <a:cubicBezTo>
                      <a:pt x="36" y="174"/>
                      <a:pt x="36" y="165"/>
                      <a:pt x="36" y="165"/>
                    </a:cubicBezTo>
                    <a:cubicBezTo>
                      <a:pt x="36" y="116"/>
                      <a:pt x="36" y="116"/>
                      <a:pt x="36" y="116"/>
                    </a:cubicBezTo>
                    <a:cubicBezTo>
                      <a:pt x="36" y="116"/>
                      <a:pt x="36" y="107"/>
                      <a:pt x="41" y="102"/>
                    </a:cubicBezTo>
                    <a:cubicBezTo>
                      <a:pt x="46" y="96"/>
                      <a:pt x="53" y="96"/>
                      <a:pt x="53" y="96"/>
                    </a:cubicBezTo>
                    <a:cubicBezTo>
                      <a:pt x="56" y="96"/>
                      <a:pt x="56" y="96"/>
                      <a:pt x="56" y="96"/>
                    </a:cubicBezTo>
                    <a:cubicBezTo>
                      <a:pt x="94" y="96"/>
                      <a:pt x="122" y="120"/>
                      <a:pt x="123" y="151"/>
                    </a:cubicBezTo>
                    <a:cubicBezTo>
                      <a:pt x="123" y="175"/>
                      <a:pt x="113" y="188"/>
                      <a:pt x="113" y="188"/>
                    </a:cubicBezTo>
                    <a:cubicBezTo>
                      <a:pt x="113" y="188"/>
                      <a:pt x="129" y="171"/>
                      <a:pt x="129" y="144"/>
                    </a:cubicBezTo>
                    <a:cubicBezTo>
                      <a:pt x="129" y="139"/>
                      <a:pt x="128" y="134"/>
                      <a:pt x="127" y="129"/>
                    </a:cubicBezTo>
                    <a:cubicBezTo>
                      <a:pt x="130" y="127"/>
                      <a:pt x="136" y="125"/>
                      <a:pt x="142" y="124"/>
                    </a:cubicBezTo>
                    <a:cubicBezTo>
                      <a:pt x="153" y="121"/>
                      <a:pt x="164" y="121"/>
                      <a:pt x="164" y="121"/>
                    </a:cubicBezTo>
                    <a:cubicBezTo>
                      <a:pt x="222" y="121"/>
                      <a:pt x="222" y="121"/>
                      <a:pt x="222" y="121"/>
                    </a:cubicBezTo>
                    <a:cubicBezTo>
                      <a:pt x="222" y="121"/>
                      <a:pt x="227" y="115"/>
                      <a:pt x="231" y="104"/>
                    </a:cubicBezTo>
                    <a:cubicBezTo>
                      <a:pt x="231" y="104"/>
                      <a:pt x="231" y="104"/>
                      <a:pt x="231" y="104"/>
                    </a:cubicBezTo>
                    <a:cubicBezTo>
                      <a:pt x="235" y="94"/>
                      <a:pt x="236" y="84"/>
                      <a:pt x="237" y="80"/>
                    </a:cubicBezTo>
                    <a:cubicBezTo>
                      <a:pt x="237" y="82"/>
                      <a:pt x="235" y="85"/>
                      <a:pt x="232" y="88"/>
                    </a:cubicBezTo>
                    <a:cubicBezTo>
                      <a:pt x="227" y="93"/>
                      <a:pt x="218" y="93"/>
                      <a:pt x="218" y="93"/>
                    </a:cubicBezTo>
                    <a:cubicBezTo>
                      <a:pt x="170" y="93"/>
                      <a:pt x="170" y="93"/>
                      <a:pt x="170" y="93"/>
                    </a:cubicBezTo>
                    <a:cubicBezTo>
                      <a:pt x="170" y="93"/>
                      <a:pt x="161" y="93"/>
                      <a:pt x="155" y="88"/>
                    </a:cubicBezTo>
                    <a:cubicBezTo>
                      <a:pt x="149" y="83"/>
                      <a:pt x="149" y="76"/>
                      <a:pt x="149" y="76"/>
                    </a:cubicBezTo>
                    <a:cubicBezTo>
                      <a:pt x="149" y="73"/>
                      <a:pt x="149" y="73"/>
                      <a:pt x="149" y="73"/>
                    </a:cubicBezTo>
                    <a:cubicBezTo>
                      <a:pt x="149" y="35"/>
                      <a:pt x="173" y="8"/>
                      <a:pt x="203" y="7"/>
                    </a:cubicBezTo>
                    <a:cubicBezTo>
                      <a:pt x="228" y="6"/>
                      <a:pt x="241" y="16"/>
                      <a:pt x="241" y="16"/>
                    </a:cubicBezTo>
                    <a:cubicBezTo>
                      <a:pt x="241" y="16"/>
                      <a:pt x="224" y="0"/>
                      <a:pt x="197" y="0"/>
                    </a:cubicBezTo>
                    <a:cubicBezTo>
                      <a:pt x="160" y="0"/>
                      <a:pt x="126" y="30"/>
                      <a:pt x="12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77">
                <a:extLst>
                  <a:ext uri="{FF2B5EF4-FFF2-40B4-BE49-F238E27FC236}">
                    <a16:creationId xmlns:a16="http://schemas.microsoft.com/office/drawing/2014/main" id="{11F74DC0-E56A-457E-92CF-693E834880A5}"/>
                  </a:ext>
                </a:extLst>
              </p:cNvPr>
              <p:cNvSpPr>
                <a:spLocks noEditPoints="1"/>
              </p:cNvSpPr>
              <p:nvPr userDrawn="1"/>
            </p:nvSpPr>
            <p:spPr bwMode="auto">
              <a:xfrm>
                <a:off x="5387975" y="1790700"/>
                <a:ext cx="815975" cy="877887"/>
              </a:xfrm>
              <a:custGeom>
                <a:avLst/>
                <a:gdLst>
                  <a:gd name="T0" fmla="*/ 158 w 256"/>
                  <a:gd name="T1" fmla="*/ 79 h 276"/>
                  <a:gd name="T2" fmla="*/ 128 w 256"/>
                  <a:gd name="T3" fmla="*/ 90 h 276"/>
                  <a:gd name="T4" fmla="*/ 83 w 256"/>
                  <a:gd name="T5" fmla="*/ 76 h 276"/>
                  <a:gd name="T6" fmla="*/ 83 w 256"/>
                  <a:gd name="T7" fmla="*/ 78 h 276"/>
                  <a:gd name="T8" fmla="*/ 54 w 256"/>
                  <a:gd name="T9" fmla="*/ 72 h 276"/>
                  <a:gd name="T10" fmla="*/ 0 w 256"/>
                  <a:gd name="T11" fmla="*/ 135 h 276"/>
                  <a:gd name="T12" fmla="*/ 50 w 256"/>
                  <a:gd name="T13" fmla="*/ 93 h 276"/>
                  <a:gd name="T14" fmla="*/ 50 w 256"/>
                  <a:gd name="T15" fmla="*/ 93 h 276"/>
                  <a:gd name="T16" fmla="*/ 79 w 256"/>
                  <a:gd name="T17" fmla="*/ 106 h 276"/>
                  <a:gd name="T18" fmla="*/ 83 w 256"/>
                  <a:gd name="T19" fmla="*/ 111 h 276"/>
                  <a:gd name="T20" fmla="*/ 83 w 256"/>
                  <a:gd name="T21" fmla="*/ 113 h 276"/>
                  <a:gd name="T22" fmla="*/ 85 w 256"/>
                  <a:gd name="T23" fmla="*/ 113 h 276"/>
                  <a:gd name="T24" fmla="*/ 90 w 256"/>
                  <a:gd name="T25" fmla="*/ 136 h 276"/>
                  <a:gd name="T26" fmla="*/ 76 w 256"/>
                  <a:gd name="T27" fmla="*/ 181 h 276"/>
                  <a:gd name="T28" fmla="*/ 77 w 256"/>
                  <a:gd name="T29" fmla="*/ 181 h 276"/>
                  <a:gd name="T30" fmla="*/ 63 w 256"/>
                  <a:gd name="T31" fmla="*/ 221 h 276"/>
                  <a:gd name="T32" fmla="*/ 126 w 256"/>
                  <a:gd name="T33" fmla="*/ 276 h 276"/>
                  <a:gd name="T34" fmla="*/ 84 w 256"/>
                  <a:gd name="T35" fmla="*/ 226 h 276"/>
                  <a:gd name="T36" fmla="*/ 97 w 256"/>
                  <a:gd name="T37" fmla="*/ 197 h 276"/>
                  <a:gd name="T38" fmla="*/ 127 w 256"/>
                  <a:gd name="T39" fmla="*/ 186 h 276"/>
                  <a:gd name="T40" fmla="*/ 172 w 256"/>
                  <a:gd name="T41" fmla="*/ 200 h 276"/>
                  <a:gd name="T42" fmla="*/ 172 w 256"/>
                  <a:gd name="T43" fmla="*/ 198 h 276"/>
                  <a:gd name="T44" fmla="*/ 201 w 256"/>
                  <a:gd name="T45" fmla="*/ 205 h 276"/>
                  <a:gd name="T46" fmla="*/ 256 w 256"/>
                  <a:gd name="T47" fmla="*/ 141 h 276"/>
                  <a:gd name="T48" fmla="*/ 206 w 256"/>
                  <a:gd name="T49" fmla="*/ 183 h 276"/>
                  <a:gd name="T50" fmla="*/ 176 w 256"/>
                  <a:gd name="T51" fmla="*/ 170 h 276"/>
                  <a:gd name="T52" fmla="*/ 172 w 256"/>
                  <a:gd name="T53" fmla="*/ 164 h 276"/>
                  <a:gd name="T54" fmla="*/ 172 w 256"/>
                  <a:gd name="T55" fmla="*/ 163 h 276"/>
                  <a:gd name="T56" fmla="*/ 171 w 256"/>
                  <a:gd name="T57" fmla="*/ 163 h 276"/>
                  <a:gd name="T58" fmla="*/ 166 w 256"/>
                  <a:gd name="T59" fmla="*/ 140 h 276"/>
                  <a:gd name="T60" fmla="*/ 180 w 256"/>
                  <a:gd name="T61" fmla="*/ 95 h 276"/>
                  <a:gd name="T62" fmla="*/ 178 w 256"/>
                  <a:gd name="T63" fmla="*/ 95 h 276"/>
                  <a:gd name="T64" fmla="*/ 193 w 256"/>
                  <a:gd name="T65" fmla="*/ 54 h 276"/>
                  <a:gd name="T66" fmla="*/ 129 w 256"/>
                  <a:gd name="T67" fmla="*/ 0 h 276"/>
                  <a:gd name="T68" fmla="*/ 171 w 256"/>
                  <a:gd name="T69" fmla="*/ 50 h 276"/>
                  <a:gd name="T70" fmla="*/ 158 w 256"/>
                  <a:gd name="T71" fmla="*/ 79 h 276"/>
                  <a:gd name="T72" fmla="*/ 126 w 256"/>
                  <a:gd name="T73" fmla="*/ 160 h 276"/>
                  <a:gd name="T74" fmla="*/ 115 w 256"/>
                  <a:gd name="T75" fmla="*/ 161 h 276"/>
                  <a:gd name="T76" fmla="*/ 116 w 256"/>
                  <a:gd name="T77" fmla="*/ 135 h 276"/>
                  <a:gd name="T78" fmla="*/ 113 w 256"/>
                  <a:gd name="T79" fmla="*/ 115 h 276"/>
                  <a:gd name="T80" fmla="*/ 129 w 256"/>
                  <a:gd name="T81" fmla="*/ 116 h 276"/>
                  <a:gd name="T82" fmla="*/ 141 w 256"/>
                  <a:gd name="T83" fmla="*/ 115 h 276"/>
                  <a:gd name="T84" fmla="*/ 140 w 256"/>
                  <a:gd name="T85" fmla="*/ 141 h 276"/>
                  <a:gd name="T86" fmla="*/ 143 w 256"/>
                  <a:gd name="T87" fmla="*/ 161 h 276"/>
                  <a:gd name="T88" fmla="*/ 126 w 256"/>
                  <a:gd name="T89" fmla="*/ 16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6" h="276">
                    <a:moveTo>
                      <a:pt x="158" y="79"/>
                    </a:moveTo>
                    <a:cubicBezTo>
                      <a:pt x="150" y="87"/>
                      <a:pt x="139" y="91"/>
                      <a:pt x="128" y="90"/>
                    </a:cubicBezTo>
                    <a:cubicBezTo>
                      <a:pt x="112" y="89"/>
                      <a:pt x="97" y="85"/>
                      <a:pt x="83" y="76"/>
                    </a:cubicBezTo>
                    <a:cubicBezTo>
                      <a:pt x="83" y="78"/>
                      <a:pt x="83" y="78"/>
                      <a:pt x="83" y="78"/>
                    </a:cubicBezTo>
                    <a:cubicBezTo>
                      <a:pt x="75" y="74"/>
                      <a:pt x="65" y="72"/>
                      <a:pt x="54" y="72"/>
                    </a:cubicBezTo>
                    <a:cubicBezTo>
                      <a:pt x="8" y="72"/>
                      <a:pt x="0" y="119"/>
                      <a:pt x="0" y="135"/>
                    </a:cubicBezTo>
                    <a:cubicBezTo>
                      <a:pt x="2" y="121"/>
                      <a:pt x="7" y="92"/>
                      <a:pt x="50" y="93"/>
                    </a:cubicBezTo>
                    <a:cubicBezTo>
                      <a:pt x="50" y="93"/>
                      <a:pt x="50" y="93"/>
                      <a:pt x="50" y="93"/>
                    </a:cubicBezTo>
                    <a:cubicBezTo>
                      <a:pt x="61" y="93"/>
                      <a:pt x="72" y="98"/>
                      <a:pt x="79" y="106"/>
                    </a:cubicBezTo>
                    <a:cubicBezTo>
                      <a:pt x="81" y="108"/>
                      <a:pt x="82" y="109"/>
                      <a:pt x="83" y="111"/>
                    </a:cubicBezTo>
                    <a:cubicBezTo>
                      <a:pt x="83" y="113"/>
                      <a:pt x="83" y="113"/>
                      <a:pt x="83" y="113"/>
                    </a:cubicBezTo>
                    <a:cubicBezTo>
                      <a:pt x="83" y="113"/>
                      <a:pt x="84" y="113"/>
                      <a:pt x="85" y="113"/>
                    </a:cubicBezTo>
                    <a:cubicBezTo>
                      <a:pt x="89" y="120"/>
                      <a:pt x="91" y="128"/>
                      <a:pt x="90" y="136"/>
                    </a:cubicBezTo>
                    <a:cubicBezTo>
                      <a:pt x="88" y="163"/>
                      <a:pt x="76" y="181"/>
                      <a:pt x="76" y="181"/>
                    </a:cubicBezTo>
                    <a:cubicBezTo>
                      <a:pt x="77" y="181"/>
                      <a:pt x="77" y="181"/>
                      <a:pt x="77" y="181"/>
                    </a:cubicBezTo>
                    <a:cubicBezTo>
                      <a:pt x="68" y="192"/>
                      <a:pt x="63" y="205"/>
                      <a:pt x="63" y="221"/>
                    </a:cubicBezTo>
                    <a:cubicBezTo>
                      <a:pt x="63" y="268"/>
                      <a:pt x="110" y="276"/>
                      <a:pt x="126" y="276"/>
                    </a:cubicBezTo>
                    <a:cubicBezTo>
                      <a:pt x="112" y="275"/>
                      <a:pt x="82" y="269"/>
                      <a:pt x="84" y="226"/>
                    </a:cubicBezTo>
                    <a:cubicBezTo>
                      <a:pt x="85" y="215"/>
                      <a:pt x="89" y="204"/>
                      <a:pt x="97" y="197"/>
                    </a:cubicBezTo>
                    <a:cubicBezTo>
                      <a:pt x="105" y="189"/>
                      <a:pt x="116" y="185"/>
                      <a:pt x="127" y="186"/>
                    </a:cubicBezTo>
                    <a:cubicBezTo>
                      <a:pt x="154" y="187"/>
                      <a:pt x="172" y="200"/>
                      <a:pt x="172" y="200"/>
                    </a:cubicBezTo>
                    <a:cubicBezTo>
                      <a:pt x="172" y="198"/>
                      <a:pt x="172" y="198"/>
                      <a:pt x="172" y="198"/>
                    </a:cubicBezTo>
                    <a:cubicBezTo>
                      <a:pt x="181" y="202"/>
                      <a:pt x="190" y="205"/>
                      <a:pt x="201" y="205"/>
                    </a:cubicBezTo>
                    <a:cubicBezTo>
                      <a:pt x="247" y="205"/>
                      <a:pt x="256" y="157"/>
                      <a:pt x="256" y="141"/>
                    </a:cubicBezTo>
                    <a:cubicBezTo>
                      <a:pt x="254" y="155"/>
                      <a:pt x="248" y="185"/>
                      <a:pt x="206" y="183"/>
                    </a:cubicBezTo>
                    <a:cubicBezTo>
                      <a:pt x="195" y="183"/>
                      <a:pt x="184" y="178"/>
                      <a:pt x="176" y="170"/>
                    </a:cubicBezTo>
                    <a:cubicBezTo>
                      <a:pt x="175" y="168"/>
                      <a:pt x="173" y="166"/>
                      <a:pt x="172" y="164"/>
                    </a:cubicBezTo>
                    <a:cubicBezTo>
                      <a:pt x="172" y="163"/>
                      <a:pt x="172" y="163"/>
                      <a:pt x="172" y="163"/>
                    </a:cubicBezTo>
                    <a:cubicBezTo>
                      <a:pt x="172" y="163"/>
                      <a:pt x="172" y="163"/>
                      <a:pt x="171" y="163"/>
                    </a:cubicBezTo>
                    <a:cubicBezTo>
                      <a:pt x="167" y="156"/>
                      <a:pt x="165" y="148"/>
                      <a:pt x="166" y="140"/>
                    </a:cubicBezTo>
                    <a:cubicBezTo>
                      <a:pt x="167" y="113"/>
                      <a:pt x="180" y="95"/>
                      <a:pt x="180" y="95"/>
                    </a:cubicBezTo>
                    <a:cubicBezTo>
                      <a:pt x="178" y="95"/>
                      <a:pt x="178" y="95"/>
                      <a:pt x="178" y="95"/>
                    </a:cubicBezTo>
                    <a:cubicBezTo>
                      <a:pt x="187" y="85"/>
                      <a:pt x="193" y="71"/>
                      <a:pt x="193" y="54"/>
                    </a:cubicBezTo>
                    <a:cubicBezTo>
                      <a:pt x="193" y="8"/>
                      <a:pt x="145" y="0"/>
                      <a:pt x="129" y="0"/>
                    </a:cubicBezTo>
                    <a:cubicBezTo>
                      <a:pt x="143" y="2"/>
                      <a:pt x="173" y="8"/>
                      <a:pt x="171" y="50"/>
                    </a:cubicBezTo>
                    <a:cubicBezTo>
                      <a:pt x="171" y="61"/>
                      <a:pt x="166" y="72"/>
                      <a:pt x="158" y="79"/>
                    </a:cubicBezTo>
                    <a:close/>
                    <a:moveTo>
                      <a:pt x="126" y="160"/>
                    </a:moveTo>
                    <a:cubicBezTo>
                      <a:pt x="122" y="160"/>
                      <a:pt x="118" y="161"/>
                      <a:pt x="115" y="161"/>
                    </a:cubicBezTo>
                    <a:cubicBezTo>
                      <a:pt x="115" y="154"/>
                      <a:pt x="116" y="145"/>
                      <a:pt x="116" y="135"/>
                    </a:cubicBezTo>
                    <a:cubicBezTo>
                      <a:pt x="116" y="128"/>
                      <a:pt x="115" y="122"/>
                      <a:pt x="113" y="115"/>
                    </a:cubicBezTo>
                    <a:cubicBezTo>
                      <a:pt x="118" y="116"/>
                      <a:pt x="123" y="116"/>
                      <a:pt x="129" y="116"/>
                    </a:cubicBezTo>
                    <a:cubicBezTo>
                      <a:pt x="133" y="116"/>
                      <a:pt x="137" y="115"/>
                      <a:pt x="141" y="115"/>
                    </a:cubicBezTo>
                    <a:cubicBezTo>
                      <a:pt x="140" y="122"/>
                      <a:pt x="140" y="131"/>
                      <a:pt x="140" y="141"/>
                    </a:cubicBezTo>
                    <a:cubicBezTo>
                      <a:pt x="140" y="148"/>
                      <a:pt x="141" y="155"/>
                      <a:pt x="143" y="161"/>
                    </a:cubicBezTo>
                    <a:cubicBezTo>
                      <a:pt x="138" y="161"/>
                      <a:pt x="132" y="160"/>
                      <a:pt x="12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8">
                <a:extLst>
                  <a:ext uri="{FF2B5EF4-FFF2-40B4-BE49-F238E27FC236}">
                    <a16:creationId xmlns:a16="http://schemas.microsoft.com/office/drawing/2014/main" id="{0838E013-CF21-40FC-8438-FF9538B9ACEB}"/>
                  </a:ext>
                </a:extLst>
              </p:cNvPr>
              <p:cNvSpPr>
                <a:spLocks/>
              </p:cNvSpPr>
              <p:nvPr userDrawn="1"/>
            </p:nvSpPr>
            <p:spPr bwMode="auto">
              <a:xfrm>
                <a:off x="2343150" y="4010025"/>
                <a:ext cx="366713" cy="411162"/>
              </a:xfrm>
              <a:custGeom>
                <a:avLst/>
                <a:gdLst>
                  <a:gd name="T0" fmla="*/ 38 w 115"/>
                  <a:gd name="T1" fmla="*/ 121 h 129"/>
                  <a:gd name="T2" fmla="*/ 96 w 115"/>
                  <a:gd name="T3" fmla="*/ 121 h 129"/>
                  <a:gd name="T4" fmla="*/ 106 w 115"/>
                  <a:gd name="T5" fmla="*/ 103 h 129"/>
                  <a:gd name="T6" fmla="*/ 105 w 115"/>
                  <a:gd name="T7" fmla="*/ 103 h 129"/>
                  <a:gd name="T8" fmla="*/ 111 w 115"/>
                  <a:gd name="T9" fmla="*/ 79 h 129"/>
                  <a:gd name="T10" fmla="*/ 106 w 115"/>
                  <a:gd name="T11" fmla="*/ 88 h 129"/>
                  <a:gd name="T12" fmla="*/ 92 w 115"/>
                  <a:gd name="T13" fmla="*/ 92 h 129"/>
                  <a:gd name="T14" fmla="*/ 44 w 115"/>
                  <a:gd name="T15" fmla="*/ 92 h 129"/>
                  <a:gd name="T16" fmla="*/ 29 w 115"/>
                  <a:gd name="T17" fmla="*/ 88 h 129"/>
                  <a:gd name="T18" fmla="*/ 24 w 115"/>
                  <a:gd name="T19" fmla="*/ 76 h 129"/>
                  <a:gd name="T20" fmla="*/ 24 w 115"/>
                  <a:gd name="T21" fmla="*/ 72 h 129"/>
                  <a:gd name="T22" fmla="*/ 78 w 115"/>
                  <a:gd name="T23" fmla="*/ 6 h 129"/>
                  <a:gd name="T24" fmla="*/ 115 w 115"/>
                  <a:gd name="T25" fmla="*/ 15 h 129"/>
                  <a:gd name="T26" fmla="*/ 71 w 115"/>
                  <a:gd name="T27" fmla="*/ 0 h 129"/>
                  <a:gd name="T28" fmla="*/ 0 w 115"/>
                  <a:gd name="T29" fmla="*/ 76 h 129"/>
                  <a:gd name="T30" fmla="*/ 0 w 115"/>
                  <a:gd name="T31" fmla="*/ 129 h 129"/>
                  <a:gd name="T32" fmla="*/ 16 w 115"/>
                  <a:gd name="T33" fmla="*/ 123 h 129"/>
                  <a:gd name="T34" fmla="*/ 38 w 115"/>
                  <a:gd name="T35"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9">
                    <a:moveTo>
                      <a:pt x="38" y="121"/>
                    </a:moveTo>
                    <a:cubicBezTo>
                      <a:pt x="96" y="121"/>
                      <a:pt x="96" y="121"/>
                      <a:pt x="96" y="121"/>
                    </a:cubicBezTo>
                    <a:cubicBezTo>
                      <a:pt x="96" y="121"/>
                      <a:pt x="101" y="114"/>
                      <a:pt x="106" y="103"/>
                    </a:cubicBezTo>
                    <a:cubicBezTo>
                      <a:pt x="105" y="103"/>
                      <a:pt x="105" y="103"/>
                      <a:pt x="105" y="103"/>
                    </a:cubicBezTo>
                    <a:cubicBezTo>
                      <a:pt x="109" y="94"/>
                      <a:pt x="110" y="83"/>
                      <a:pt x="111" y="79"/>
                    </a:cubicBezTo>
                    <a:cubicBezTo>
                      <a:pt x="111" y="81"/>
                      <a:pt x="110" y="85"/>
                      <a:pt x="106" y="88"/>
                    </a:cubicBezTo>
                    <a:cubicBezTo>
                      <a:pt x="101" y="93"/>
                      <a:pt x="92" y="92"/>
                      <a:pt x="92" y="92"/>
                    </a:cubicBezTo>
                    <a:cubicBezTo>
                      <a:pt x="44" y="92"/>
                      <a:pt x="44" y="92"/>
                      <a:pt x="44" y="92"/>
                    </a:cubicBezTo>
                    <a:cubicBezTo>
                      <a:pt x="44" y="92"/>
                      <a:pt x="35" y="93"/>
                      <a:pt x="29" y="88"/>
                    </a:cubicBezTo>
                    <a:cubicBezTo>
                      <a:pt x="23" y="82"/>
                      <a:pt x="24" y="76"/>
                      <a:pt x="24" y="76"/>
                    </a:cubicBezTo>
                    <a:cubicBezTo>
                      <a:pt x="24" y="72"/>
                      <a:pt x="24" y="72"/>
                      <a:pt x="24" y="72"/>
                    </a:cubicBezTo>
                    <a:cubicBezTo>
                      <a:pt x="24" y="35"/>
                      <a:pt x="47" y="7"/>
                      <a:pt x="78" y="6"/>
                    </a:cubicBezTo>
                    <a:cubicBezTo>
                      <a:pt x="102" y="6"/>
                      <a:pt x="115" y="15"/>
                      <a:pt x="115" y="15"/>
                    </a:cubicBezTo>
                    <a:cubicBezTo>
                      <a:pt x="115" y="15"/>
                      <a:pt x="98" y="0"/>
                      <a:pt x="71" y="0"/>
                    </a:cubicBezTo>
                    <a:cubicBezTo>
                      <a:pt x="34" y="0"/>
                      <a:pt x="0" y="30"/>
                      <a:pt x="0" y="76"/>
                    </a:cubicBezTo>
                    <a:cubicBezTo>
                      <a:pt x="0" y="129"/>
                      <a:pt x="0" y="129"/>
                      <a:pt x="0" y="129"/>
                    </a:cubicBezTo>
                    <a:cubicBezTo>
                      <a:pt x="0" y="129"/>
                      <a:pt x="9" y="125"/>
                      <a:pt x="16" y="123"/>
                    </a:cubicBezTo>
                    <a:cubicBezTo>
                      <a:pt x="27" y="121"/>
                      <a:pt x="38" y="121"/>
                      <a:pt x="38"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79">
                <a:extLst>
                  <a:ext uri="{FF2B5EF4-FFF2-40B4-BE49-F238E27FC236}">
                    <a16:creationId xmlns:a16="http://schemas.microsoft.com/office/drawing/2014/main" id="{237EF920-E07C-4FEB-B739-E159B24655C7}"/>
                  </a:ext>
                </a:extLst>
              </p:cNvPr>
              <p:cNvSpPr>
                <a:spLocks noEditPoints="1"/>
              </p:cNvSpPr>
              <p:nvPr userDrawn="1"/>
            </p:nvSpPr>
            <p:spPr bwMode="auto">
              <a:xfrm>
                <a:off x="5311775" y="2860675"/>
                <a:ext cx="815975" cy="877887"/>
              </a:xfrm>
              <a:custGeom>
                <a:avLst/>
                <a:gdLst>
                  <a:gd name="T0" fmla="*/ 158 w 256"/>
                  <a:gd name="T1" fmla="*/ 79 h 276"/>
                  <a:gd name="T2" fmla="*/ 128 w 256"/>
                  <a:gd name="T3" fmla="*/ 90 h 276"/>
                  <a:gd name="T4" fmla="*/ 83 w 256"/>
                  <a:gd name="T5" fmla="*/ 76 h 276"/>
                  <a:gd name="T6" fmla="*/ 83 w 256"/>
                  <a:gd name="T7" fmla="*/ 79 h 276"/>
                  <a:gd name="T8" fmla="*/ 54 w 256"/>
                  <a:gd name="T9" fmla="*/ 72 h 276"/>
                  <a:gd name="T10" fmla="*/ 0 w 256"/>
                  <a:gd name="T11" fmla="*/ 136 h 276"/>
                  <a:gd name="T12" fmla="*/ 50 w 256"/>
                  <a:gd name="T13" fmla="*/ 94 h 276"/>
                  <a:gd name="T14" fmla="*/ 50 w 256"/>
                  <a:gd name="T15" fmla="*/ 94 h 276"/>
                  <a:gd name="T16" fmla="*/ 79 w 256"/>
                  <a:gd name="T17" fmla="*/ 106 h 276"/>
                  <a:gd name="T18" fmla="*/ 83 w 256"/>
                  <a:gd name="T19" fmla="*/ 111 h 276"/>
                  <a:gd name="T20" fmla="*/ 83 w 256"/>
                  <a:gd name="T21" fmla="*/ 114 h 276"/>
                  <a:gd name="T22" fmla="*/ 85 w 256"/>
                  <a:gd name="T23" fmla="*/ 114 h 276"/>
                  <a:gd name="T24" fmla="*/ 90 w 256"/>
                  <a:gd name="T25" fmla="*/ 137 h 276"/>
                  <a:gd name="T26" fmla="*/ 76 w 256"/>
                  <a:gd name="T27" fmla="*/ 182 h 276"/>
                  <a:gd name="T28" fmla="*/ 77 w 256"/>
                  <a:gd name="T29" fmla="*/ 182 h 276"/>
                  <a:gd name="T30" fmla="*/ 63 w 256"/>
                  <a:gd name="T31" fmla="*/ 222 h 276"/>
                  <a:gd name="T32" fmla="*/ 126 w 256"/>
                  <a:gd name="T33" fmla="*/ 276 h 276"/>
                  <a:gd name="T34" fmla="*/ 84 w 256"/>
                  <a:gd name="T35" fmla="*/ 226 h 276"/>
                  <a:gd name="T36" fmla="*/ 97 w 256"/>
                  <a:gd name="T37" fmla="*/ 197 h 276"/>
                  <a:gd name="T38" fmla="*/ 127 w 256"/>
                  <a:gd name="T39" fmla="*/ 186 h 276"/>
                  <a:gd name="T40" fmla="*/ 172 w 256"/>
                  <a:gd name="T41" fmla="*/ 200 h 276"/>
                  <a:gd name="T42" fmla="*/ 172 w 256"/>
                  <a:gd name="T43" fmla="*/ 198 h 276"/>
                  <a:gd name="T44" fmla="*/ 201 w 256"/>
                  <a:gd name="T45" fmla="*/ 205 h 276"/>
                  <a:gd name="T46" fmla="*/ 256 w 256"/>
                  <a:gd name="T47" fmla="*/ 142 h 276"/>
                  <a:gd name="T48" fmla="*/ 206 w 256"/>
                  <a:gd name="T49" fmla="*/ 183 h 276"/>
                  <a:gd name="T50" fmla="*/ 176 w 256"/>
                  <a:gd name="T51" fmla="*/ 170 h 276"/>
                  <a:gd name="T52" fmla="*/ 172 w 256"/>
                  <a:gd name="T53" fmla="*/ 165 h 276"/>
                  <a:gd name="T54" fmla="*/ 172 w 256"/>
                  <a:gd name="T55" fmla="*/ 163 h 276"/>
                  <a:gd name="T56" fmla="*/ 171 w 256"/>
                  <a:gd name="T57" fmla="*/ 163 h 276"/>
                  <a:gd name="T58" fmla="*/ 166 w 256"/>
                  <a:gd name="T59" fmla="*/ 140 h 276"/>
                  <a:gd name="T60" fmla="*/ 180 w 256"/>
                  <a:gd name="T61" fmla="*/ 96 h 276"/>
                  <a:gd name="T62" fmla="*/ 178 w 256"/>
                  <a:gd name="T63" fmla="*/ 96 h 276"/>
                  <a:gd name="T64" fmla="*/ 192 w 256"/>
                  <a:gd name="T65" fmla="*/ 55 h 276"/>
                  <a:gd name="T66" fmla="*/ 129 w 256"/>
                  <a:gd name="T67" fmla="*/ 0 h 276"/>
                  <a:gd name="T68" fmla="*/ 171 w 256"/>
                  <a:gd name="T69" fmla="*/ 50 h 276"/>
                  <a:gd name="T70" fmla="*/ 158 w 256"/>
                  <a:gd name="T71" fmla="*/ 79 h 276"/>
                  <a:gd name="T72" fmla="*/ 126 w 256"/>
                  <a:gd name="T73" fmla="*/ 161 h 276"/>
                  <a:gd name="T74" fmla="*/ 115 w 256"/>
                  <a:gd name="T75" fmla="*/ 162 h 276"/>
                  <a:gd name="T76" fmla="*/ 116 w 256"/>
                  <a:gd name="T77" fmla="*/ 136 h 276"/>
                  <a:gd name="T78" fmla="*/ 113 w 256"/>
                  <a:gd name="T79" fmla="*/ 116 h 276"/>
                  <a:gd name="T80" fmla="*/ 129 w 256"/>
                  <a:gd name="T81" fmla="*/ 116 h 276"/>
                  <a:gd name="T82" fmla="*/ 141 w 256"/>
                  <a:gd name="T83" fmla="*/ 115 h 276"/>
                  <a:gd name="T84" fmla="*/ 140 w 256"/>
                  <a:gd name="T85" fmla="*/ 142 h 276"/>
                  <a:gd name="T86" fmla="*/ 143 w 256"/>
                  <a:gd name="T87" fmla="*/ 161 h 276"/>
                  <a:gd name="T88" fmla="*/ 126 w 256"/>
                  <a:gd name="T89" fmla="*/ 16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6" h="276">
                    <a:moveTo>
                      <a:pt x="158" y="79"/>
                    </a:moveTo>
                    <a:cubicBezTo>
                      <a:pt x="150" y="87"/>
                      <a:pt x="139" y="91"/>
                      <a:pt x="128" y="90"/>
                    </a:cubicBezTo>
                    <a:cubicBezTo>
                      <a:pt x="112" y="90"/>
                      <a:pt x="97" y="85"/>
                      <a:pt x="83" y="76"/>
                    </a:cubicBezTo>
                    <a:cubicBezTo>
                      <a:pt x="83" y="79"/>
                      <a:pt x="83" y="79"/>
                      <a:pt x="83" y="79"/>
                    </a:cubicBezTo>
                    <a:cubicBezTo>
                      <a:pt x="75" y="74"/>
                      <a:pt x="65" y="72"/>
                      <a:pt x="54" y="72"/>
                    </a:cubicBezTo>
                    <a:cubicBezTo>
                      <a:pt x="8" y="72"/>
                      <a:pt x="0" y="120"/>
                      <a:pt x="0" y="136"/>
                    </a:cubicBezTo>
                    <a:cubicBezTo>
                      <a:pt x="2" y="122"/>
                      <a:pt x="7" y="92"/>
                      <a:pt x="50" y="94"/>
                    </a:cubicBezTo>
                    <a:cubicBezTo>
                      <a:pt x="50" y="94"/>
                      <a:pt x="50" y="94"/>
                      <a:pt x="50" y="94"/>
                    </a:cubicBezTo>
                    <a:cubicBezTo>
                      <a:pt x="61" y="94"/>
                      <a:pt x="72" y="98"/>
                      <a:pt x="79" y="106"/>
                    </a:cubicBezTo>
                    <a:cubicBezTo>
                      <a:pt x="81" y="108"/>
                      <a:pt x="82" y="110"/>
                      <a:pt x="83" y="111"/>
                    </a:cubicBezTo>
                    <a:cubicBezTo>
                      <a:pt x="83" y="114"/>
                      <a:pt x="83" y="114"/>
                      <a:pt x="83" y="114"/>
                    </a:cubicBezTo>
                    <a:cubicBezTo>
                      <a:pt x="83" y="114"/>
                      <a:pt x="84" y="114"/>
                      <a:pt x="85" y="114"/>
                    </a:cubicBezTo>
                    <a:cubicBezTo>
                      <a:pt x="89" y="121"/>
                      <a:pt x="91" y="129"/>
                      <a:pt x="90" y="137"/>
                    </a:cubicBezTo>
                    <a:cubicBezTo>
                      <a:pt x="88" y="164"/>
                      <a:pt x="76" y="182"/>
                      <a:pt x="76" y="182"/>
                    </a:cubicBezTo>
                    <a:cubicBezTo>
                      <a:pt x="77" y="182"/>
                      <a:pt x="77" y="182"/>
                      <a:pt x="77" y="182"/>
                    </a:cubicBezTo>
                    <a:cubicBezTo>
                      <a:pt x="68" y="192"/>
                      <a:pt x="63" y="206"/>
                      <a:pt x="63" y="222"/>
                    </a:cubicBezTo>
                    <a:cubicBezTo>
                      <a:pt x="63" y="268"/>
                      <a:pt x="110" y="276"/>
                      <a:pt x="126" y="276"/>
                    </a:cubicBezTo>
                    <a:cubicBezTo>
                      <a:pt x="112" y="275"/>
                      <a:pt x="82" y="269"/>
                      <a:pt x="84" y="226"/>
                    </a:cubicBezTo>
                    <a:cubicBezTo>
                      <a:pt x="84" y="215"/>
                      <a:pt x="89" y="205"/>
                      <a:pt x="97" y="197"/>
                    </a:cubicBezTo>
                    <a:cubicBezTo>
                      <a:pt x="105" y="190"/>
                      <a:pt x="116" y="186"/>
                      <a:pt x="127" y="186"/>
                    </a:cubicBezTo>
                    <a:cubicBezTo>
                      <a:pt x="154" y="188"/>
                      <a:pt x="172" y="200"/>
                      <a:pt x="172" y="200"/>
                    </a:cubicBezTo>
                    <a:cubicBezTo>
                      <a:pt x="172" y="198"/>
                      <a:pt x="172" y="198"/>
                      <a:pt x="172" y="198"/>
                    </a:cubicBezTo>
                    <a:cubicBezTo>
                      <a:pt x="180" y="202"/>
                      <a:pt x="190" y="205"/>
                      <a:pt x="201" y="205"/>
                    </a:cubicBezTo>
                    <a:cubicBezTo>
                      <a:pt x="247" y="205"/>
                      <a:pt x="256" y="157"/>
                      <a:pt x="256" y="142"/>
                    </a:cubicBezTo>
                    <a:cubicBezTo>
                      <a:pt x="254" y="155"/>
                      <a:pt x="248" y="185"/>
                      <a:pt x="206" y="183"/>
                    </a:cubicBezTo>
                    <a:cubicBezTo>
                      <a:pt x="195" y="183"/>
                      <a:pt x="184" y="178"/>
                      <a:pt x="176" y="170"/>
                    </a:cubicBezTo>
                    <a:cubicBezTo>
                      <a:pt x="175" y="169"/>
                      <a:pt x="173" y="167"/>
                      <a:pt x="172" y="165"/>
                    </a:cubicBezTo>
                    <a:cubicBezTo>
                      <a:pt x="172" y="163"/>
                      <a:pt x="172" y="163"/>
                      <a:pt x="172" y="163"/>
                    </a:cubicBezTo>
                    <a:cubicBezTo>
                      <a:pt x="172" y="163"/>
                      <a:pt x="172" y="163"/>
                      <a:pt x="171" y="163"/>
                    </a:cubicBezTo>
                    <a:cubicBezTo>
                      <a:pt x="167" y="156"/>
                      <a:pt x="165" y="148"/>
                      <a:pt x="166" y="140"/>
                    </a:cubicBezTo>
                    <a:cubicBezTo>
                      <a:pt x="167" y="114"/>
                      <a:pt x="180" y="96"/>
                      <a:pt x="180" y="96"/>
                    </a:cubicBezTo>
                    <a:cubicBezTo>
                      <a:pt x="178" y="96"/>
                      <a:pt x="178" y="96"/>
                      <a:pt x="178" y="96"/>
                    </a:cubicBezTo>
                    <a:cubicBezTo>
                      <a:pt x="187" y="85"/>
                      <a:pt x="192" y="71"/>
                      <a:pt x="192" y="55"/>
                    </a:cubicBezTo>
                    <a:cubicBezTo>
                      <a:pt x="192" y="9"/>
                      <a:pt x="145" y="0"/>
                      <a:pt x="129" y="0"/>
                    </a:cubicBezTo>
                    <a:cubicBezTo>
                      <a:pt x="143" y="2"/>
                      <a:pt x="173" y="8"/>
                      <a:pt x="171" y="50"/>
                    </a:cubicBezTo>
                    <a:cubicBezTo>
                      <a:pt x="171" y="61"/>
                      <a:pt x="166" y="72"/>
                      <a:pt x="158" y="79"/>
                    </a:cubicBezTo>
                    <a:close/>
                    <a:moveTo>
                      <a:pt x="126" y="161"/>
                    </a:moveTo>
                    <a:cubicBezTo>
                      <a:pt x="122" y="161"/>
                      <a:pt x="118" y="161"/>
                      <a:pt x="115" y="162"/>
                    </a:cubicBezTo>
                    <a:cubicBezTo>
                      <a:pt x="115" y="154"/>
                      <a:pt x="116" y="146"/>
                      <a:pt x="116" y="136"/>
                    </a:cubicBezTo>
                    <a:cubicBezTo>
                      <a:pt x="116" y="129"/>
                      <a:pt x="115" y="122"/>
                      <a:pt x="113" y="116"/>
                    </a:cubicBezTo>
                    <a:cubicBezTo>
                      <a:pt x="118" y="116"/>
                      <a:pt x="123" y="116"/>
                      <a:pt x="129" y="116"/>
                    </a:cubicBezTo>
                    <a:cubicBezTo>
                      <a:pt x="133" y="116"/>
                      <a:pt x="137" y="116"/>
                      <a:pt x="141" y="115"/>
                    </a:cubicBezTo>
                    <a:cubicBezTo>
                      <a:pt x="140" y="122"/>
                      <a:pt x="140" y="131"/>
                      <a:pt x="140" y="142"/>
                    </a:cubicBezTo>
                    <a:cubicBezTo>
                      <a:pt x="140" y="148"/>
                      <a:pt x="141" y="155"/>
                      <a:pt x="143" y="161"/>
                    </a:cubicBezTo>
                    <a:cubicBezTo>
                      <a:pt x="138" y="161"/>
                      <a:pt x="132" y="161"/>
                      <a:pt x="126"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80">
                <a:extLst>
                  <a:ext uri="{FF2B5EF4-FFF2-40B4-BE49-F238E27FC236}">
                    <a16:creationId xmlns:a16="http://schemas.microsoft.com/office/drawing/2014/main" id="{8A580C82-0F9D-41C2-BA6E-FFDC1AD06F42}"/>
                  </a:ext>
                </a:extLst>
              </p:cNvPr>
              <p:cNvSpPr>
                <a:spLocks noEditPoints="1"/>
              </p:cNvSpPr>
              <p:nvPr userDrawn="1"/>
            </p:nvSpPr>
            <p:spPr bwMode="auto">
              <a:xfrm>
                <a:off x="4581525" y="3370263"/>
                <a:ext cx="819150" cy="881062"/>
              </a:xfrm>
              <a:custGeom>
                <a:avLst/>
                <a:gdLst>
                  <a:gd name="T0" fmla="*/ 130 w 257"/>
                  <a:gd name="T1" fmla="*/ 0 h 277"/>
                  <a:gd name="T2" fmla="*/ 172 w 257"/>
                  <a:gd name="T3" fmla="*/ 50 h 277"/>
                  <a:gd name="T4" fmla="*/ 159 w 257"/>
                  <a:gd name="T5" fmla="*/ 80 h 277"/>
                  <a:gd name="T6" fmla="*/ 129 w 257"/>
                  <a:gd name="T7" fmla="*/ 90 h 277"/>
                  <a:gd name="T8" fmla="*/ 84 w 257"/>
                  <a:gd name="T9" fmla="*/ 76 h 277"/>
                  <a:gd name="T10" fmla="*/ 84 w 257"/>
                  <a:gd name="T11" fmla="*/ 79 h 277"/>
                  <a:gd name="T12" fmla="*/ 55 w 257"/>
                  <a:gd name="T13" fmla="*/ 72 h 277"/>
                  <a:gd name="T14" fmla="*/ 0 w 257"/>
                  <a:gd name="T15" fmla="*/ 136 h 277"/>
                  <a:gd name="T16" fmla="*/ 50 w 257"/>
                  <a:gd name="T17" fmla="*/ 94 h 277"/>
                  <a:gd name="T18" fmla="*/ 51 w 257"/>
                  <a:gd name="T19" fmla="*/ 94 h 277"/>
                  <a:gd name="T20" fmla="*/ 80 w 257"/>
                  <a:gd name="T21" fmla="*/ 107 h 277"/>
                  <a:gd name="T22" fmla="*/ 84 w 257"/>
                  <a:gd name="T23" fmla="*/ 111 h 277"/>
                  <a:gd name="T24" fmla="*/ 84 w 257"/>
                  <a:gd name="T25" fmla="*/ 114 h 277"/>
                  <a:gd name="T26" fmla="*/ 85 w 257"/>
                  <a:gd name="T27" fmla="*/ 114 h 277"/>
                  <a:gd name="T28" fmla="*/ 91 w 257"/>
                  <a:gd name="T29" fmla="*/ 137 h 277"/>
                  <a:gd name="T30" fmla="*/ 76 w 257"/>
                  <a:gd name="T31" fmla="*/ 182 h 277"/>
                  <a:gd name="T32" fmla="*/ 78 w 257"/>
                  <a:gd name="T33" fmla="*/ 182 h 277"/>
                  <a:gd name="T34" fmla="*/ 64 w 257"/>
                  <a:gd name="T35" fmla="*/ 222 h 277"/>
                  <a:gd name="T36" fmla="*/ 127 w 257"/>
                  <a:gd name="T37" fmla="*/ 277 h 277"/>
                  <a:gd name="T38" fmla="*/ 85 w 257"/>
                  <a:gd name="T39" fmla="*/ 227 h 277"/>
                  <a:gd name="T40" fmla="*/ 98 w 257"/>
                  <a:gd name="T41" fmla="*/ 197 h 277"/>
                  <a:gd name="T42" fmla="*/ 128 w 257"/>
                  <a:gd name="T43" fmla="*/ 187 h 277"/>
                  <a:gd name="T44" fmla="*/ 173 w 257"/>
                  <a:gd name="T45" fmla="*/ 201 h 277"/>
                  <a:gd name="T46" fmla="*/ 173 w 257"/>
                  <a:gd name="T47" fmla="*/ 198 h 277"/>
                  <a:gd name="T48" fmla="*/ 202 w 257"/>
                  <a:gd name="T49" fmla="*/ 205 h 277"/>
                  <a:gd name="T50" fmla="*/ 257 w 257"/>
                  <a:gd name="T51" fmla="*/ 142 h 277"/>
                  <a:gd name="T52" fmla="*/ 207 w 257"/>
                  <a:gd name="T53" fmla="*/ 183 h 277"/>
                  <a:gd name="T54" fmla="*/ 177 w 257"/>
                  <a:gd name="T55" fmla="*/ 170 h 277"/>
                  <a:gd name="T56" fmla="*/ 173 w 257"/>
                  <a:gd name="T57" fmla="*/ 165 h 277"/>
                  <a:gd name="T58" fmla="*/ 173 w 257"/>
                  <a:gd name="T59" fmla="*/ 163 h 277"/>
                  <a:gd name="T60" fmla="*/ 172 w 257"/>
                  <a:gd name="T61" fmla="*/ 163 h 277"/>
                  <a:gd name="T62" fmla="*/ 166 w 257"/>
                  <a:gd name="T63" fmla="*/ 140 h 277"/>
                  <a:gd name="T64" fmla="*/ 180 w 257"/>
                  <a:gd name="T65" fmla="*/ 96 h 277"/>
                  <a:gd name="T66" fmla="*/ 178 w 257"/>
                  <a:gd name="T67" fmla="*/ 96 h 277"/>
                  <a:gd name="T68" fmla="*/ 193 w 257"/>
                  <a:gd name="T69" fmla="*/ 55 h 277"/>
                  <a:gd name="T70" fmla="*/ 130 w 257"/>
                  <a:gd name="T71" fmla="*/ 0 h 277"/>
                  <a:gd name="T72" fmla="*/ 127 w 257"/>
                  <a:gd name="T73" fmla="*/ 161 h 277"/>
                  <a:gd name="T74" fmla="*/ 116 w 257"/>
                  <a:gd name="T75" fmla="*/ 162 h 277"/>
                  <a:gd name="T76" fmla="*/ 116 w 257"/>
                  <a:gd name="T77" fmla="*/ 136 h 277"/>
                  <a:gd name="T78" fmla="*/ 114 w 257"/>
                  <a:gd name="T79" fmla="*/ 116 h 277"/>
                  <a:gd name="T80" fmla="*/ 130 w 257"/>
                  <a:gd name="T81" fmla="*/ 116 h 277"/>
                  <a:gd name="T82" fmla="*/ 142 w 257"/>
                  <a:gd name="T83" fmla="*/ 115 h 277"/>
                  <a:gd name="T84" fmla="*/ 141 w 257"/>
                  <a:gd name="T85" fmla="*/ 142 h 277"/>
                  <a:gd name="T86" fmla="*/ 144 w 257"/>
                  <a:gd name="T87" fmla="*/ 161 h 277"/>
                  <a:gd name="T88" fmla="*/ 127 w 257"/>
                  <a:gd name="T89" fmla="*/ 16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7" h="277">
                    <a:moveTo>
                      <a:pt x="130" y="0"/>
                    </a:moveTo>
                    <a:cubicBezTo>
                      <a:pt x="144" y="2"/>
                      <a:pt x="174" y="8"/>
                      <a:pt x="172" y="50"/>
                    </a:cubicBezTo>
                    <a:cubicBezTo>
                      <a:pt x="172" y="62"/>
                      <a:pt x="167" y="72"/>
                      <a:pt x="159" y="80"/>
                    </a:cubicBezTo>
                    <a:cubicBezTo>
                      <a:pt x="151" y="87"/>
                      <a:pt x="140" y="91"/>
                      <a:pt x="129" y="90"/>
                    </a:cubicBezTo>
                    <a:cubicBezTo>
                      <a:pt x="113" y="90"/>
                      <a:pt x="97" y="85"/>
                      <a:pt x="84" y="76"/>
                    </a:cubicBezTo>
                    <a:cubicBezTo>
                      <a:pt x="84" y="79"/>
                      <a:pt x="84" y="79"/>
                      <a:pt x="84" y="79"/>
                    </a:cubicBezTo>
                    <a:cubicBezTo>
                      <a:pt x="76" y="74"/>
                      <a:pt x="66" y="72"/>
                      <a:pt x="55" y="72"/>
                    </a:cubicBezTo>
                    <a:cubicBezTo>
                      <a:pt x="9" y="72"/>
                      <a:pt x="0" y="120"/>
                      <a:pt x="0" y="136"/>
                    </a:cubicBezTo>
                    <a:cubicBezTo>
                      <a:pt x="2" y="122"/>
                      <a:pt x="8" y="92"/>
                      <a:pt x="50" y="94"/>
                    </a:cubicBezTo>
                    <a:cubicBezTo>
                      <a:pt x="51" y="94"/>
                      <a:pt x="51" y="94"/>
                      <a:pt x="51" y="94"/>
                    </a:cubicBezTo>
                    <a:cubicBezTo>
                      <a:pt x="62" y="94"/>
                      <a:pt x="73" y="98"/>
                      <a:pt x="80" y="107"/>
                    </a:cubicBezTo>
                    <a:cubicBezTo>
                      <a:pt x="82" y="108"/>
                      <a:pt x="83" y="110"/>
                      <a:pt x="84" y="111"/>
                    </a:cubicBezTo>
                    <a:cubicBezTo>
                      <a:pt x="84" y="114"/>
                      <a:pt x="84" y="114"/>
                      <a:pt x="84" y="114"/>
                    </a:cubicBezTo>
                    <a:cubicBezTo>
                      <a:pt x="84" y="114"/>
                      <a:pt x="85" y="114"/>
                      <a:pt x="85" y="114"/>
                    </a:cubicBezTo>
                    <a:cubicBezTo>
                      <a:pt x="89" y="121"/>
                      <a:pt x="91" y="129"/>
                      <a:pt x="91" y="137"/>
                    </a:cubicBezTo>
                    <a:cubicBezTo>
                      <a:pt x="89" y="164"/>
                      <a:pt x="76" y="182"/>
                      <a:pt x="76" y="182"/>
                    </a:cubicBezTo>
                    <a:cubicBezTo>
                      <a:pt x="78" y="182"/>
                      <a:pt x="78" y="182"/>
                      <a:pt x="78" y="182"/>
                    </a:cubicBezTo>
                    <a:cubicBezTo>
                      <a:pt x="69" y="192"/>
                      <a:pt x="64" y="206"/>
                      <a:pt x="64" y="222"/>
                    </a:cubicBezTo>
                    <a:cubicBezTo>
                      <a:pt x="64" y="268"/>
                      <a:pt x="111" y="277"/>
                      <a:pt x="127" y="277"/>
                    </a:cubicBezTo>
                    <a:cubicBezTo>
                      <a:pt x="113" y="275"/>
                      <a:pt x="83" y="269"/>
                      <a:pt x="85" y="227"/>
                    </a:cubicBezTo>
                    <a:cubicBezTo>
                      <a:pt x="85" y="215"/>
                      <a:pt x="90" y="205"/>
                      <a:pt x="98" y="197"/>
                    </a:cubicBezTo>
                    <a:cubicBezTo>
                      <a:pt x="106" y="190"/>
                      <a:pt x="117" y="186"/>
                      <a:pt x="128" y="187"/>
                    </a:cubicBezTo>
                    <a:cubicBezTo>
                      <a:pt x="155" y="188"/>
                      <a:pt x="173" y="201"/>
                      <a:pt x="173" y="201"/>
                    </a:cubicBezTo>
                    <a:cubicBezTo>
                      <a:pt x="173" y="198"/>
                      <a:pt x="173" y="198"/>
                      <a:pt x="173" y="198"/>
                    </a:cubicBezTo>
                    <a:cubicBezTo>
                      <a:pt x="181" y="202"/>
                      <a:pt x="191" y="205"/>
                      <a:pt x="202" y="205"/>
                    </a:cubicBezTo>
                    <a:cubicBezTo>
                      <a:pt x="248" y="205"/>
                      <a:pt x="257" y="157"/>
                      <a:pt x="257" y="142"/>
                    </a:cubicBezTo>
                    <a:cubicBezTo>
                      <a:pt x="255" y="155"/>
                      <a:pt x="249" y="185"/>
                      <a:pt x="207" y="183"/>
                    </a:cubicBezTo>
                    <a:cubicBezTo>
                      <a:pt x="195" y="183"/>
                      <a:pt x="185" y="179"/>
                      <a:pt x="177" y="170"/>
                    </a:cubicBezTo>
                    <a:cubicBezTo>
                      <a:pt x="176" y="169"/>
                      <a:pt x="174" y="167"/>
                      <a:pt x="173" y="165"/>
                    </a:cubicBezTo>
                    <a:cubicBezTo>
                      <a:pt x="173" y="163"/>
                      <a:pt x="173" y="163"/>
                      <a:pt x="173" y="163"/>
                    </a:cubicBezTo>
                    <a:cubicBezTo>
                      <a:pt x="173" y="163"/>
                      <a:pt x="173" y="163"/>
                      <a:pt x="172" y="163"/>
                    </a:cubicBezTo>
                    <a:cubicBezTo>
                      <a:pt x="168" y="156"/>
                      <a:pt x="166" y="148"/>
                      <a:pt x="166" y="140"/>
                    </a:cubicBezTo>
                    <a:cubicBezTo>
                      <a:pt x="168" y="114"/>
                      <a:pt x="180" y="96"/>
                      <a:pt x="180" y="96"/>
                    </a:cubicBezTo>
                    <a:cubicBezTo>
                      <a:pt x="178" y="96"/>
                      <a:pt x="178" y="96"/>
                      <a:pt x="178" y="96"/>
                    </a:cubicBezTo>
                    <a:cubicBezTo>
                      <a:pt x="188" y="85"/>
                      <a:pt x="193" y="71"/>
                      <a:pt x="193" y="55"/>
                    </a:cubicBezTo>
                    <a:cubicBezTo>
                      <a:pt x="193" y="9"/>
                      <a:pt x="146" y="0"/>
                      <a:pt x="130" y="0"/>
                    </a:cubicBezTo>
                    <a:close/>
                    <a:moveTo>
                      <a:pt x="127" y="161"/>
                    </a:moveTo>
                    <a:cubicBezTo>
                      <a:pt x="123" y="161"/>
                      <a:pt x="119" y="161"/>
                      <a:pt x="116" y="162"/>
                    </a:cubicBezTo>
                    <a:cubicBezTo>
                      <a:pt x="116" y="155"/>
                      <a:pt x="116" y="146"/>
                      <a:pt x="116" y="136"/>
                    </a:cubicBezTo>
                    <a:cubicBezTo>
                      <a:pt x="116" y="129"/>
                      <a:pt x="115" y="122"/>
                      <a:pt x="114" y="116"/>
                    </a:cubicBezTo>
                    <a:cubicBezTo>
                      <a:pt x="119" y="116"/>
                      <a:pt x="124" y="116"/>
                      <a:pt x="130" y="116"/>
                    </a:cubicBezTo>
                    <a:cubicBezTo>
                      <a:pt x="134" y="116"/>
                      <a:pt x="138" y="116"/>
                      <a:pt x="142" y="115"/>
                    </a:cubicBezTo>
                    <a:cubicBezTo>
                      <a:pt x="141" y="122"/>
                      <a:pt x="141" y="131"/>
                      <a:pt x="141" y="142"/>
                    </a:cubicBezTo>
                    <a:cubicBezTo>
                      <a:pt x="141" y="149"/>
                      <a:pt x="142" y="155"/>
                      <a:pt x="144" y="161"/>
                    </a:cubicBezTo>
                    <a:cubicBezTo>
                      <a:pt x="138" y="161"/>
                      <a:pt x="133" y="161"/>
                      <a:pt x="127"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81">
                <a:extLst>
                  <a:ext uri="{FF2B5EF4-FFF2-40B4-BE49-F238E27FC236}">
                    <a16:creationId xmlns:a16="http://schemas.microsoft.com/office/drawing/2014/main" id="{71F83653-13A2-439D-8BAE-72378CFE76AC}"/>
                  </a:ext>
                </a:extLst>
              </p:cNvPr>
              <p:cNvSpPr>
                <a:spLocks noEditPoints="1"/>
              </p:cNvSpPr>
              <p:nvPr userDrawn="1"/>
            </p:nvSpPr>
            <p:spPr bwMode="auto">
              <a:xfrm>
                <a:off x="4697413" y="1217613"/>
                <a:ext cx="817563" cy="877887"/>
              </a:xfrm>
              <a:custGeom>
                <a:avLst/>
                <a:gdLst>
                  <a:gd name="T0" fmla="*/ 127 w 257"/>
                  <a:gd name="T1" fmla="*/ 276 h 276"/>
                  <a:gd name="T2" fmla="*/ 85 w 257"/>
                  <a:gd name="T3" fmla="*/ 226 h 276"/>
                  <a:gd name="T4" fmla="*/ 98 w 257"/>
                  <a:gd name="T5" fmla="*/ 197 h 276"/>
                  <a:gd name="T6" fmla="*/ 128 w 257"/>
                  <a:gd name="T7" fmla="*/ 186 h 276"/>
                  <a:gd name="T8" fmla="*/ 173 w 257"/>
                  <a:gd name="T9" fmla="*/ 200 h 276"/>
                  <a:gd name="T10" fmla="*/ 173 w 257"/>
                  <a:gd name="T11" fmla="*/ 197 h 276"/>
                  <a:gd name="T12" fmla="*/ 202 w 257"/>
                  <a:gd name="T13" fmla="*/ 204 h 276"/>
                  <a:gd name="T14" fmla="*/ 257 w 257"/>
                  <a:gd name="T15" fmla="*/ 141 h 276"/>
                  <a:gd name="T16" fmla="*/ 207 w 257"/>
                  <a:gd name="T17" fmla="*/ 183 h 276"/>
                  <a:gd name="T18" fmla="*/ 177 w 257"/>
                  <a:gd name="T19" fmla="*/ 170 h 276"/>
                  <a:gd name="T20" fmla="*/ 173 w 257"/>
                  <a:gd name="T21" fmla="*/ 164 h 276"/>
                  <a:gd name="T22" fmla="*/ 173 w 257"/>
                  <a:gd name="T23" fmla="*/ 163 h 276"/>
                  <a:gd name="T24" fmla="*/ 172 w 257"/>
                  <a:gd name="T25" fmla="*/ 163 h 276"/>
                  <a:gd name="T26" fmla="*/ 167 w 257"/>
                  <a:gd name="T27" fmla="*/ 140 h 276"/>
                  <a:gd name="T28" fmla="*/ 181 w 257"/>
                  <a:gd name="T29" fmla="*/ 95 h 276"/>
                  <a:gd name="T30" fmla="*/ 178 w 257"/>
                  <a:gd name="T31" fmla="*/ 95 h 276"/>
                  <a:gd name="T32" fmla="*/ 193 w 257"/>
                  <a:gd name="T33" fmla="*/ 54 h 276"/>
                  <a:gd name="T34" fmla="*/ 130 w 257"/>
                  <a:gd name="T35" fmla="*/ 0 h 276"/>
                  <a:gd name="T36" fmla="*/ 172 w 257"/>
                  <a:gd name="T37" fmla="*/ 50 h 276"/>
                  <a:gd name="T38" fmla="*/ 159 w 257"/>
                  <a:gd name="T39" fmla="*/ 79 h 276"/>
                  <a:gd name="T40" fmla="*/ 129 w 257"/>
                  <a:gd name="T41" fmla="*/ 90 h 276"/>
                  <a:gd name="T42" fmla="*/ 84 w 257"/>
                  <a:gd name="T43" fmla="*/ 76 h 276"/>
                  <a:gd name="T44" fmla="*/ 84 w 257"/>
                  <a:gd name="T45" fmla="*/ 78 h 276"/>
                  <a:gd name="T46" fmla="*/ 55 w 257"/>
                  <a:gd name="T47" fmla="*/ 71 h 276"/>
                  <a:gd name="T48" fmla="*/ 0 w 257"/>
                  <a:gd name="T49" fmla="*/ 135 h 276"/>
                  <a:gd name="T50" fmla="*/ 50 w 257"/>
                  <a:gd name="T51" fmla="*/ 93 h 276"/>
                  <a:gd name="T52" fmla="*/ 51 w 257"/>
                  <a:gd name="T53" fmla="*/ 93 h 276"/>
                  <a:gd name="T54" fmla="*/ 80 w 257"/>
                  <a:gd name="T55" fmla="*/ 106 h 276"/>
                  <a:gd name="T56" fmla="*/ 84 w 257"/>
                  <a:gd name="T57" fmla="*/ 111 h 276"/>
                  <a:gd name="T58" fmla="*/ 84 w 257"/>
                  <a:gd name="T59" fmla="*/ 113 h 276"/>
                  <a:gd name="T60" fmla="*/ 86 w 257"/>
                  <a:gd name="T61" fmla="*/ 113 h 276"/>
                  <a:gd name="T62" fmla="*/ 91 w 257"/>
                  <a:gd name="T63" fmla="*/ 136 h 276"/>
                  <a:gd name="T64" fmla="*/ 76 w 257"/>
                  <a:gd name="T65" fmla="*/ 181 h 276"/>
                  <a:gd name="T66" fmla="*/ 78 w 257"/>
                  <a:gd name="T67" fmla="*/ 181 h 276"/>
                  <a:gd name="T68" fmla="*/ 64 w 257"/>
                  <a:gd name="T69" fmla="*/ 221 h 276"/>
                  <a:gd name="T70" fmla="*/ 127 w 257"/>
                  <a:gd name="T71" fmla="*/ 276 h 276"/>
                  <a:gd name="T72" fmla="*/ 130 w 257"/>
                  <a:gd name="T73" fmla="*/ 115 h 276"/>
                  <a:gd name="T74" fmla="*/ 142 w 257"/>
                  <a:gd name="T75" fmla="*/ 115 h 276"/>
                  <a:gd name="T76" fmla="*/ 141 w 257"/>
                  <a:gd name="T77" fmla="*/ 141 h 276"/>
                  <a:gd name="T78" fmla="*/ 144 w 257"/>
                  <a:gd name="T79" fmla="*/ 161 h 276"/>
                  <a:gd name="T80" fmla="*/ 127 w 257"/>
                  <a:gd name="T81" fmla="*/ 160 h 276"/>
                  <a:gd name="T82" fmla="*/ 116 w 257"/>
                  <a:gd name="T83" fmla="*/ 161 h 276"/>
                  <a:gd name="T84" fmla="*/ 116 w 257"/>
                  <a:gd name="T85" fmla="*/ 135 h 276"/>
                  <a:gd name="T86" fmla="*/ 114 w 257"/>
                  <a:gd name="T87" fmla="*/ 115 h 276"/>
                  <a:gd name="T88" fmla="*/ 130 w 257"/>
                  <a:gd name="T89" fmla="*/ 115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7" h="276">
                    <a:moveTo>
                      <a:pt x="127" y="276"/>
                    </a:moveTo>
                    <a:cubicBezTo>
                      <a:pt x="113" y="274"/>
                      <a:pt x="83" y="268"/>
                      <a:pt x="85" y="226"/>
                    </a:cubicBezTo>
                    <a:cubicBezTo>
                      <a:pt x="85" y="215"/>
                      <a:pt x="90" y="204"/>
                      <a:pt x="98" y="197"/>
                    </a:cubicBezTo>
                    <a:cubicBezTo>
                      <a:pt x="106" y="189"/>
                      <a:pt x="117" y="185"/>
                      <a:pt x="128" y="186"/>
                    </a:cubicBezTo>
                    <a:cubicBezTo>
                      <a:pt x="155" y="187"/>
                      <a:pt x="173" y="200"/>
                      <a:pt x="173" y="200"/>
                    </a:cubicBezTo>
                    <a:cubicBezTo>
                      <a:pt x="173" y="197"/>
                      <a:pt x="173" y="197"/>
                      <a:pt x="173" y="197"/>
                    </a:cubicBezTo>
                    <a:cubicBezTo>
                      <a:pt x="181" y="202"/>
                      <a:pt x="191" y="204"/>
                      <a:pt x="202" y="204"/>
                    </a:cubicBezTo>
                    <a:cubicBezTo>
                      <a:pt x="248" y="204"/>
                      <a:pt x="257" y="157"/>
                      <a:pt x="257" y="141"/>
                    </a:cubicBezTo>
                    <a:cubicBezTo>
                      <a:pt x="255" y="155"/>
                      <a:pt x="249" y="184"/>
                      <a:pt x="207" y="183"/>
                    </a:cubicBezTo>
                    <a:cubicBezTo>
                      <a:pt x="195" y="183"/>
                      <a:pt x="185" y="178"/>
                      <a:pt x="177" y="170"/>
                    </a:cubicBezTo>
                    <a:cubicBezTo>
                      <a:pt x="176" y="168"/>
                      <a:pt x="174" y="166"/>
                      <a:pt x="173" y="164"/>
                    </a:cubicBezTo>
                    <a:cubicBezTo>
                      <a:pt x="173" y="163"/>
                      <a:pt x="173" y="163"/>
                      <a:pt x="173" y="163"/>
                    </a:cubicBezTo>
                    <a:cubicBezTo>
                      <a:pt x="173" y="163"/>
                      <a:pt x="173" y="163"/>
                      <a:pt x="172" y="163"/>
                    </a:cubicBezTo>
                    <a:cubicBezTo>
                      <a:pt x="168" y="156"/>
                      <a:pt x="166" y="148"/>
                      <a:pt x="167" y="140"/>
                    </a:cubicBezTo>
                    <a:cubicBezTo>
                      <a:pt x="168" y="113"/>
                      <a:pt x="181" y="95"/>
                      <a:pt x="181" y="95"/>
                    </a:cubicBezTo>
                    <a:cubicBezTo>
                      <a:pt x="178" y="95"/>
                      <a:pt x="178" y="95"/>
                      <a:pt x="178" y="95"/>
                    </a:cubicBezTo>
                    <a:cubicBezTo>
                      <a:pt x="188" y="85"/>
                      <a:pt x="193" y="70"/>
                      <a:pt x="193" y="54"/>
                    </a:cubicBezTo>
                    <a:cubicBezTo>
                      <a:pt x="193" y="8"/>
                      <a:pt x="146" y="0"/>
                      <a:pt x="130" y="0"/>
                    </a:cubicBezTo>
                    <a:cubicBezTo>
                      <a:pt x="144" y="1"/>
                      <a:pt x="174" y="7"/>
                      <a:pt x="172" y="50"/>
                    </a:cubicBezTo>
                    <a:cubicBezTo>
                      <a:pt x="172" y="61"/>
                      <a:pt x="167" y="71"/>
                      <a:pt x="159" y="79"/>
                    </a:cubicBezTo>
                    <a:cubicBezTo>
                      <a:pt x="151" y="87"/>
                      <a:pt x="140" y="91"/>
                      <a:pt x="129" y="90"/>
                    </a:cubicBezTo>
                    <a:cubicBezTo>
                      <a:pt x="113" y="89"/>
                      <a:pt x="97" y="84"/>
                      <a:pt x="84" y="76"/>
                    </a:cubicBezTo>
                    <a:cubicBezTo>
                      <a:pt x="84" y="78"/>
                      <a:pt x="84" y="78"/>
                      <a:pt x="84" y="78"/>
                    </a:cubicBezTo>
                    <a:cubicBezTo>
                      <a:pt x="76" y="74"/>
                      <a:pt x="66" y="71"/>
                      <a:pt x="55" y="71"/>
                    </a:cubicBezTo>
                    <a:cubicBezTo>
                      <a:pt x="9" y="71"/>
                      <a:pt x="0" y="119"/>
                      <a:pt x="0" y="135"/>
                    </a:cubicBezTo>
                    <a:cubicBezTo>
                      <a:pt x="2" y="121"/>
                      <a:pt x="8" y="91"/>
                      <a:pt x="50" y="93"/>
                    </a:cubicBezTo>
                    <a:cubicBezTo>
                      <a:pt x="51" y="93"/>
                      <a:pt x="51" y="93"/>
                      <a:pt x="51" y="93"/>
                    </a:cubicBezTo>
                    <a:cubicBezTo>
                      <a:pt x="62" y="93"/>
                      <a:pt x="73" y="98"/>
                      <a:pt x="80" y="106"/>
                    </a:cubicBezTo>
                    <a:cubicBezTo>
                      <a:pt x="82" y="108"/>
                      <a:pt x="83" y="109"/>
                      <a:pt x="84" y="111"/>
                    </a:cubicBezTo>
                    <a:cubicBezTo>
                      <a:pt x="84" y="113"/>
                      <a:pt x="84" y="113"/>
                      <a:pt x="84" y="113"/>
                    </a:cubicBezTo>
                    <a:cubicBezTo>
                      <a:pt x="84" y="113"/>
                      <a:pt x="85" y="113"/>
                      <a:pt x="86" y="113"/>
                    </a:cubicBezTo>
                    <a:cubicBezTo>
                      <a:pt x="90" y="120"/>
                      <a:pt x="91" y="128"/>
                      <a:pt x="91" y="136"/>
                    </a:cubicBezTo>
                    <a:cubicBezTo>
                      <a:pt x="89" y="163"/>
                      <a:pt x="76" y="181"/>
                      <a:pt x="76" y="181"/>
                    </a:cubicBezTo>
                    <a:cubicBezTo>
                      <a:pt x="78" y="181"/>
                      <a:pt x="78" y="181"/>
                      <a:pt x="78" y="181"/>
                    </a:cubicBezTo>
                    <a:cubicBezTo>
                      <a:pt x="69" y="192"/>
                      <a:pt x="64" y="205"/>
                      <a:pt x="64" y="221"/>
                    </a:cubicBezTo>
                    <a:cubicBezTo>
                      <a:pt x="64" y="268"/>
                      <a:pt x="111" y="276"/>
                      <a:pt x="127" y="276"/>
                    </a:cubicBezTo>
                    <a:close/>
                    <a:moveTo>
                      <a:pt x="130" y="115"/>
                    </a:moveTo>
                    <a:cubicBezTo>
                      <a:pt x="134" y="115"/>
                      <a:pt x="138" y="115"/>
                      <a:pt x="142" y="115"/>
                    </a:cubicBezTo>
                    <a:cubicBezTo>
                      <a:pt x="141" y="122"/>
                      <a:pt x="141" y="131"/>
                      <a:pt x="141" y="141"/>
                    </a:cubicBezTo>
                    <a:cubicBezTo>
                      <a:pt x="141" y="148"/>
                      <a:pt x="142" y="155"/>
                      <a:pt x="144" y="161"/>
                    </a:cubicBezTo>
                    <a:cubicBezTo>
                      <a:pt x="139" y="160"/>
                      <a:pt x="133" y="160"/>
                      <a:pt x="127" y="160"/>
                    </a:cubicBezTo>
                    <a:cubicBezTo>
                      <a:pt x="123" y="160"/>
                      <a:pt x="119" y="161"/>
                      <a:pt x="116" y="161"/>
                    </a:cubicBezTo>
                    <a:cubicBezTo>
                      <a:pt x="116" y="154"/>
                      <a:pt x="116" y="145"/>
                      <a:pt x="116" y="135"/>
                    </a:cubicBezTo>
                    <a:cubicBezTo>
                      <a:pt x="116" y="128"/>
                      <a:pt x="116" y="121"/>
                      <a:pt x="114" y="115"/>
                    </a:cubicBezTo>
                    <a:cubicBezTo>
                      <a:pt x="119" y="115"/>
                      <a:pt x="124" y="115"/>
                      <a:pt x="130"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82">
                <a:extLst>
                  <a:ext uri="{FF2B5EF4-FFF2-40B4-BE49-F238E27FC236}">
                    <a16:creationId xmlns:a16="http://schemas.microsoft.com/office/drawing/2014/main" id="{09DC2CA7-3CD4-4C67-9667-94120FFFD0C8}"/>
                  </a:ext>
                </a:extLst>
              </p:cNvPr>
              <p:cNvSpPr>
                <a:spLocks noEditPoints="1"/>
              </p:cNvSpPr>
              <p:nvPr userDrawn="1"/>
            </p:nvSpPr>
            <p:spPr bwMode="auto">
              <a:xfrm>
                <a:off x="4659313" y="2300288"/>
                <a:ext cx="817563" cy="877887"/>
              </a:xfrm>
              <a:custGeom>
                <a:avLst/>
                <a:gdLst>
                  <a:gd name="T0" fmla="*/ 130 w 257"/>
                  <a:gd name="T1" fmla="*/ 0 h 276"/>
                  <a:gd name="T2" fmla="*/ 172 w 257"/>
                  <a:gd name="T3" fmla="*/ 50 h 276"/>
                  <a:gd name="T4" fmla="*/ 159 w 257"/>
                  <a:gd name="T5" fmla="*/ 79 h 276"/>
                  <a:gd name="T6" fmla="*/ 129 w 257"/>
                  <a:gd name="T7" fmla="*/ 90 h 276"/>
                  <a:gd name="T8" fmla="*/ 84 w 257"/>
                  <a:gd name="T9" fmla="*/ 76 h 276"/>
                  <a:gd name="T10" fmla="*/ 84 w 257"/>
                  <a:gd name="T11" fmla="*/ 79 h 276"/>
                  <a:gd name="T12" fmla="*/ 55 w 257"/>
                  <a:gd name="T13" fmla="*/ 72 h 276"/>
                  <a:gd name="T14" fmla="*/ 0 w 257"/>
                  <a:gd name="T15" fmla="*/ 135 h 276"/>
                  <a:gd name="T16" fmla="*/ 50 w 257"/>
                  <a:gd name="T17" fmla="*/ 93 h 276"/>
                  <a:gd name="T18" fmla="*/ 51 w 257"/>
                  <a:gd name="T19" fmla="*/ 93 h 276"/>
                  <a:gd name="T20" fmla="*/ 80 w 257"/>
                  <a:gd name="T21" fmla="*/ 106 h 276"/>
                  <a:gd name="T22" fmla="*/ 84 w 257"/>
                  <a:gd name="T23" fmla="*/ 111 h 276"/>
                  <a:gd name="T24" fmla="*/ 84 w 257"/>
                  <a:gd name="T25" fmla="*/ 113 h 276"/>
                  <a:gd name="T26" fmla="*/ 86 w 257"/>
                  <a:gd name="T27" fmla="*/ 114 h 276"/>
                  <a:gd name="T28" fmla="*/ 91 w 257"/>
                  <a:gd name="T29" fmla="*/ 137 h 276"/>
                  <a:gd name="T30" fmla="*/ 76 w 257"/>
                  <a:gd name="T31" fmla="*/ 181 h 276"/>
                  <a:gd name="T32" fmla="*/ 78 w 257"/>
                  <a:gd name="T33" fmla="*/ 181 h 276"/>
                  <a:gd name="T34" fmla="*/ 64 w 257"/>
                  <a:gd name="T35" fmla="*/ 221 h 276"/>
                  <a:gd name="T36" fmla="*/ 127 w 257"/>
                  <a:gd name="T37" fmla="*/ 276 h 276"/>
                  <a:gd name="T38" fmla="*/ 85 w 257"/>
                  <a:gd name="T39" fmla="*/ 226 h 276"/>
                  <a:gd name="T40" fmla="*/ 98 w 257"/>
                  <a:gd name="T41" fmla="*/ 197 h 276"/>
                  <a:gd name="T42" fmla="*/ 128 w 257"/>
                  <a:gd name="T43" fmla="*/ 186 h 276"/>
                  <a:gd name="T44" fmla="*/ 173 w 257"/>
                  <a:gd name="T45" fmla="*/ 200 h 276"/>
                  <a:gd name="T46" fmla="*/ 173 w 257"/>
                  <a:gd name="T47" fmla="*/ 198 h 276"/>
                  <a:gd name="T48" fmla="*/ 202 w 257"/>
                  <a:gd name="T49" fmla="*/ 205 h 276"/>
                  <a:gd name="T50" fmla="*/ 257 w 257"/>
                  <a:gd name="T51" fmla="*/ 141 h 276"/>
                  <a:gd name="T52" fmla="*/ 207 w 257"/>
                  <a:gd name="T53" fmla="*/ 183 h 276"/>
                  <a:gd name="T54" fmla="*/ 177 w 257"/>
                  <a:gd name="T55" fmla="*/ 170 h 276"/>
                  <a:gd name="T56" fmla="*/ 173 w 257"/>
                  <a:gd name="T57" fmla="*/ 165 h 276"/>
                  <a:gd name="T58" fmla="*/ 173 w 257"/>
                  <a:gd name="T59" fmla="*/ 163 h 276"/>
                  <a:gd name="T60" fmla="*/ 172 w 257"/>
                  <a:gd name="T61" fmla="*/ 163 h 276"/>
                  <a:gd name="T62" fmla="*/ 167 w 257"/>
                  <a:gd name="T63" fmla="*/ 140 h 276"/>
                  <a:gd name="T64" fmla="*/ 181 w 257"/>
                  <a:gd name="T65" fmla="*/ 95 h 276"/>
                  <a:gd name="T66" fmla="*/ 178 w 257"/>
                  <a:gd name="T67" fmla="*/ 95 h 276"/>
                  <a:gd name="T68" fmla="*/ 193 w 257"/>
                  <a:gd name="T69" fmla="*/ 55 h 276"/>
                  <a:gd name="T70" fmla="*/ 130 w 257"/>
                  <a:gd name="T71" fmla="*/ 0 h 276"/>
                  <a:gd name="T72" fmla="*/ 127 w 257"/>
                  <a:gd name="T73" fmla="*/ 161 h 276"/>
                  <a:gd name="T74" fmla="*/ 116 w 257"/>
                  <a:gd name="T75" fmla="*/ 161 h 276"/>
                  <a:gd name="T76" fmla="*/ 116 w 257"/>
                  <a:gd name="T77" fmla="*/ 135 h 276"/>
                  <a:gd name="T78" fmla="*/ 114 w 257"/>
                  <a:gd name="T79" fmla="*/ 115 h 276"/>
                  <a:gd name="T80" fmla="*/ 130 w 257"/>
                  <a:gd name="T81" fmla="*/ 116 h 276"/>
                  <a:gd name="T82" fmla="*/ 142 w 257"/>
                  <a:gd name="T83" fmla="*/ 115 h 276"/>
                  <a:gd name="T84" fmla="*/ 141 w 257"/>
                  <a:gd name="T85" fmla="*/ 141 h 276"/>
                  <a:gd name="T86" fmla="*/ 144 w 257"/>
                  <a:gd name="T87" fmla="*/ 161 h 276"/>
                  <a:gd name="T88" fmla="*/ 127 w 257"/>
                  <a:gd name="T89" fmla="*/ 16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7" h="276">
                    <a:moveTo>
                      <a:pt x="130" y="0"/>
                    </a:moveTo>
                    <a:cubicBezTo>
                      <a:pt x="144" y="2"/>
                      <a:pt x="174" y="8"/>
                      <a:pt x="172" y="50"/>
                    </a:cubicBezTo>
                    <a:cubicBezTo>
                      <a:pt x="172" y="61"/>
                      <a:pt x="167" y="72"/>
                      <a:pt x="159" y="79"/>
                    </a:cubicBezTo>
                    <a:cubicBezTo>
                      <a:pt x="151" y="87"/>
                      <a:pt x="140" y="91"/>
                      <a:pt x="129" y="90"/>
                    </a:cubicBezTo>
                    <a:cubicBezTo>
                      <a:pt x="113" y="90"/>
                      <a:pt x="97" y="85"/>
                      <a:pt x="84" y="76"/>
                    </a:cubicBezTo>
                    <a:cubicBezTo>
                      <a:pt x="84" y="79"/>
                      <a:pt x="84" y="79"/>
                      <a:pt x="84" y="79"/>
                    </a:cubicBezTo>
                    <a:cubicBezTo>
                      <a:pt x="76" y="74"/>
                      <a:pt x="66" y="72"/>
                      <a:pt x="55" y="72"/>
                    </a:cubicBezTo>
                    <a:cubicBezTo>
                      <a:pt x="9" y="72"/>
                      <a:pt x="0" y="119"/>
                      <a:pt x="0" y="135"/>
                    </a:cubicBezTo>
                    <a:cubicBezTo>
                      <a:pt x="2" y="121"/>
                      <a:pt x="8" y="92"/>
                      <a:pt x="50" y="93"/>
                    </a:cubicBezTo>
                    <a:cubicBezTo>
                      <a:pt x="51" y="93"/>
                      <a:pt x="51" y="93"/>
                      <a:pt x="51" y="93"/>
                    </a:cubicBezTo>
                    <a:cubicBezTo>
                      <a:pt x="62" y="93"/>
                      <a:pt x="73" y="98"/>
                      <a:pt x="80" y="106"/>
                    </a:cubicBezTo>
                    <a:cubicBezTo>
                      <a:pt x="82" y="108"/>
                      <a:pt x="83" y="109"/>
                      <a:pt x="84" y="111"/>
                    </a:cubicBezTo>
                    <a:cubicBezTo>
                      <a:pt x="84" y="113"/>
                      <a:pt x="84" y="113"/>
                      <a:pt x="84" y="113"/>
                    </a:cubicBezTo>
                    <a:cubicBezTo>
                      <a:pt x="84" y="113"/>
                      <a:pt x="85" y="113"/>
                      <a:pt x="86" y="114"/>
                    </a:cubicBezTo>
                    <a:cubicBezTo>
                      <a:pt x="90" y="120"/>
                      <a:pt x="91" y="128"/>
                      <a:pt x="91" y="137"/>
                    </a:cubicBezTo>
                    <a:cubicBezTo>
                      <a:pt x="89" y="163"/>
                      <a:pt x="76" y="181"/>
                      <a:pt x="76" y="181"/>
                    </a:cubicBezTo>
                    <a:cubicBezTo>
                      <a:pt x="78" y="181"/>
                      <a:pt x="78" y="181"/>
                      <a:pt x="78" y="181"/>
                    </a:cubicBezTo>
                    <a:cubicBezTo>
                      <a:pt x="69" y="192"/>
                      <a:pt x="64" y="206"/>
                      <a:pt x="64" y="221"/>
                    </a:cubicBezTo>
                    <a:cubicBezTo>
                      <a:pt x="64" y="268"/>
                      <a:pt x="111" y="276"/>
                      <a:pt x="127" y="276"/>
                    </a:cubicBezTo>
                    <a:cubicBezTo>
                      <a:pt x="113" y="275"/>
                      <a:pt x="83" y="269"/>
                      <a:pt x="85" y="226"/>
                    </a:cubicBezTo>
                    <a:cubicBezTo>
                      <a:pt x="85" y="215"/>
                      <a:pt x="90" y="205"/>
                      <a:pt x="98" y="197"/>
                    </a:cubicBezTo>
                    <a:cubicBezTo>
                      <a:pt x="106" y="189"/>
                      <a:pt x="117" y="186"/>
                      <a:pt x="128" y="186"/>
                    </a:cubicBezTo>
                    <a:cubicBezTo>
                      <a:pt x="155" y="187"/>
                      <a:pt x="173" y="200"/>
                      <a:pt x="173" y="200"/>
                    </a:cubicBezTo>
                    <a:cubicBezTo>
                      <a:pt x="173" y="198"/>
                      <a:pt x="173" y="198"/>
                      <a:pt x="173" y="198"/>
                    </a:cubicBezTo>
                    <a:cubicBezTo>
                      <a:pt x="181" y="202"/>
                      <a:pt x="191" y="205"/>
                      <a:pt x="202" y="205"/>
                    </a:cubicBezTo>
                    <a:cubicBezTo>
                      <a:pt x="248" y="205"/>
                      <a:pt x="257" y="157"/>
                      <a:pt x="257" y="141"/>
                    </a:cubicBezTo>
                    <a:cubicBezTo>
                      <a:pt x="255" y="155"/>
                      <a:pt x="249" y="185"/>
                      <a:pt x="207" y="183"/>
                    </a:cubicBezTo>
                    <a:cubicBezTo>
                      <a:pt x="195" y="183"/>
                      <a:pt x="185" y="178"/>
                      <a:pt x="177" y="170"/>
                    </a:cubicBezTo>
                    <a:cubicBezTo>
                      <a:pt x="176" y="168"/>
                      <a:pt x="174" y="167"/>
                      <a:pt x="173" y="165"/>
                    </a:cubicBezTo>
                    <a:cubicBezTo>
                      <a:pt x="173" y="163"/>
                      <a:pt x="173" y="163"/>
                      <a:pt x="173" y="163"/>
                    </a:cubicBezTo>
                    <a:cubicBezTo>
                      <a:pt x="173" y="163"/>
                      <a:pt x="173" y="163"/>
                      <a:pt x="172" y="163"/>
                    </a:cubicBezTo>
                    <a:cubicBezTo>
                      <a:pt x="168" y="156"/>
                      <a:pt x="166" y="148"/>
                      <a:pt x="167" y="140"/>
                    </a:cubicBezTo>
                    <a:cubicBezTo>
                      <a:pt x="168" y="113"/>
                      <a:pt x="181" y="95"/>
                      <a:pt x="181" y="95"/>
                    </a:cubicBezTo>
                    <a:cubicBezTo>
                      <a:pt x="178" y="95"/>
                      <a:pt x="178" y="95"/>
                      <a:pt x="178" y="95"/>
                    </a:cubicBezTo>
                    <a:cubicBezTo>
                      <a:pt x="188" y="85"/>
                      <a:pt x="193" y="71"/>
                      <a:pt x="193" y="55"/>
                    </a:cubicBezTo>
                    <a:cubicBezTo>
                      <a:pt x="193" y="8"/>
                      <a:pt x="146" y="0"/>
                      <a:pt x="130" y="0"/>
                    </a:cubicBezTo>
                    <a:close/>
                    <a:moveTo>
                      <a:pt x="127" y="161"/>
                    </a:moveTo>
                    <a:cubicBezTo>
                      <a:pt x="123" y="161"/>
                      <a:pt x="119" y="161"/>
                      <a:pt x="116" y="161"/>
                    </a:cubicBezTo>
                    <a:cubicBezTo>
                      <a:pt x="116" y="154"/>
                      <a:pt x="116" y="145"/>
                      <a:pt x="116" y="135"/>
                    </a:cubicBezTo>
                    <a:cubicBezTo>
                      <a:pt x="116" y="128"/>
                      <a:pt x="115" y="122"/>
                      <a:pt x="114" y="115"/>
                    </a:cubicBezTo>
                    <a:cubicBezTo>
                      <a:pt x="119" y="116"/>
                      <a:pt x="124" y="116"/>
                      <a:pt x="130" y="116"/>
                    </a:cubicBezTo>
                    <a:cubicBezTo>
                      <a:pt x="134" y="116"/>
                      <a:pt x="138" y="115"/>
                      <a:pt x="142" y="115"/>
                    </a:cubicBezTo>
                    <a:cubicBezTo>
                      <a:pt x="141" y="122"/>
                      <a:pt x="141" y="131"/>
                      <a:pt x="141" y="141"/>
                    </a:cubicBezTo>
                    <a:cubicBezTo>
                      <a:pt x="141" y="148"/>
                      <a:pt x="142" y="155"/>
                      <a:pt x="144" y="161"/>
                    </a:cubicBezTo>
                    <a:cubicBezTo>
                      <a:pt x="139" y="161"/>
                      <a:pt x="133" y="161"/>
                      <a:pt x="127"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83">
                <a:extLst>
                  <a:ext uri="{FF2B5EF4-FFF2-40B4-BE49-F238E27FC236}">
                    <a16:creationId xmlns:a16="http://schemas.microsoft.com/office/drawing/2014/main" id="{1316CD50-3554-493F-9F21-9C64597D2C08}"/>
                  </a:ext>
                </a:extLst>
              </p:cNvPr>
              <p:cNvSpPr>
                <a:spLocks/>
              </p:cNvSpPr>
              <p:nvPr userDrawn="1"/>
            </p:nvSpPr>
            <p:spPr bwMode="auto">
              <a:xfrm>
                <a:off x="4824413" y="2901950"/>
                <a:ext cx="768350" cy="747712"/>
              </a:xfrm>
              <a:custGeom>
                <a:avLst/>
                <a:gdLst>
                  <a:gd name="T0" fmla="*/ 103 w 241"/>
                  <a:gd name="T1" fmla="*/ 9 h 235"/>
                  <a:gd name="T2" fmla="*/ 79 w 241"/>
                  <a:gd name="T3" fmla="*/ 3 h 235"/>
                  <a:gd name="T4" fmla="*/ 88 w 241"/>
                  <a:gd name="T5" fmla="*/ 8 h 235"/>
                  <a:gd name="T6" fmla="*/ 92 w 241"/>
                  <a:gd name="T7" fmla="*/ 22 h 235"/>
                  <a:gd name="T8" fmla="*/ 92 w 241"/>
                  <a:gd name="T9" fmla="*/ 71 h 235"/>
                  <a:gd name="T10" fmla="*/ 88 w 241"/>
                  <a:gd name="T11" fmla="*/ 86 h 235"/>
                  <a:gd name="T12" fmla="*/ 76 w 241"/>
                  <a:gd name="T13" fmla="*/ 91 h 235"/>
                  <a:gd name="T14" fmla="*/ 73 w 241"/>
                  <a:gd name="T15" fmla="*/ 91 h 235"/>
                  <a:gd name="T16" fmla="*/ 6 w 241"/>
                  <a:gd name="T17" fmla="*/ 37 h 235"/>
                  <a:gd name="T18" fmla="*/ 16 w 241"/>
                  <a:gd name="T19" fmla="*/ 0 h 235"/>
                  <a:gd name="T20" fmla="*/ 0 w 241"/>
                  <a:gd name="T21" fmla="*/ 44 h 235"/>
                  <a:gd name="T22" fmla="*/ 76 w 241"/>
                  <a:gd name="T23" fmla="*/ 115 h 235"/>
                  <a:gd name="T24" fmla="*/ 126 w 241"/>
                  <a:gd name="T25" fmla="*/ 115 h 235"/>
                  <a:gd name="T26" fmla="*/ 126 w 241"/>
                  <a:gd name="T27" fmla="*/ 124 h 235"/>
                  <a:gd name="T28" fmla="*/ 126 w 241"/>
                  <a:gd name="T29" fmla="*/ 170 h 235"/>
                  <a:gd name="T30" fmla="*/ 53 w 241"/>
                  <a:gd name="T31" fmla="*/ 120 h 235"/>
                  <a:gd name="T32" fmla="*/ 0 w 241"/>
                  <a:gd name="T33" fmla="*/ 120 h 235"/>
                  <a:gd name="T34" fmla="*/ 6 w 241"/>
                  <a:gd name="T35" fmla="*/ 136 h 235"/>
                  <a:gd name="T36" fmla="*/ 8 w 241"/>
                  <a:gd name="T37" fmla="*/ 158 h 235"/>
                  <a:gd name="T38" fmla="*/ 8 w 241"/>
                  <a:gd name="T39" fmla="*/ 216 h 235"/>
                  <a:gd name="T40" fmla="*/ 26 w 241"/>
                  <a:gd name="T41" fmla="*/ 226 h 235"/>
                  <a:gd name="T42" fmla="*/ 50 w 241"/>
                  <a:gd name="T43" fmla="*/ 231 h 235"/>
                  <a:gd name="T44" fmla="*/ 40 w 241"/>
                  <a:gd name="T45" fmla="*/ 226 h 235"/>
                  <a:gd name="T46" fmla="*/ 36 w 241"/>
                  <a:gd name="T47" fmla="*/ 213 h 235"/>
                  <a:gd name="T48" fmla="*/ 36 w 241"/>
                  <a:gd name="T49" fmla="*/ 164 h 235"/>
                  <a:gd name="T50" fmla="*/ 41 w 241"/>
                  <a:gd name="T51" fmla="*/ 149 h 235"/>
                  <a:gd name="T52" fmla="*/ 53 w 241"/>
                  <a:gd name="T53" fmla="*/ 144 h 235"/>
                  <a:gd name="T54" fmla="*/ 56 w 241"/>
                  <a:gd name="T55" fmla="*/ 144 h 235"/>
                  <a:gd name="T56" fmla="*/ 123 w 241"/>
                  <a:gd name="T57" fmla="*/ 198 h 235"/>
                  <a:gd name="T58" fmla="*/ 113 w 241"/>
                  <a:gd name="T59" fmla="*/ 235 h 235"/>
                  <a:gd name="T60" fmla="*/ 129 w 241"/>
                  <a:gd name="T61" fmla="*/ 191 h 235"/>
                  <a:gd name="T62" fmla="*/ 127 w 241"/>
                  <a:gd name="T63" fmla="*/ 176 h 235"/>
                  <a:gd name="T64" fmla="*/ 142 w 241"/>
                  <a:gd name="T65" fmla="*/ 171 h 235"/>
                  <a:gd name="T66" fmla="*/ 164 w 241"/>
                  <a:gd name="T67" fmla="*/ 169 h 235"/>
                  <a:gd name="T68" fmla="*/ 222 w 241"/>
                  <a:gd name="T69" fmla="*/ 169 h 235"/>
                  <a:gd name="T70" fmla="*/ 231 w 241"/>
                  <a:gd name="T71" fmla="*/ 151 h 235"/>
                  <a:gd name="T72" fmla="*/ 231 w 241"/>
                  <a:gd name="T73" fmla="*/ 151 h 235"/>
                  <a:gd name="T74" fmla="*/ 237 w 241"/>
                  <a:gd name="T75" fmla="*/ 127 h 235"/>
                  <a:gd name="T76" fmla="*/ 232 w 241"/>
                  <a:gd name="T77" fmla="*/ 136 h 235"/>
                  <a:gd name="T78" fmla="*/ 218 w 241"/>
                  <a:gd name="T79" fmla="*/ 140 h 235"/>
                  <a:gd name="T80" fmla="*/ 170 w 241"/>
                  <a:gd name="T81" fmla="*/ 140 h 235"/>
                  <a:gd name="T82" fmla="*/ 155 w 241"/>
                  <a:gd name="T83" fmla="*/ 135 h 235"/>
                  <a:gd name="T84" fmla="*/ 149 w 241"/>
                  <a:gd name="T85" fmla="*/ 124 h 235"/>
                  <a:gd name="T86" fmla="*/ 149 w 241"/>
                  <a:gd name="T87" fmla="*/ 120 h 235"/>
                  <a:gd name="T88" fmla="*/ 203 w 241"/>
                  <a:gd name="T89" fmla="*/ 54 h 235"/>
                  <a:gd name="T90" fmla="*/ 241 w 241"/>
                  <a:gd name="T91" fmla="*/ 63 h 235"/>
                  <a:gd name="T92" fmla="*/ 197 w 241"/>
                  <a:gd name="T93" fmla="*/ 48 h 235"/>
                  <a:gd name="T94" fmla="*/ 127 w 241"/>
                  <a:gd name="T95" fmla="*/ 110 h 235"/>
                  <a:gd name="T96" fmla="*/ 123 w 241"/>
                  <a:gd name="T97" fmla="*/ 99 h 235"/>
                  <a:gd name="T98" fmla="*/ 121 w 241"/>
                  <a:gd name="T99" fmla="*/ 77 h 235"/>
                  <a:gd name="T100" fmla="*/ 121 w 241"/>
                  <a:gd name="T101" fmla="*/ 18 h 235"/>
                  <a:gd name="T102" fmla="*/ 103 w 241"/>
                  <a:gd name="T103" fmla="*/ 9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1" h="235">
                    <a:moveTo>
                      <a:pt x="103" y="9"/>
                    </a:moveTo>
                    <a:cubicBezTo>
                      <a:pt x="94" y="5"/>
                      <a:pt x="83" y="4"/>
                      <a:pt x="79" y="3"/>
                    </a:cubicBezTo>
                    <a:cubicBezTo>
                      <a:pt x="82" y="3"/>
                      <a:pt x="85" y="5"/>
                      <a:pt x="88" y="8"/>
                    </a:cubicBezTo>
                    <a:cubicBezTo>
                      <a:pt x="93" y="13"/>
                      <a:pt x="92" y="22"/>
                      <a:pt x="92" y="22"/>
                    </a:cubicBezTo>
                    <a:cubicBezTo>
                      <a:pt x="92" y="71"/>
                      <a:pt x="92" y="71"/>
                      <a:pt x="92" y="71"/>
                    </a:cubicBezTo>
                    <a:cubicBezTo>
                      <a:pt x="92" y="71"/>
                      <a:pt x="93" y="80"/>
                      <a:pt x="88" y="86"/>
                    </a:cubicBezTo>
                    <a:cubicBezTo>
                      <a:pt x="83" y="91"/>
                      <a:pt x="76" y="91"/>
                      <a:pt x="76" y="91"/>
                    </a:cubicBezTo>
                    <a:cubicBezTo>
                      <a:pt x="73" y="91"/>
                      <a:pt x="73" y="91"/>
                      <a:pt x="73" y="91"/>
                    </a:cubicBezTo>
                    <a:cubicBezTo>
                      <a:pt x="35" y="91"/>
                      <a:pt x="7" y="67"/>
                      <a:pt x="6" y="37"/>
                    </a:cubicBezTo>
                    <a:cubicBezTo>
                      <a:pt x="6" y="13"/>
                      <a:pt x="16" y="0"/>
                      <a:pt x="16" y="0"/>
                    </a:cubicBezTo>
                    <a:cubicBezTo>
                      <a:pt x="16" y="0"/>
                      <a:pt x="0" y="17"/>
                      <a:pt x="0" y="44"/>
                    </a:cubicBezTo>
                    <a:cubicBezTo>
                      <a:pt x="0" y="81"/>
                      <a:pt x="30" y="115"/>
                      <a:pt x="76" y="115"/>
                    </a:cubicBezTo>
                    <a:cubicBezTo>
                      <a:pt x="126" y="115"/>
                      <a:pt x="126" y="115"/>
                      <a:pt x="126" y="115"/>
                    </a:cubicBezTo>
                    <a:cubicBezTo>
                      <a:pt x="126" y="118"/>
                      <a:pt x="126" y="121"/>
                      <a:pt x="126" y="124"/>
                    </a:cubicBezTo>
                    <a:cubicBezTo>
                      <a:pt x="126" y="170"/>
                      <a:pt x="126" y="170"/>
                      <a:pt x="126" y="170"/>
                    </a:cubicBezTo>
                    <a:cubicBezTo>
                      <a:pt x="117" y="142"/>
                      <a:pt x="90" y="120"/>
                      <a:pt x="53" y="120"/>
                    </a:cubicBezTo>
                    <a:cubicBezTo>
                      <a:pt x="0" y="120"/>
                      <a:pt x="0" y="120"/>
                      <a:pt x="0" y="120"/>
                    </a:cubicBezTo>
                    <a:cubicBezTo>
                      <a:pt x="0" y="120"/>
                      <a:pt x="4" y="129"/>
                      <a:pt x="6" y="136"/>
                    </a:cubicBezTo>
                    <a:cubicBezTo>
                      <a:pt x="8" y="147"/>
                      <a:pt x="8" y="158"/>
                      <a:pt x="8" y="158"/>
                    </a:cubicBezTo>
                    <a:cubicBezTo>
                      <a:pt x="8" y="216"/>
                      <a:pt x="8" y="216"/>
                      <a:pt x="8" y="216"/>
                    </a:cubicBezTo>
                    <a:cubicBezTo>
                      <a:pt x="8" y="216"/>
                      <a:pt x="14" y="221"/>
                      <a:pt x="26" y="226"/>
                    </a:cubicBezTo>
                    <a:cubicBezTo>
                      <a:pt x="34" y="229"/>
                      <a:pt x="46" y="231"/>
                      <a:pt x="50" y="231"/>
                    </a:cubicBezTo>
                    <a:cubicBezTo>
                      <a:pt x="47" y="231"/>
                      <a:pt x="44" y="230"/>
                      <a:pt x="40" y="226"/>
                    </a:cubicBezTo>
                    <a:cubicBezTo>
                      <a:pt x="36" y="221"/>
                      <a:pt x="36" y="213"/>
                      <a:pt x="36" y="213"/>
                    </a:cubicBezTo>
                    <a:cubicBezTo>
                      <a:pt x="36" y="164"/>
                      <a:pt x="36" y="164"/>
                      <a:pt x="36" y="164"/>
                    </a:cubicBezTo>
                    <a:cubicBezTo>
                      <a:pt x="36" y="164"/>
                      <a:pt x="36" y="155"/>
                      <a:pt x="41" y="149"/>
                    </a:cubicBezTo>
                    <a:cubicBezTo>
                      <a:pt x="46" y="143"/>
                      <a:pt x="53" y="144"/>
                      <a:pt x="53" y="144"/>
                    </a:cubicBezTo>
                    <a:cubicBezTo>
                      <a:pt x="56" y="144"/>
                      <a:pt x="56" y="144"/>
                      <a:pt x="56" y="144"/>
                    </a:cubicBezTo>
                    <a:cubicBezTo>
                      <a:pt x="94" y="144"/>
                      <a:pt x="122" y="167"/>
                      <a:pt x="123" y="198"/>
                    </a:cubicBezTo>
                    <a:cubicBezTo>
                      <a:pt x="123" y="222"/>
                      <a:pt x="113" y="235"/>
                      <a:pt x="113" y="235"/>
                    </a:cubicBezTo>
                    <a:cubicBezTo>
                      <a:pt x="113" y="235"/>
                      <a:pt x="129" y="218"/>
                      <a:pt x="129" y="191"/>
                    </a:cubicBezTo>
                    <a:cubicBezTo>
                      <a:pt x="129" y="186"/>
                      <a:pt x="128" y="181"/>
                      <a:pt x="127" y="176"/>
                    </a:cubicBezTo>
                    <a:cubicBezTo>
                      <a:pt x="130" y="175"/>
                      <a:pt x="136" y="172"/>
                      <a:pt x="142" y="171"/>
                    </a:cubicBezTo>
                    <a:cubicBezTo>
                      <a:pt x="153" y="169"/>
                      <a:pt x="164" y="169"/>
                      <a:pt x="164" y="169"/>
                    </a:cubicBezTo>
                    <a:cubicBezTo>
                      <a:pt x="222" y="169"/>
                      <a:pt x="222" y="169"/>
                      <a:pt x="222" y="169"/>
                    </a:cubicBezTo>
                    <a:cubicBezTo>
                      <a:pt x="222" y="169"/>
                      <a:pt x="227" y="162"/>
                      <a:pt x="231" y="151"/>
                    </a:cubicBezTo>
                    <a:cubicBezTo>
                      <a:pt x="231" y="151"/>
                      <a:pt x="231" y="151"/>
                      <a:pt x="231" y="151"/>
                    </a:cubicBezTo>
                    <a:cubicBezTo>
                      <a:pt x="235" y="142"/>
                      <a:pt x="236" y="131"/>
                      <a:pt x="237" y="127"/>
                    </a:cubicBezTo>
                    <a:cubicBezTo>
                      <a:pt x="237" y="129"/>
                      <a:pt x="235" y="133"/>
                      <a:pt x="232" y="136"/>
                    </a:cubicBezTo>
                    <a:cubicBezTo>
                      <a:pt x="227" y="141"/>
                      <a:pt x="218" y="140"/>
                      <a:pt x="218" y="140"/>
                    </a:cubicBezTo>
                    <a:cubicBezTo>
                      <a:pt x="170" y="140"/>
                      <a:pt x="170" y="140"/>
                      <a:pt x="170" y="140"/>
                    </a:cubicBezTo>
                    <a:cubicBezTo>
                      <a:pt x="170" y="140"/>
                      <a:pt x="161" y="141"/>
                      <a:pt x="155" y="135"/>
                    </a:cubicBezTo>
                    <a:cubicBezTo>
                      <a:pt x="149" y="130"/>
                      <a:pt x="149" y="124"/>
                      <a:pt x="149" y="124"/>
                    </a:cubicBezTo>
                    <a:cubicBezTo>
                      <a:pt x="149" y="120"/>
                      <a:pt x="149" y="120"/>
                      <a:pt x="149" y="120"/>
                    </a:cubicBezTo>
                    <a:cubicBezTo>
                      <a:pt x="149" y="83"/>
                      <a:pt x="173" y="55"/>
                      <a:pt x="203" y="54"/>
                    </a:cubicBezTo>
                    <a:cubicBezTo>
                      <a:pt x="228" y="53"/>
                      <a:pt x="241" y="63"/>
                      <a:pt x="241" y="63"/>
                    </a:cubicBezTo>
                    <a:cubicBezTo>
                      <a:pt x="241" y="63"/>
                      <a:pt x="224" y="48"/>
                      <a:pt x="197" y="48"/>
                    </a:cubicBezTo>
                    <a:cubicBezTo>
                      <a:pt x="164" y="48"/>
                      <a:pt x="133" y="71"/>
                      <a:pt x="127" y="110"/>
                    </a:cubicBezTo>
                    <a:cubicBezTo>
                      <a:pt x="126" y="106"/>
                      <a:pt x="124" y="102"/>
                      <a:pt x="123" y="99"/>
                    </a:cubicBezTo>
                    <a:cubicBezTo>
                      <a:pt x="121" y="88"/>
                      <a:pt x="121" y="77"/>
                      <a:pt x="121" y="77"/>
                    </a:cubicBezTo>
                    <a:cubicBezTo>
                      <a:pt x="121" y="18"/>
                      <a:pt x="121" y="18"/>
                      <a:pt x="121" y="18"/>
                    </a:cubicBezTo>
                    <a:cubicBezTo>
                      <a:pt x="121" y="18"/>
                      <a:pt x="115" y="13"/>
                      <a:pt x="10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84">
                <a:extLst>
                  <a:ext uri="{FF2B5EF4-FFF2-40B4-BE49-F238E27FC236}">
                    <a16:creationId xmlns:a16="http://schemas.microsoft.com/office/drawing/2014/main" id="{D5BB1B73-6B16-43F5-90A0-8C385BE88842}"/>
                  </a:ext>
                </a:extLst>
              </p:cNvPr>
              <p:cNvSpPr>
                <a:spLocks/>
              </p:cNvSpPr>
              <p:nvPr userDrawn="1"/>
            </p:nvSpPr>
            <p:spPr bwMode="auto">
              <a:xfrm>
                <a:off x="3081338" y="3513138"/>
                <a:ext cx="366713" cy="411162"/>
              </a:xfrm>
              <a:custGeom>
                <a:avLst/>
                <a:gdLst>
                  <a:gd name="T0" fmla="*/ 106 w 115"/>
                  <a:gd name="T1" fmla="*/ 103 h 129"/>
                  <a:gd name="T2" fmla="*/ 105 w 115"/>
                  <a:gd name="T3" fmla="*/ 103 h 129"/>
                  <a:gd name="T4" fmla="*/ 111 w 115"/>
                  <a:gd name="T5" fmla="*/ 79 h 129"/>
                  <a:gd name="T6" fmla="*/ 106 w 115"/>
                  <a:gd name="T7" fmla="*/ 88 h 129"/>
                  <a:gd name="T8" fmla="*/ 92 w 115"/>
                  <a:gd name="T9" fmla="*/ 92 h 129"/>
                  <a:gd name="T10" fmla="*/ 44 w 115"/>
                  <a:gd name="T11" fmla="*/ 92 h 129"/>
                  <a:gd name="T12" fmla="*/ 29 w 115"/>
                  <a:gd name="T13" fmla="*/ 87 h 129"/>
                  <a:gd name="T14" fmla="*/ 24 w 115"/>
                  <a:gd name="T15" fmla="*/ 76 h 129"/>
                  <a:gd name="T16" fmla="*/ 24 w 115"/>
                  <a:gd name="T17" fmla="*/ 72 h 129"/>
                  <a:gd name="T18" fmla="*/ 78 w 115"/>
                  <a:gd name="T19" fmla="*/ 6 h 129"/>
                  <a:gd name="T20" fmla="*/ 115 w 115"/>
                  <a:gd name="T21" fmla="*/ 15 h 129"/>
                  <a:gd name="T22" fmla="*/ 71 w 115"/>
                  <a:gd name="T23" fmla="*/ 0 h 129"/>
                  <a:gd name="T24" fmla="*/ 0 w 115"/>
                  <a:gd name="T25" fmla="*/ 76 h 129"/>
                  <a:gd name="T26" fmla="*/ 0 w 115"/>
                  <a:gd name="T27" fmla="*/ 129 h 129"/>
                  <a:gd name="T28" fmla="*/ 16 w 115"/>
                  <a:gd name="T29" fmla="*/ 123 h 129"/>
                  <a:gd name="T30" fmla="*/ 38 w 115"/>
                  <a:gd name="T31" fmla="*/ 121 h 129"/>
                  <a:gd name="T32" fmla="*/ 96 w 115"/>
                  <a:gd name="T33" fmla="*/ 121 h 129"/>
                  <a:gd name="T34" fmla="*/ 106 w 115"/>
                  <a:gd name="T35" fmla="*/ 10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9">
                    <a:moveTo>
                      <a:pt x="106" y="103"/>
                    </a:moveTo>
                    <a:cubicBezTo>
                      <a:pt x="105" y="103"/>
                      <a:pt x="105" y="103"/>
                      <a:pt x="105" y="103"/>
                    </a:cubicBezTo>
                    <a:cubicBezTo>
                      <a:pt x="109" y="94"/>
                      <a:pt x="111" y="83"/>
                      <a:pt x="111" y="79"/>
                    </a:cubicBezTo>
                    <a:cubicBezTo>
                      <a:pt x="111" y="81"/>
                      <a:pt x="110" y="85"/>
                      <a:pt x="106" y="88"/>
                    </a:cubicBezTo>
                    <a:cubicBezTo>
                      <a:pt x="101" y="93"/>
                      <a:pt x="92" y="92"/>
                      <a:pt x="92" y="92"/>
                    </a:cubicBezTo>
                    <a:cubicBezTo>
                      <a:pt x="44" y="92"/>
                      <a:pt x="44" y="92"/>
                      <a:pt x="44" y="92"/>
                    </a:cubicBezTo>
                    <a:cubicBezTo>
                      <a:pt x="44" y="92"/>
                      <a:pt x="35" y="93"/>
                      <a:pt x="29" y="87"/>
                    </a:cubicBezTo>
                    <a:cubicBezTo>
                      <a:pt x="23" y="82"/>
                      <a:pt x="24" y="76"/>
                      <a:pt x="24" y="76"/>
                    </a:cubicBezTo>
                    <a:cubicBezTo>
                      <a:pt x="24" y="72"/>
                      <a:pt x="24" y="72"/>
                      <a:pt x="24" y="72"/>
                    </a:cubicBezTo>
                    <a:cubicBezTo>
                      <a:pt x="24" y="35"/>
                      <a:pt x="47" y="7"/>
                      <a:pt x="78" y="6"/>
                    </a:cubicBezTo>
                    <a:cubicBezTo>
                      <a:pt x="102" y="5"/>
                      <a:pt x="115" y="15"/>
                      <a:pt x="115" y="15"/>
                    </a:cubicBezTo>
                    <a:cubicBezTo>
                      <a:pt x="115" y="15"/>
                      <a:pt x="98" y="0"/>
                      <a:pt x="71" y="0"/>
                    </a:cubicBezTo>
                    <a:cubicBezTo>
                      <a:pt x="34" y="0"/>
                      <a:pt x="0" y="29"/>
                      <a:pt x="0" y="76"/>
                    </a:cubicBezTo>
                    <a:cubicBezTo>
                      <a:pt x="0" y="129"/>
                      <a:pt x="0" y="129"/>
                      <a:pt x="0" y="129"/>
                    </a:cubicBezTo>
                    <a:cubicBezTo>
                      <a:pt x="0" y="129"/>
                      <a:pt x="9" y="125"/>
                      <a:pt x="16" y="123"/>
                    </a:cubicBezTo>
                    <a:cubicBezTo>
                      <a:pt x="27" y="121"/>
                      <a:pt x="38" y="121"/>
                      <a:pt x="38" y="121"/>
                    </a:cubicBezTo>
                    <a:cubicBezTo>
                      <a:pt x="96" y="121"/>
                      <a:pt x="96" y="121"/>
                      <a:pt x="96" y="121"/>
                    </a:cubicBezTo>
                    <a:cubicBezTo>
                      <a:pt x="96" y="121"/>
                      <a:pt x="101" y="114"/>
                      <a:pt x="106"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85">
                <a:extLst>
                  <a:ext uri="{FF2B5EF4-FFF2-40B4-BE49-F238E27FC236}">
                    <a16:creationId xmlns:a16="http://schemas.microsoft.com/office/drawing/2014/main" id="{5D45BCAF-2DBE-4303-A71F-0F8BD80F4003}"/>
                  </a:ext>
                </a:extLst>
              </p:cNvPr>
              <p:cNvSpPr>
                <a:spLocks/>
              </p:cNvSpPr>
              <p:nvPr userDrawn="1"/>
            </p:nvSpPr>
            <p:spPr bwMode="auto">
              <a:xfrm>
                <a:off x="3014663" y="3022600"/>
                <a:ext cx="366713" cy="411162"/>
              </a:xfrm>
              <a:custGeom>
                <a:avLst/>
                <a:gdLst>
                  <a:gd name="T0" fmla="*/ 92 w 115"/>
                  <a:gd name="T1" fmla="*/ 57 h 129"/>
                  <a:gd name="T2" fmla="*/ 38 w 115"/>
                  <a:gd name="T3" fmla="*/ 123 h 129"/>
                  <a:gd name="T4" fmla="*/ 0 w 115"/>
                  <a:gd name="T5" fmla="*/ 114 h 129"/>
                  <a:gd name="T6" fmla="*/ 44 w 115"/>
                  <a:gd name="T7" fmla="*/ 129 h 129"/>
                  <a:gd name="T8" fmla="*/ 115 w 115"/>
                  <a:gd name="T9" fmla="*/ 53 h 129"/>
                  <a:gd name="T10" fmla="*/ 115 w 115"/>
                  <a:gd name="T11" fmla="*/ 0 h 129"/>
                  <a:gd name="T12" fmla="*/ 99 w 115"/>
                  <a:gd name="T13" fmla="*/ 6 h 129"/>
                  <a:gd name="T14" fmla="*/ 77 w 115"/>
                  <a:gd name="T15" fmla="*/ 8 h 129"/>
                  <a:gd name="T16" fmla="*/ 19 w 115"/>
                  <a:gd name="T17" fmla="*/ 8 h 129"/>
                  <a:gd name="T18" fmla="*/ 10 w 115"/>
                  <a:gd name="T19" fmla="*/ 26 h 129"/>
                  <a:gd name="T20" fmla="*/ 4 w 115"/>
                  <a:gd name="T21" fmla="*/ 50 h 129"/>
                  <a:gd name="T22" fmla="*/ 9 w 115"/>
                  <a:gd name="T23" fmla="*/ 41 h 129"/>
                  <a:gd name="T24" fmla="*/ 23 w 115"/>
                  <a:gd name="T25" fmla="*/ 37 h 129"/>
                  <a:gd name="T26" fmla="*/ 72 w 115"/>
                  <a:gd name="T27" fmla="*/ 37 h 129"/>
                  <a:gd name="T28" fmla="*/ 86 w 115"/>
                  <a:gd name="T29" fmla="*/ 41 h 129"/>
                  <a:gd name="T30" fmla="*/ 92 w 115"/>
                  <a:gd name="T31" fmla="*/ 53 h 129"/>
                  <a:gd name="T32" fmla="*/ 92 w 115"/>
                  <a:gd name="T33" fmla="*/ 5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29">
                    <a:moveTo>
                      <a:pt x="92" y="57"/>
                    </a:moveTo>
                    <a:cubicBezTo>
                      <a:pt x="92" y="94"/>
                      <a:pt x="68" y="122"/>
                      <a:pt x="38" y="123"/>
                    </a:cubicBezTo>
                    <a:cubicBezTo>
                      <a:pt x="14" y="123"/>
                      <a:pt x="0" y="114"/>
                      <a:pt x="0" y="114"/>
                    </a:cubicBezTo>
                    <a:cubicBezTo>
                      <a:pt x="0" y="114"/>
                      <a:pt x="18" y="129"/>
                      <a:pt x="44" y="129"/>
                    </a:cubicBezTo>
                    <a:cubicBezTo>
                      <a:pt x="81" y="129"/>
                      <a:pt x="115" y="99"/>
                      <a:pt x="115" y="53"/>
                    </a:cubicBezTo>
                    <a:cubicBezTo>
                      <a:pt x="115" y="0"/>
                      <a:pt x="115" y="0"/>
                      <a:pt x="115" y="0"/>
                    </a:cubicBezTo>
                    <a:cubicBezTo>
                      <a:pt x="115" y="0"/>
                      <a:pt x="106" y="4"/>
                      <a:pt x="99" y="6"/>
                    </a:cubicBezTo>
                    <a:cubicBezTo>
                      <a:pt x="89" y="8"/>
                      <a:pt x="77" y="8"/>
                      <a:pt x="77" y="8"/>
                    </a:cubicBezTo>
                    <a:cubicBezTo>
                      <a:pt x="19" y="8"/>
                      <a:pt x="19" y="8"/>
                      <a:pt x="19" y="8"/>
                    </a:cubicBezTo>
                    <a:cubicBezTo>
                      <a:pt x="19" y="8"/>
                      <a:pt x="14" y="15"/>
                      <a:pt x="10" y="26"/>
                    </a:cubicBezTo>
                    <a:cubicBezTo>
                      <a:pt x="6" y="35"/>
                      <a:pt x="4" y="46"/>
                      <a:pt x="4" y="50"/>
                    </a:cubicBezTo>
                    <a:cubicBezTo>
                      <a:pt x="4" y="48"/>
                      <a:pt x="6" y="44"/>
                      <a:pt x="9" y="41"/>
                    </a:cubicBezTo>
                    <a:cubicBezTo>
                      <a:pt x="14" y="37"/>
                      <a:pt x="23" y="37"/>
                      <a:pt x="23" y="37"/>
                    </a:cubicBezTo>
                    <a:cubicBezTo>
                      <a:pt x="72" y="37"/>
                      <a:pt x="72" y="37"/>
                      <a:pt x="72" y="37"/>
                    </a:cubicBezTo>
                    <a:cubicBezTo>
                      <a:pt x="72" y="37"/>
                      <a:pt x="80" y="37"/>
                      <a:pt x="86" y="41"/>
                    </a:cubicBezTo>
                    <a:cubicBezTo>
                      <a:pt x="92" y="47"/>
                      <a:pt x="92" y="53"/>
                      <a:pt x="92" y="53"/>
                    </a:cubicBezTo>
                    <a:lnTo>
                      <a:pt x="9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86">
                <a:extLst>
                  <a:ext uri="{FF2B5EF4-FFF2-40B4-BE49-F238E27FC236}">
                    <a16:creationId xmlns:a16="http://schemas.microsoft.com/office/drawing/2014/main" id="{6C6AA5B7-C8D8-4DD1-85CC-8045D49F7D36}"/>
                  </a:ext>
                </a:extLst>
              </p:cNvPr>
              <p:cNvSpPr>
                <a:spLocks/>
              </p:cNvSpPr>
              <p:nvPr userDrawn="1"/>
            </p:nvSpPr>
            <p:spPr bwMode="auto">
              <a:xfrm>
                <a:off x="2643188" y="3348038"/>
                <a:ext cx="409575" cy="365125"/>
              </a:xfrm>
              <a:custGeom>
                <a:avLst/>
                <a:gdLst>
                  <a:gd name="T0" fmla="*/ 77 w 129"/>
                  <a:gd name="T1" fmla="*/ 115 h 115"/>
                  <a:gd name="T2" fmla="*/ 129 w 129"/>
                  <a:gd name="T3" fmla="*/ 115 h 115"/>
                  <a:gd name="T4" fmla="*/ 124 w 129"/>
                  <a:gd name="T5" fmla="*/ 99 h 115"/>
                  <a:gd name="T6" fmla="*/ 121 w 129"/>
                  <a:gd name="T7" fmla="*/ 77 h 115"/>
                  <a:gd name="T8" fmla="*/ 121 w 129"/>
                  <a:gd name="T9" fmla="*/ 19 h 115"/>
                  <a:gd name="T10" fmla="*/ 104 w 129"/>
                  <a:gd name="T11" fmla="*/ 9 h 115"/>
                  <a:gd name="T12" fmla="*/ 80 w 129"/>
                  <a:gd name="T13" fmla="*/ 3 h 115"/>
                  <a:gd name="T14" fmla="*/ 89 w 129"/>
                  <a:gd name="T15" fmla="*/ 8 h 115"/>
                  <a:gd name="T16" fmla="*/ 93 w 129"/>
                  <a:gd name="T17" fmla="*/ 22 h 115"/>
                  <a:gd name="T18" fmla="*/ 93 w 129"/>
                  <a:gd name="T19" fmla="*/ 71 h 115"/>
                  <a:gd name="T20" fmla="*/ 89 w 129"/>
                  <a:gd name="T21" fmla="*/ 86 h 115"/>
                  <a:gd name="T22" fmla="*/ 77 w 129"/>
                  <a:gd name="T23" fmla="*/ 91 h 115"/>
                  <a:gd name="T24" fmla="*/ 73 w 129"/>
                  <a:gd name="T25" fmla="*/ 91 h 115"/>
                  <a:gd name="T26" fmla="*/ 7 w 129"/>
                  <a:gd name="T27" fmla="*/ 37 h 115"/>
                  <a:gd name="T28" fmla="*/ 16 w 129"/>
                  <a:gd name="T29" fmla="*/ 0 h 115"/>
                  <a:gd name="T30" fmla="*/ 0 w 129"/>
                  <a:gd name="T31" fmla="*/ 44 h 115"/>
                  <a:gd name="T32" fmla="*/ 77 w 129"/>
                  <a:gd name="T3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77" y="115"/>
                    </a:moveTo>
                    <a:cubicBezTo>
                      <a:pt x="129" y="115"/>
                      <a:pt x="129" y="115"/>
                      <a:pt x="129" y="115"/>
                    </a:cubicBezTo>
                    <a:cubicBezTo>
                      <a:pt x="129" y="115"/>
                      <a:pt x="125" y="106"/>
                      <a:pt x="124" y="99"/>
                    </a:cubicBezTo>
                    <a:cubicBezTo>
                      <a:pt x="121" y="88"/>
                      <a:pt x="121" y="77"/>
                      <a:pt x="121" y="77"/>
                    </a:cubicBezTo>
                    <a:cubicBezTo>
                      <a:pt x="121" y="19"/>
                      <a:pt x="121" y="19"/>
                      <a:pt x="121" y="19"/>
                    </a:cubicBezTo>
                    <a:cubicBezTo>
                      <a:pt x="121" y="19"/>
                      <a:pt x="115" y="13"/>
                      <a:pt x="104" y="9"/>
                    </a:cubicBezTo>
                    <a:cubicBezTo>
                      <a:pt x="95" y="5"/>
                      <a:pt x="84" y="4"/>
                      <a:pt x="80" y="3"/>
                    </a:cubicBezTo>
                    <a:cubicBezTo>
                      <a:pt x="82" y="3"/>
                      <a:pt x="85" y="5"/>
                      <a:pt x="89" y="8"/>
                    </a:cubicBezTo>
                    <a:cubicBezTo>
                      <a:pt x="93" y="13"/>
                      <a:pt x="93" y="22"/>
                      <a:pt x="93" y="22"/>
                    </a:cubicBezTo>
                    <a:cubicBezTo>
                      <a:pt x="93" y="71"/>
                      <a:pt x="93" y="71"/>
                      <a:pt x="93" y="71"/>
                    </a:cubicBezTo>
                    <a:cubicBezTo>
                      <a:pt x="93" y="71"/>
                      <a:pt x="93" y="80"/>
                      <a:pt x="89" y="86"/>
                    </a:cubicBezTo>
                    <a:cubicBezTo>
                      <a:pt x="83" y="91"/>
                      <a:pt x="77" y="91"/>
                      <a:pt x="77" y="91"/>
                    </a:cubicBezTo>
                    <a:cubicBezTo>
                      <a:pt x="73" y="91"/>
                      <a:pt x="73" y="91"/>
                      <a:pt x="73" y="91"/>
                    </a:cubicBezTo>
                    <a:cubicBezTo>
                      <a:pt x="36" y="91"/>
                      <a:pt x="8" y="67"/>
                      <a:pt x="7" y="37"/>
                    </a:cubicBezTo>
                    <a:cubicBezTo>
                      <a:pt x="6" y="13"/>
                      <a:pt x="16" y="0"/>
                      <a:pt x="16" y="0"/>
                    </a:cubicBezTo>
                    <a:cubicBezTo>
                      <a:pt x="16" y="0"/>
                      <a:pt x="0" y="17"/>
                      <a:pt x="0" y="44"/>
                    </a:cubicBezTo>
                    <a:cubicBezTo>
                      <a:pt x="0" y="81"/>
                      <a:pt x="30" y="115"/>
                      <a:pt x="77"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87">
                <a:extLst>
                  <a:ext uri="{FF2B5EF4-FFF2-40B4-BE49-F238E27FC236}">
                    <a16:creationId xmlns:a16="http://schemas.microsoft.com/office/drawing/2014/main" id="{F7990BFE-55DF-4ECF-A106-9C021200F6A2}"/>
                  </a:ext>
                </a:extLst>
              </p:cNvPr>
              <p:cNvSpPr>
                <a:spLocks/>
              </p:cNvSpPr>
              <p:nvPr userDrawn="1"/>
            </p:nvSpPr>
            <p:spPr bwMode="auto">
              <a:xfrm>
                <a:off x="6059488" y="5080000"/>
                <a:ext cx="55563" cy="212725"/>
              </a:xfrm>
              <a:custGeom>
                <a:avLst/>
                <a:gdLst>
                  <a:gd name="T0" fmla="*/ 7 w 17"/>
                  <a:gd name="T1" fmla="*/ 37 h 67"/>
                  <a:gd name="T2" fmla="*/ 16 w 17"/>
                  <a:gd name="T3" fmla="*/ 0 h 67"/>
                  <a:gd name="T4" fmla="*/ 0 w 17"/>
                  <a:gd name="T5" fmla="*/ 44 h 67"/>
                  <a:gd name="T6" fmla="*/ 4 w 17"/>
                  <a:gd name="T7" fmla="*/ 67 h 67"/>
                  <a:gd name="T8" fmla="*/ 17 w 17"/>
                  <a:gd name="T9" fmla="*/ 67 h 67"/>
                  <a:gd name="T10" fmla="*/ 7 w 17"/>
                  <a:gd name="T11" fmla="*/ 37 h 67"/>
                </a:gdLst>
                <a:ahLst/>
                <a:cxnLst>
                  <a:cxn ang="0">
                    <a:pos x="T0" y="T1"/>
                  </a:cxn>
                  <a:cxn ang="0">
                    <a:pos x="T2" y="T3"/>
                  </a:cxn>
                  <a:cxn ang="0">
                    <a:pos x="T4" y="T5"/>
                  </a:cxn>
                  <a:cxn ang="0">
                    <a:pos x="T6" y="T7"/>
                  </a:cxn>
                  <a:cxn ang="0">
                    <a:pos x="T8" y="T9"/>
                  </a:cxn>
                  <a:cxn ang="0">
                    <a:pos x="T10" y="T11"/>
                  </a:cxn>
                </a:cxnLst>
                <a:rect l="0" t="0" r="r" b="b"/>
                <a:pathLst>
                  <a:path w="17" h="67">
                    <a:moveTo>
                      <a:pt x="7" y="37"/>
                    </a:moveTo>
                    <a:cubicBezTo>
                      <a:pt x="6" y="13"/>
                      <a:pt x="16" y="0"/>
                      <a:pt x="16" y="0"/>
                    </a:cubicBezTo>
                    <a:cubicBezTo>
                      <a:pt x="16" y="0"/>
                      <a:pt x="0" y="17"/>
                      <a:pt x="0" y="44"/>
                    </a:cubicBezTo>
                    <a:cubicBezTo>
                      <a:pt x="0" y="52"/>
                      <a:pt x="2" y="59"/>
                      <a:pt x="4" y="67"/>
                    </a:cubicBezTo>
                    <a:cubicBezTo>
                      <a:pt x="17" y="67"/>
                      <a:pt x="17" y="67"/>
                      <a:pt x="17" y="67"/>
                    </a:cubicBezTo>
                    <a:cubicBezTo>
                      <a:pt x="11" y="58"/>
                      <a:pt x="7" y="48"/>
                      <a:pt x="7"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88">
                <a:extLst>
                  <a:ext uri="{FF2B5EF4-FFF2-40B4-BE49-F238E27FC236}">
                    <a16:creationId xmlns:a16="http://schemas.microsoft.com/office/drawing/2014/main" id="{603CC098-A348-44E2-A514-756032D7A714}"/>
                  </a:ext>
                </a:extLst>
              </p:cNvPr>
              <p:cNvSpPr>
                <a:spLocks noEditPoints="1"/>
              </p:cNvSpPr>
              <p:nvPr userDrawn="1"/>
            </p:nvSpPr>
            <p:spPr bwMode="auto">
              <a:xfrm>
                <a:off x="2479675" y="2746375"/>
                <a:ext cx="815975" cy="877887"/>
              </a:xfrm>
              <a:custGeom>
                <a:avLst/>
                <a:gdLst>
                  <a:gd name="T0" fmla="*/ 126 w 256"/>
                  <a:gd name="T1" fmla="*/ 276 h 276"/>
                  <a:gd name="T2" fmla="*/ 85 w 256"/>
                  <a:gd name="T3" fmla="*/ 226 h 276"/>
                  <a:gd name="T4" fmla="*/ 97 w 256"/>
                  <a:gd name="T5" fmla="*/ 197 h 276"/>
                  <a:gd name="T6" fmla="*/ 128 w 256"/>
                  <a:gd name="T7" fmla="*/ 186 h 276"/>
                  <a:gd name="T8" fmla="*/ 172 w 256"/>
                  <a:gd name="T9" fmla="*/ 200 h 276"/>
                  <a:gd name="T10" fmla="*/ 172 w 256"/>
                  <a:gd name="T11" fmla="*/ 198 h 276"/>
                  <a:gd name="T12" fmla="*/ 201 w 256"/>
                  <a:gd name="T13" fmla="*/ 205 h 276"/>
                  <a:gd name="T14" fmla="*/ 256 w 256"/>
                  <a:gd name="T15" fmla="*/ 142 h 276"/>
                  <a:gd name="T16" fmla="*/ 206 w 256"/>
                  <a:gd name="T17" fmla="*/ 183 h 276"/>
                  <a:gd name="T18" fmla="*/ 177 w 256"/>
                  <a:gd name="T19" fmla="*/ 170 h 276"/>
                  <a:gd name="T20" fmla="*/ 172 w 256"/>
                  <a:gd name="T21" fmla="*/ 165 h 276"/>
                  <a:gd name="T22" fmla="*/ 172 w 256"/>
                  <a:gd name="T23" fmla="*/ 163 h 276"/>
                  <a:gd name="T24" fmla="*/ 171 w 256"/>
                  <a:gd name="T25" fmla="*/ 163 h 276"/>
                  <a:gd name="T26" fmla="*/ 166 w 256"/>
                  <a:gd name="T27" fmla="*/ 140 h 276"/>
                  <a:gd name="T28" fmla="*/ 180 w 256"/>
                  <a:gd name="T29" fmla="*/ 95 h 276"/>
                  <a:gd name="T30" fmla="*/ 178 w 256"/>
                  <a:gd name="T31" fmla="*/ 95 h 276"/>
                  <a:gd name="T32" fmla="*/ 193 w 256"/>
                  <a:gd name="T33" fmla="*/ 55 h 276"/>
                  <a:gd name="T34" fmla="*/ 130 w 256"/>
                  <a:gd name="T35" fmla="*/ 0 h 276"/>
                  <a:gd name="T36" fmla="*/ 171 w 256"/>
                  <a:gd name="T37" fmla="*/ 50 h 276"/>
                  <a:gd name="T38" fmla="*/ 158 w 256"/>
                  <a:gd name="T39" fmla="*/ 79 h 276"/>
                  <a:gd name="T40" fmla="*/ 128 w 256"/>
                  <a:gd name="T41" fmla="*/ 90 h 276"/>
                  <a:gd name="T42" fmla="*/ 83 w 256"/>
                  <a:gd name="T43" fmla="*/ 76 h 276"/>
                  <a:gd name="T44" fmla="*/ 83 w 256"/>
                  <a:gd name="T45" fmla="*/ 79 h 276"/>
                  <a:gd name="T46" fmla="*/ 55 w 256"/>
                  <a:gd name="T47" fmla="*/ 72 h 276"/>
                  <a:gd name="T48" fmla="*/ 0 w 256"/>
                  <a:gd name="T49" fmla="*/ 136 h 276"/>
                  <a:gd name="T50" fmla="*/ 50 w 256"/>
                  <a:gd name="T51" fmla="*/ 93 h 276"/>
                  <a:gd name="T52" fmla="*/ 50 w 256"/>
                  <a:gd name="T53" fmla="*/ 93 h 276"/>
                  <a:gd name="T54" fmla="*/ 80 w 256"/>
                  <a:gd name="T55" fmla="*/ 106 h 276"/>
                  <a:gd name="T56" fmla="*/ 83 w 256"/>
                  <a:gd name="T57" fmla="*/ 111 h 276"/>
                  <a:gd name="T58" fmla="*/ 83 w 256"/>
                  <a:gd name="T59" fmla="*/ 114 h 276"/>
                  <a:gd name="T60" fmla="*/ 85 w 256"/>
                  <a:gd name="T61" fmla="*/ 114 h 276"/>
                  <a:gd name="T62" fmla="*/ 90 w 256"/>
                  <a:gd name="T63" fmla="*/ 137 h 276"/>
                  <a:gd name="T64" fmla="*/ 76 w 256"/>
                  <a:gd name="T65" fmla="*/ 182 h 276"/>
                  <a:gd name="T66" fmla="*/ 78 w 256"/>
                  <a:gd name="T67" fmla="*/ 182 h 276"/>
                  <a:gd name="T68" fmla="*/ 63 w 256"/>
                  <a:gd name="T69" fmla="*/ 222 h 276"/>
                  <a:gd name="T70" fmla="*/ 126 w 256"/>
                  <a:gd name="T71" fmla="*/ 276 h 276"/>
                  <a:gd name="T72" fmla="*/ 130 w 256"/>
                  <a:gd name="T73" fmla="*/ 116 h 276"/>
                  <a:gd name="T74" fmla="*/ 141 w 256"/>
                  <a:gd name="T75" fmla="*/ 115 h 276"/>
                  <a:gd name="T76" fmla="*/ 140 w 256"/>
                  <a:gd name="T77" fmla="*/ 142 h 276"/>
                  <a:gd name="T78" fmla="*/ 143 w 256"/>
                  <a:gd name="T79" fmla="*/ 161 h 276"/>
                  <a:gd name="T80" fmla="*/ 126 w 256"/>
                  <a:gd name="T81" fmla="*/ 161 h 276"/>
                  <a:gd name="T82" fmla="*/ 115 w 256"/>
                  <a:gd name="T83" fmla="*/ 162 h 276"/>
                  <a:gd name="T84" fmla="*/ 116 w 256"/>
                  <a:gd name="T85" fmla="*/ 136 h 276"/>
                  <a:gd name="T86" fmla="*/ 113 w 256"/>
                  <a:gd name="T87" fmla="*/ 116 h 276"/>
                  <a:gd name="T88" fmla="*/ 130 w 256"/>
                  <a:gd name="T89" fmla="*/ 11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6" h="276">
                    <a:moveTo>
                      <a:pt x="126" y="276"/>
                    </a:moveTo>
                    <a:cubicBezTo>
                      <a:pt x="113" y="275"/>
                      <a:pt x="83" y="269"/>
                      <a:pt x="85" y="226"/>
                    </a:cubicBezTo>
                    <a:cubicBezTo>
                      <a:pt x="85" y="215"/>
                      <a:pt x="89" y="205"/>
                      <a:pt x="97" y="197"/>
                    </a:cubicBezTo>
                    <a:cubicBezTo>
                      <a:pt x="106" y="190"/>
                      <a:pt x="116" y="186"/>
                      <a:pt x="128" y="186"/>
                    </a:cubicBezTo>
                    <a:cubicBezTo>
                      <a:pt x="154" y="188"/>
                      <a:pt x="172" y="200"/>
                      <a:pt x="172" y="200"/>
                    </a:cubicBezTo>
                    <a:cubicBezTo>
                      <a:pt x="172" y="198"/>
                      <a:pt x="172" y="198"/>
                      <a:pt x="172" y="198"/>
                    </a:cubicBezTo>
                    <a:cubicBezTo>
                      <a:pt x="181" y="202"/>
                      <a:pt x="190" y="205"/>
                      <a:pt x="201" y="205"/>
                    </a:cubicBezTo>
                    <a:cubicBezTo>
                      <a:pt x="248" y="205"/>
                      <a:pt x="256" y="157"/>
                      <a:pt x="256" y="142"/>
                    </a:cubicBezTo>
                    <a:cubicBezTo>
                      <a:pt x="254" y="155"/>
                      <a:pt x="248" y="185"/>
                      <a:pt x="206" y="183"/>
                    </a:cubicBezTo>
                    <a:cubicBezTo>
                      <a:pt x="195" y="183"/>
                      <a:pt x="184" y="178"/>
                      <a:pt x="177" y="170"/>
                    </a:cubicBezTo>
                    <a:cubicBezTo>
                      <a:pt x="175" y="168"/>
                      <a:pt x="174" y="167"/>
                      <a:pt x="172" y="165"/>
                    </a:cubicBezTo>
                    <a:cubicBezTo>
                      <a:pt x="172" y="163"/>
                      <a:pt x="172" y="163"/>
                      <a:pt x="172" y="163"/>
                    </a:cubicBezTo>
                    <a:cubicBezTo>
                      <a:pt x="172" y="163"/>
                      <a:pt x="172" y="163"/>
                      <a:pt x="171" y="163"/>
                    </a:cubicBezTo>
                    <a:cubicBezTo>
                      <a:pt x="167" y="156"/>
                      <a:pt x="165" y="148"/>
                      <a:pt x="166" y="140"/>
                    </a:cubicBezTo>
                    <a:cubicBezTo>
                      <a:pt x="167" y="114"/>
                      <a:pt x="180" y="95"/>
                      <a:pt x="180" y="95"/>
                    </a:cubicBezTo>
                    <a:cubicBezTo>
                      <a:pt x="178" y="95"/>
                      <a:pt x="178" y="95"/>
                      <a:pt x="178" y="95"/>
                    </a:cubicBezTo>
                    <a:cubicBezTo>
                      <a:pt x="187" y="85"/>
                      <a:pt x="193" y="71"/>
                      <a:pt x="193" y="55"/>
                    </a:cubicBezTo>
                    <a:cubicBezTo>
                      <a:pt x="193" y="9"/>
                      <a:pt x="146" y="0"/>
                      <a:pt x="130" y="0"/>
                    </a:cubicBezTo>
                    <a:cubicBezTo>
                      <a:pt x="143" y="2"/>
                      <a:pt x="173" y="8"/>
                      <a:pt x="171" y="50"/>
                    </a:cubicBezTo>
                    <a:cubicBezTo>
                      <a:pt x="171" y="61"/>
                      <a:pt x="166" y="72"/>
                      <a:pt x="158" y="79"/>
                    </a:cubicBezTo>
                    <a:cubicBezTo>
                      <a:pt x="150" y="87"/>
                      <a:pt x="139" y="91"/>
                      <a:pt x="128" y="90"/>
                    </a:cubicBezTo>
                    <a:cubicBezTo>
                      <a:pt x="112" y="90"/>
                      <a:pt x="97" y="85"/>
                      <a:pt x="83" y="76"/>
                    </a:cubicBezTo>
                    <a:cubicBezTo>
                      <a:pt x="83" y="79"/>
                      <a:pt x="83" y="79"/>
                      <a:pt x="83" y="79"/>
                    </a:cubicBezTo>
                    <a:cubicBezTo>
                      <a:pt x="75" y="74"/>
                      <a:pt x="65" y="72"/>
                      <a:pt x="55" y="72"/>
                    </a:cubicBezTo>
                    <a:cubicBezTo>
                      <a:pt x="8" y="72"/>
                      <a:pt x="0" y="120"/>
                      <a:pt x="0" y="136"/>
                    </a:cubicBezTo>
                    <a:cubicBezTo>
                      <a:pt x="2" y="122"/>
                      <a:pt x="7" y="92"/>
                      <a:pt x="50" y="93"/>
                    </a:cubicBezTo>
                    <a:cubicBezTo>
                      <a:pt x="50" y="93"/>
                      <a:pt x="50" y="93"/>
                      <a:pt x="50" y="93"/>
                    </a:cubicBezTo>
                    <a:cubicBezTo>
                      <a:pt x="61" y="94"/>
                      <a:pt x="72" y="98"/>
                      <a:pt x="80" y="106"/>
                    </a:cubicBezTo>
                    <a:cubicBezTo>
                      <a:pt x="81" y="108"/>
                      <a:pt x="82" y="110"/>
                      <a:pt x="83" y="111"/>
                    </a:cubicBezTo>
                    <a:cubicBezTo>
                      <a:pt x="83" y="114"/>
                      <a:pt x="83" y="114"/>
                      <a:pt x="83" y="114"/>
                    </a:cubicBezTo>
                    <a:cubicBezTo>
                      <a:pt x="83" y="114"/>
                      <a:pt x="84" y="114"/>
                      <a:pt x="85" y="114"/>
                    </a:cubicBezTo>
                    <a:cubicBezTo>
                      <a:pt x="89" y="121"/>
                      <a:pt x="91" y="129"/>
                      <a:pt x="90" y="137"/>
                    </a:cubicBezTo>
                    <a:cubicBezTo>
                      <a:pt x="89" y="164"/>
                      <a:pt x="76" y="182"/>
                      <a:pt x="76" y="182"/>
                    </a:cubicBezTo>
                    <a:cubicBezTo>
                      <a:pt x="78" y="182"/>
                      <a:pt x="78" y="182"/>
                      <a:pt x="78" y="182"/>
                    </a:cubicBezTo>
                    <a:cubicBezTo>
                      <a:pt x="69" y="192"/>
                      <a:pt x="63" y="206"/>
                      <a:pt x="63" y="222"/>
                    </a:cubicBezTo>
                    <a:cubicBezTo>
                      <a:pt x="63" y="268"/>
                      <a:pt x="110" y="276"/>
                      <a:pt x="126" y="276"/>
                    </a:cubicBezTo>
                    <a:close/>
                    <a:moveTo>
                      <a:pt x="130" y="116"/>
                    </a:moveTo>
                    <a:cubicBezTo>
                      <a:pt x="133" y="116"/>
                      <a:pt x="137" y="116"/>
                      <a:pt x="141" y="115"/>
                    </a:cubicBezTo>
                    <a:cubicBezTo>
                      <a:pt x="141" y="122"/>
                      <a:pt x="140" y="131"/>
                      <a:pt x="140" y="142"/>
                    </a:cubicBezTo>
                    <a:cubicBezTo>
                      <a:pt x="140" y="148"/>
                      <a:pt x="141" y="155"/>
                      <a:pt x="143" y="161"/>
                    </a:cubicBezTo>
                    <a:cubicBezTo>
                      <a:pt x="138" y="161"/>
                      <a:pt x="132" y="161"/>
                      <a:pt x="126" y="161"/>
                    </a:cubicBezTo>
                    <a:cubicBezTo>
                      <a:pt x="122" y="161"/>
                      <a:pt x="119" y="161"/>
                      <a:pt x="115" y="162"/>
                    </a:cubicBezTo>
                    <a:cubicBezTo>
                      <a:pt x="116" y="154"/>
                      <a:pt x="116" y="146"/>
                      <a:pt x="116" y="136"/>
                    </a:cubicBezTo>
                    <a:cubicBezTo>
                      <a:pt x="116" y="129"/>
                      <a:pt x="115" y="122"/>
                      <a:pt x="113" y="116"/>
                    </a:cubicBezTo>
                    <a:cubicBezTo>
                      <a:pt x="118" y="116"/>
                      <a:pt x="124" y="116"/>
                      <a:pt x="130"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89">
                <a:extLst>
                  <a:ext uri="{FF2B5EF4-FFF2-40B4-BE49-F238E27FC236}">
                    <a16:creationId xmlns:a16="http://schemas.microsoft.com/office/drawing/2014/main" id="{C368E3AD-AF26-40AE-ACD2-9D4CFDCCECF5}"/>
                  </a:ext>
                </a:extLst>
              </p:cNvPr>
              <p:cNvSpPr>
                <a:spLocks/>
              </p:cNvSpPr>
              <p:nvPr userDrawn="1"/>
            </p:nvSpPr>
            <p:spPr bwMode="auto">
              <a:xfrm>
                <a:off x="4508500" y="1816100"/>
                <a:ext cx="765175" cy="598487"/>
              </a:xfrm>
              <a:custGeom>
                <a:avLst/>
                <a:gdLst>
                  <a:gd name="T0" fmla="*/ 77 w 240"/>
                  <a:gd name="T1" fmla="*/ 67 h 188"/>
                  <a:gd name="T2" fmla="*/ 19 w 240"/>
                  <a:gd name="T3" fmla="*/ 67 h 188"/>
                  <a:gd name="T4" fmla="*/ 9 w 240"/>
                  <a:gd name="T5" fmla="*/ 85 h 188"/>
                  <a:gd name="T6" fmla="*/ 3 w 240"/>
                  <a:gd name="T7" fmla="*/ 108 h 188"/>
                  <a:gd name="T8" fmla="*/ 8 w 240"/>
                  <a:gd name="T9" fmla="*/ 100 h 188"/>
                  <a:gd name="T10" fmla="*/ 22 w 240"/>
                  <a:gd name="T11" fmla="*/ 95 h 188"/>
                  <a:gd name="T12" fmla="*/ 71 w 240"/>
                  <a:gd name="T13" fmla="*/ 95 h 188"/>
                  <a:gd name="T14" fmla="*/ 86 w 240"/>
                  <a:gd name="T15" fmla="*/ 100 h 188"/>
                  <a:gd name="T16" fmla="*/ 91 w 240"/>
                  <a:gd name="T17" fmla="*/ 112 h 188"/>
                  <a:gd name="T18" fmla="*/ 91 w 240"/>
                  <a:gd name="T19" fmla="*/ 115 h 188"/>
                  <a:gd name="T20" fmla="*/ 37 w 240"/>
                  <a:gd name="T21" fmla="*/ 182 h 188"/>
                  <a:gd name="T22" fmla="*/ 0 w 240"/>
                  <a:gd name="T23" fmla="*/ 172 h 188"/>
                  <a:gd name="T24" fmla="*/ 44 w 240"/>
                  <a:gd name="T25" fmla="*/ 188 h 188"/>
                  <a:gd name="T26" fmla="*/ 115 w 240"/>
                  <a:gd name="T27" fmla="*/ 112 h 188"/>
                  <a:gd name="T28" fmla="*/ 115 w 240"/>
                  <a:gd name="T29" fmla="*/ 66 h 188"/>
                  <a:gd name="T30" fmla="*/ 187 w 240"/>
                  <a:gd name="T31" fmla="*/ 115 h 188"/>
                  <a:gd name="T32" fmla="*/ 240 w 240"/>
                  <a:gd name="T33" fmla="*/ 115 h 188"/>
                  <a:gd name="T34" fmla="*/ 234 w 240"/>
                  <a:gd name="T35" fmla="*/ 99 h 188"/>
                  <a:gd name="T36" fmla="*/ 232 w 240"/>
                  <a:gd name="T37" fmla="*/ 77 h 188"/>
                  <a:gd name="T38" fmla="*/ 232 w 240"/>
                  <a:gd name="T39" fmla="*/ 19 h 188"/>
                  <a:gd name="T40" fmla="*/ 214 w 240"/>
                  <a:gd name="T41" fmla="*/ 10 h 188"/>
                  <a:gd name="T42" fmla="*/ 190 w 240"/>
                  <a:gd name="T43" fmla="*/ 4 h 188"/>
                  <a:gd name="T44" fmla="*/ 199 w 240"/>
                  <a:gd name="T45" fmla="*/ 9 h 188"/>
                  <a:gd name="T46" fmla="*/ 203 w 240"/>
                  <a:gd name="T47" fmla="*/ 23 h 188"/>
                  <a:gd name="T48" fmla="*/ 203 w 240"/>
                  <a:gd name="T49" fmla="*/ 72 h 188"/>
                  <a:gd name="T50" fmla="*/ 199 w 240"/>
                  <a:gd name="T51" fmla="*/ 86 h 188"/>
                  <a:gd name="T52" fmla="*/ 187 w 240"/>
                  <a:gd name="T53" fmla="*/ 92 h 188"/>
                  <a:gd name="T54" fmla="*/ 184 w 240"/>
                  <a:gd name="T55" fmla="*/ 92 h 188"/>
                  <a:gd name="T56" fmla="*/ 117 w 240"/>
                  <a:gd name="T57" fmla="*/ 38 h 188"/>
                  <a:gd name="T58" fmla="*/ 127 w 240"/>
                  <a:gd name="T59" fmla="*/ 0 h 188"/>
                  <a:gd name="T60" fmla="*/ 111 w 240"/>
                  <a:gd name="T61" fmla="*/ 44 h 188"/>
                  <a:gd name="T62" fmla="*/ 113 w 240"/>
                  <a:gd name="T63" fmla="*/ 60 h 188"/>
                  <a:gd name="T64" fmla="*/ 99 w 240"/>
                  <a:gd name="T65" fmla="*/ 64 h 188"/>
                  <a:gd name="T66" fmla="*/ 77 w 240"/>
                  <a:gd name="T6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0" h="188">
                    <a:moveTo>
                      <a:pt x="77" y="67"/>
                    </a:moveTo>
                    <a:cubicBezTo>
                      <a:pt x="19" y="67"/>
                      <a:pt x="19" y="67"/>
                      <a:pt x="19" y="67"/>
                    </a:cubicBezTo>
                    <a:cubicBezTo>
                      <a:pt x="19" y="67"/>
                      <a:pt x="13" y="74"/>
                      <a:pt x="9" y="85"/>
                    </a:cubicBezTo>
                    <a:cubicBezTo>
                      <a:pt x="5" y="94"/>
                      <a:pt x="4" y="105"/>
                      <a:pt x="3" y="108"/>
                    </a:cubicBezTo>
                    <a:cubicBezTo>
                      <a:pt x="3" y="106"/>
                      <a:pt x="5" y="103"/>
                      <a:pt x="8" y="100"/>
                    </a:cubicBezTo>
                    <a:cubicBezTo>
                      <a:pt x="13" y="95"/>
                      <a:pt x="22" y="95"/>
                      <a:pt x="22" y="95"/>
                    </a:cubicBezTo>
                    <a:cubicBezTo>
                      <a:pt x="71" y="95"/>
                      <a:pt x="71" y="95"/>
                      <a:pt x="71" y="95"/>
                    </a:cubicBezTo>
                    <a:cubicBezTo>
                      <a:pt x="71" y="95"/>
                      <a:pt x="80" y="95"/>
                      <a:pt x="86" y="100"/>
                    </a:cubicBezTo>
                    <a:cubicBezTo>
                      <a:pt x="91" y="105"/>
                      <a:pt x="91" y="112"/>
                      <a:pt x="91" y="112"/>
                    </a:cubicBezTo>
                    <a:cubicBezTo>
                      <a:pt x="91" y="115"/>
                      <a:pt x="91" y="115"/>
                      <a:pt x="91" y="115"/>
                    </a:cubicBezTo>
                    <a:cubicBezTo>
                      <a:pt x="91" y="153"/>
                      <a:pt x="67" y="181"/>
                      <a:pt x="37" y="182"/>
                    </a:cubicBezTo>
                    <a:cubicBezTo>
                      <a:pt x="13" y="182"/>
                      <a:pt x="0" y="172"/>
                      <a:pt x="0" y="172"/>
                    </a:cubicBezTo>
                    <a:cubicBezTo>
                      <a:pt x="0" y="172"/>
                      <a:pt x="17" y="188"/>
                      <a:pt x="44" y="188"/>
                    </a:cubicBezTo>
                    <a:cubicBezTo>
                      <a:pt x="81" y="188"/>
                      <a:pt x="115" y="158"/>
                      <a:pt x="115" y="112"/>
                    </a:cubicBezTo>
                    <a:cubicBezTo>
                      <a:pt x="115" y="66"/>
                      <a:pt x="115" y="66"/>
                      <a:pt x="115" y="66"/>
                    </a:cubicBezTo>
                    <a:cubicBezTo>
                      <a:pt x="124" y="94"/>
                      <a:pt x="150" y="115"/>
                      <a:pt x="187" y="115"/>
                    </a:cubicBezTo>
                    <a:cubicBezTo>
                      <a:pt x="240" y="115"/>
                      <a:pt x="240" y="115"/>
                      <a:pt x="240" y="115"/>
                    </a:cubicBezTo>
                    <a:cubicBezTo>
                      <a:pt x="240" y="115"/>
                      <a:pt x="236" y="106"/>
                      <a:pt x="234" y="99"/>
                    </a:cubicBezTo>
                    <a:cubicBezTo>
                      <a:pt x="232" y="89"/>
                      <a:pt x="232" y="77"/>
                      <a:pt x="232" y="77"/>
                    </a:cubicBezTo>
                    <a:cubicBezTo>
                      <a:pt x="232" y="19"/>
                      <a:pt x="232" y="19"/>
                      <a:pt x="232" y="19"/>
                    </a:cubicBezTo>
                    <a:cubicBezTo>
                      <a:pt x="232" y="19"/>
                      <a:pt x="226" y="14"/>
                      <a:pt x="214" y="10"/>
                    </a:cubicBezTo>
                    <a:cubicBezTo>
                      <a:pt x="205" y="6"/>
                      <a:pt x="194" y="4"/>
                      <a:pt x="190" y="4"/>
                    </a:cubicBezTo>
                    <a:cubicBezTo>
                      <a:pt x="193" y="4"/>
                      <a:pt x="196" y="6"/>
                      <a:pt x="199" y="9"/>
                    </a:cubicBezTo>
                    <a:cubicBezTo>
                      <a:pt x="204" y="14"/>
                      <a:pt x="203" y="23"/>
                      <a:pt x="203" y="23"/>
                    </a:cubicBezTo>
                    <a:cubicBezTo>
                      <a:pt x="203" y="72"/>
                      <a:pt x="203" y="72"/>
                      <a:pt x="203" y="72"/>
                    </a:cubicBezTo>
                    <a:cubicBezTo>
                      <a:pt x="203" y="72"/>
                      <a:pt x="204" y="80"/>
                      <a:pt x="199" y="86"/>
                    </a:cubicBezTo>
                    <a:cubicBezTo>
                      <a:pt x="194" y="92"/>
                      <a:pt x="187" y="92"/>
                      <a:pt x="187" y="92"/>
                    </a:cubicBezTo>
                    <a:cubicBezTo>
                      <a:pt x="184" y="92"/>
                      <a:pt x="184" y="92"/>
                      <a:pt x="184" y="92"/>
                    </a:cubicBezTo>
                    <a:cubicBezTo>
                      <a:pt x="146" y="92"/>
                      <a:pt x="118" y="68"/>
                      <a:pt x="117" y="38"/>
                    </a:cubicBezTo>
                    <a:cubicBezTo>
                      <a:pt x="117" y="14"/>
                      <a:pt x="127" y="0"/>
                      <a:pt x="127" y="0"/>
                    </a:cubicBezTo>
                    <a:cubicBezTo>
                      <a:pt x="127" y="0"/>
                      <a:pt x="111" y="18"/>
                      <a:pt x="111" y="44"/>
                    </a:cubicBezTo>
                    <a:cubicBezTo>
                      <a:pt x="111" y="50"/>
                      <a:pt x="112" y="55"/>
                      <a:pt x="113" y="60"/>
                    </a:cubicBezTo>
                    <a:cubicBezTo>
                      <a:pt x="110" y="61"/>
                      <a:pt x="104" y="63"/>
                      <a:pt x="99" y="64"/>
                    </a:cubicBezTo>
                    <a:cubicBezTo>
                      <a:pt x="88" y="67"/>
                      <a:pt x="77" y="67"/>
                      <a:pt x="77"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90">
                <a:extLst>
                  <a:ext uri="{FF2B5EF4-FFF2-40B4-BE49-F238E27FC236}">
                    <a16:creationId xmlns:a16="http://schemas.microsoft.com/office/drawing/2014/main" id="{05FBBFC7-BED2-42ED-A34B-D7BABC7B4194}"/>
                  </a:ext>
                </a:extLst>
              </p:cNvPr>
              <p:cNvSpPr>
                <a:spLocks noEditPoints="1"/>
              </p:cNvSpPr>
              <p:nvPr userDrawn="1"/>
            </p:nvSpPr>
            <p:spPr bwMode="auto">
              <a:xfrm>
                <a:off x="3219450" y="2224088"/>
                <a:ext cx="814388" cy="877887"/>
              </a:xfrm>
              <a:custGeom>
                <a:avLst/>
                <a:gdLst>
                  <a:gd name="T0" fmla="*/ 126 w 256"/>
                  <a:gd name="T1" fmla="*/ 276 h 276"/>
                  <a:gd name="T2" fmla="*/ 85 w 256"/>
                  <a:gd name="T3" fmla="*/ 226 h 276"/>
                  <a:gd name="T4" fmla="*/ 98 w 256"/>
                  <a:gd name="T5" fmla="*/ 197 h 276"/>
                  <a:gd name="T6" fmla="*/ 128 w 256"/>
                  <a:gd name="T7" fmla="*/ 186 h 276"/>
                  <a:gd name="T8" fmla="*/ 173 w 256"/>
                  <a:gd name="T9" fmla="*/ 200 h 276"/>
                  <a:gd name="T10" fmla="*/ 173 w 256"/>
                  <a:gd name="T11" fmla="*/ 198 h 276"/>
                  <a:gd name="T12" fmla="*/ 201 w 256"/>
                  <a:gd name="T13" fmla="*/ 205 h 276"/>
                  <a:gd name="T14" fmla="*/ 256 w 256"/>
                  <a:gd name="T15" fmla="*/ 141 h 276"/>
                  <a:gd name="T16" fmla="*/ 206 w 256"/>
                  <a:gd name="T17" fmla="*/ 183 h 276"/>
                  <a:gd name="T18" fmla="*/ 177 w 256"/>
                  <a:gd name="T19" fmla="*/ 170 h 276"/>
                  <a:gd name="T20" fmla="*/ 173 w 256"/>
                  <a:gd name="T21" fmla="*/ 165 h 276"/>
                  <a:gd name="T22" fmla="*/ 173 w 256"/>
                  <a:gd name="T23" fmla="*/ 163 h 276"/>
                  <a:gd name="T24" fmla="*/ 171 w 256"/>
                  <a:gd name="T25" fmla="*/ 163 h 276"/>
                  <a:gd name="T26" fmla="*/ 166 w 256"/>
                  <a:gd name="T27" fmla="*/ 140 h 276"/>
                  <a:gd name="T28" fmla="*/ 180 w 256"/>
                  <a:gd name="T29" fmla="*/ 95 h 276"/>
                  <a:gd name="T30" fmla="*/ 178 w 256"/>
                  <a:gd name="T31" fmla="*/ 95 h 276"/>
                  <a:gd name="T32" fmla="*/ 193 w 256"/>
                  <a:gd name="T33" fmla="*/ 55 h 276"/>
                  <a:gd name="T34" fmla="*/ 130 w 256"/>
                  <a:gd name="T35" fmla="*/ 0 h 276"/>
                  <a:gd name="T36" fmla="*/ 171 w 256"/>
                  <a:gd name="T37" fmla="*/ 50 h 276"/>
                  <a:gd name="T38" fmla="*/ 159 w 256"/>
                  <a:gd name="T39" fmla="*/ 79 h 276"/>
                  <a:gd name="T40" fmla="*/ 128 w 256"/>
                  <a:gd name="T41" fmla="*/ 90 h 276"/>
                  <a:gd name="T42" fmla="*/ 84 w 256"/>
                  <a:gd name="T43" fmla="*/ 76 h 276"/>
                  <a:gd name="T44" fmla="*/ 84 w 256"/>
                  <a:gd name="T45" fmla="*/ 79 h 276"/>
                  <a:gd name="T46" fmla="*/ 55 w 256"/>
                  <a:gd name="T47" fmla="*/ 72 h 276"/>
                  <a:gd name="T48" fmla="*/ 0 w 256"/>
                  <a:gd name="T49" fmla="*/ 135 h 276"/>
                  <a:gd name="T50" fmla="*/ 50 w 256"/>
                  <a:gd name="T51" fmla="*/ 93 h 276"/>
                  <a:gd name="T52" fmla="*/ 50 w 256"/>
                  <a:gd name="T53" fmla="*/ 93 h 276"/>
                  <a:gd name="T54" fmla="*/ 80 w 256"/>
                  <a:gd name="T55" fmla="*/ 106 h 276"/>
                  <a:gd name="T56" fmla="*/ 84 w 256"/>
                  <a:gd name="T57" fmla="*/ 111 h 276"/>
                  <a:gd name="T58" fmla="*/ 84 w 256"/>
                  <a:gd name="T59" fmla="*/ 113 h 276"/>
                  <a:gd name="T60" fmla="*/ 85 w 256"/>
                  <a:gd name="T61" fmla="*/ 114 h 276"/>
                  <a:gd name="T62" fmla="*/ 90 w 256"/>
                  <a:gd name="T63" fmla="*/ 137 h 276"/>
                  <a:gd name="T64" fmla="*/ 76 w 256"/>
                  <a:gd name="T65" fmla="*/ 181 h 276"/>
                  <a:gd name="T66" fmla="*/ 78 w 256"/>
                  <a:gd name="T67" fmla="*/ 181 h 276"/>
                  <a:gd name="T68" fmla="*/ 63 w 256"/>
                  <a:gd name="T69" fmla="*/ 221 h 276"/>
                  <a:gd name="T70" fmla="*/ 126 w 256"/>
                  <a:gd name="T71" fmla="*/ 276 h 276"/>
                  <a:gd name="T72" fmla="*/ 130 w 256"/>
                  <a:gd name="T73" fmla="*/ 116 h 276"/>
                  <a:gd name="T74" fmla="*/ 141 w 256"/>
                  <a:gd name="T75" fmla="*/ 115 h 276"/>
                  <a:gd name="T76" fmla="*/ 141 w 256"/>
                  <a:gd name="T77" fmla="*/ 141 h 276"/>
                  <a:gd name="T78" fmla="*/ 143 w 256"/>
                  <a:gd name="T79" fmla="*/ 161 h 276"/>
                  <a:gd name="T80" fmla="*/ 126 w 256"/>
                  <a:gd name="T81" fmla="*/ 161 h 276"/>
                  <a:gd name="T82" fmla="*/ 115 w 256"/>
                  <a:gd name="T83" fmla="*/ 161 h 276"/>
                  <a:gd name="T84" fmla="*/ 116 w 256"/>
                  <a:gd name="T85" fmla="*/ 135 h 276"/>
                  <a:gd name="T86" fmla="*/ 113 w 256"/>
                  <a:gd name="T87" fmla="*/ 115 h 276"/>
                  <a:gd name="T88" fmla="*/ 130 w 256"/>
                  <a:gd name="T89" fmla="*/ 11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6" h="276">
                    <a:moveTo>
                      <a:pt x="126" y="276"/>
                    </a:moveTo>
                    <a:cubicBezTo>
                      <a:pt x="113" y="275"/>
                      <a:pt x="83" y="269"/>
                      <a:pt x="85" y="226"/>
                    </a:cubicBezTo>
                    <a:cubicBezTo>
                      <a:pt x="85" y="215"/>
                      <a:pt x="90" y="205"/>
                      <a:pt x="98" y="197"/>
                    </a:cubicBezTo>
                    <a:cubicBezTo>
                      <a:pt x="106" y="189"/>
                      <a:pt x="117" y="186"/>
                      <a:pt x="128" y="186"/>
                    </a:cubicBezTo>
                    <a:cubicBezTo>
                      <a:pt x="155" y="187"/>
                      <a:pt x="173" y="200"/>
                      <a:pt x="173" y="200"/>
                    </a:cubicBezTo>
                    <a:cubicBezTo>
                      <a:pt x="173" y="198"/>
                      <a:pt x="173" y="198"/>
                      <a:pt x="173" y="198"/>
                    </a:cubicBezTo>
                    <a:cubicBezTo>
                      <a:pt x="181" y="202"/>
                      <a:pt x="191" y="205"/>
                      <a:pt x="201" y="205"/>
                    </a:cubicBezTo>
                    <a:cubicBezTo>
                      <a:pt x="248" y="205"/>
                      <a:pt x="256" y="157"/>
                      <a:pt x="256" y="141"/>
                    </a:cubicBezTo>
                    <a:cubicBezTo>
                      <a:pt x="255" y="155"/>
                      <a:pt x="249" y="185"/>
                      <a:pt x="206" y="183"/>
                    </a:cubicBezTo>
                    <a:cubicBezTo>
                      <a:pt x="195" y="183"/>
                      <a:pt x="184" y="178"/>
                      <a:pt x="177" y="170"/>
                    </a:cubicBezTo>
                    <a:cubicBezTo>
                      <a:pt x="175" y="168"/>
                      <a:pt x="174" y="167"/>
                      <a:pt x="173" y="165"/>
                    </a:cubicBezTo>
                    <a:cubicBezTo>
                      <a:pt x="173" y="163"/>
                      <a:pt x="173" y="163"/>
                      <a:pt x="173" y="163"/>
                    </a:cubicBezTo>
                    <a:cubicBezTo>
                      <a:pt x="173" y="163"/>
                      <a:pt x="172" y="163"/>
                      <a:pt x="171" y="163"/>
                    </a:cubicBezTo>
                    <a:cubicBezTo>
                      <a:pt x="167" y="156"/>
                      <a:pt x="166" y="148"/>
                      <a:pt x="166" y="140"/>
                    </a:cubicBezTo>
                    <a:cubicBezTo>
                      <a:pt x="167" y="113"/>
                      <a:pt x="180" y="95"/>
                      <a:pt x="180" y="95"/>
                    </a:cubicBezTo>
                    <a:cubicBezTo>
                      <a:pt x="178" y="95"/>
                      <a:pt x="178" y="95"/>
                      <a:pt x="178" y="95"/>
                    </a:cubicBezTo>
                    <a:cubicBezTo>
                      <a:pt x="187" y="85"/>
                      <a:pt x="193" y="71"/>
                      <a:pt x="193" y="55"/>
                    </a:cubicBezTo>
                    <a:cubicBezTo>
                      <a:pt x="193" y="8"/>
                      <a:pt x="146" y="0"/>
                      <a:pt x="130" y="0"/>
                    </a:cubicBezTo>
                    <a:cubicBezTo>
                      <a:pt x="143" y="2"/>
                      <a:pt x="173" y="8"/>
                      <a:pt x="171" y="50"/>
                    </a:cubicBezTo>
                    <a:cubicBezTo>
                      <a:pt x="171" y="61"/>
                      <a:pt x="167" y="72"/>
                      <a:pt x="159" y="79"/>
                    </a:cubicBezTo>
                    <a:cubicBezTo>
                      <a:pt x="150" y="87"/>
                      <a:pt x="140" y="91"/>
                      <a:pt x="128" y="90"/>
                    </a:cubicBezTo>
                    <a:cubicBezTo>
                      <a:pt x="113" y="90"/>
                      <a:pt x="97" y="85"/>
                      <a:pt x="84" y="76"/>
                    </a:cubicBezTo>
                    <a:cubicBezTo>
                      <a:pt x="84" y="79"/>
                      <a:pt x="84" y="79"/>
                      <a:pt x="84" y="79"/>
                    </a:cubicBezTo>
                    <a:cubicBezTo>
                      <a:pt x="75" y="74"/>
                      <a:pt x="65" y="72"/>
                      <a:pt x="55" y="72"/>
                    </a:cubicBezTo>
                    <a:cubicBezTo>
                      <a:pt x="8" y="72"/>
                      <a:pt x="0" y="119"/>
                      <a:pt x="0" y="135"/>
                    </a:cubicBezTo>
                    <a:cubicBezTo>
                      <a:pt x="2" y="121"/>
                      <a:pt x="8" y="92"/>
                      <a:pt x="50" y="93"/>
                    </a:cubicBezTo>
                    <a:cubicBezTo>
                      <a:pt x="50" y="93"/>
                      <a:pt x="50" y="93"/>
                      <a:pt x="50" y="93"/>
                    </a:cubicBezTo>
                    <a:cubicBezTo>
                      <a:pt x="62" y="93"/>
                      <a:pt x="72" y="98"/>
                      <a:pt x="80" y="106"/>
                    </a:cubicBezTo>
                    <a:cubicBezTo>
                      <a:pt x="81" y="108"/>
                      <a:pt x="83" y="109"/>
                      <a:pt x="84" y="111"/>
                    </a:cubicBezTo>
                    <a:cubicBezTo>
                      <a:pt x="84" y="113"/>
                      <a:pt x="84" y="113"/>
                      <a:pt x="84" y="113"/>
                    </a:cubicBezTo>
                    <a:cubicBezTo>
                      <a:pt x="84" y="113"/>
                      <a:pt x="84" y="113"/>
                      <a:pt x="85" y="114"/>
                    </a:cubicBezTo>
                    <a:cubicBezTo>
                      <a:pt x="89" y="120"/>
                      <a:pt x="91" y="128"/>
                      <a:pt x="90" y="137"/>
                    </a:cubicBezTo>
                    <a:cubicBezTo>
                      <a:pt x="89" y="163"/>
                      <a:pt x="76" y="181"/>
                      <a:pt x="76" y="181"/>
                    </a:cubicBezTo>
                    <a:cubicBezTo>
                      <a:pt x="78" y="181"/>
                      <a:pt x="78" y="181"/>
                      <a:pt x="78" y="181"/>
                    </a:cubicBezTo>
                    <a:cubicBezTo>
                      <a:pt x="69" y="192"/>
                      <a:pt x="63" y="206"/>
                      <a:pt x="63" y="221"/>
                    </a:cubicBezTo>
                    <a:cubicBezTo>
                      <a:pt x="63" y="268"/>
                      <a:pt x="110" y="276"/>
                      <a:pt x="126" y="276"/>
                    </a:cubicBezTo>
                    <a:close/>
                    <a:moveTo>
                      <a:pt x="130" y="116"/>
                    </a:moveTo>
                    <a:cubicBezTo>
                      <a:pt x="134" y="116"/>
                      <a:pt x="138" y="115"/>
                      <a:pt x="141" y="115"/>
                    </a:cubicBezTo>
                    <a:cubicBezTo>
                      <a:pt x="141" y="122"/>
                      <a:pt x="141" y="131"/>
                      <a:pt x="141" y="141"/>
                    </a:cubicBezTo>
                    <a:cubicBezTo>
                      <a:pt x="141" y="148"/>
                      <a:pt x="141" y="155"/>
                      <a:pt x="143" y="161"/>
                    </a:cubicBezTo>
                    <a:cubicBezTo>
                      <a:pt x="138" y="161"/>
                      <a:pt x="133" y="161"/>
                      <a:pt x="126" y="161"/>
                    </a:cubicBezTo>
                    <a:cubicBezTo>
                      <a:pt x="123" y="161"/>
                      <a:pt x="119" y="161"/>
                      <a:pt x="115" y="161"/>
                    </a:cubicBezTo>
                    <a:cubicBezTo>
                      <a:pt x="116" y="154"/>
                      <a:pt x="116" y="145"/>
                      <a:pt x="116" y="135"/>
                    </a:cubicBezTo>
                    <a:cubicBezTo>
                      <a:pt x="116" y="128"/>
                      <a:pt x="115" y="122"/>
                      <a:pt x="113" y="115"/>
                    </a:cubicBezTo>
                    <a:cubicBezTo>
                      <a:pt x="118" y="116"/>
                      <a:pt x="124" y="116"/>
                      <a:pt x="130"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91">
                <a:extLst>
                  <a:ext uri="{FF2B5EF4-FFF2-40B4-BE49-F238E27FC236}">
                    <a16:creationId xmlns:a16="http://schemas.microsoft.com/office/drawing/2014/main" id="{CB8D5D18-9978-4D63-A681-EB32B7B5D7AD}"/>
                  </a:ext>
                </a:extLst>
              </p:cNvPr>
              <p:cNvSpPr>
                <a:spLocks noEditPoints="1"/>
              </p:cNvSpPr>
              <p:nvPr userDrawn="1"/>
            </p:nvSpPr>
            <p:spPr bwMode="auto">
              <a:xfrm>
                <a:off x="3970338" y="1727200"/>
                <a:ext cx="815975" cy="877887"/>
              </a:xfrm>
              <a:custGeom>
                <a:avLst/>
                <a:gdLst>
                  <a:gd name="T0" fmla="*/ 127 w 256"/>
                  <a:gd name="T1" fmla="*/ 276 h 276"/>
                  <a:gd name="T2" fmla="*/ 85 w 256"/>
                  <a:gd name="T3" fmla="*/ 226 h 276"/>
                  <a:gd name="T4" fmla="*/ 98 w 256"/>
                  <a:gd name="T5" fmla="*/ 197 h 276"/>
                  <a:gd name="T6" fmla="*/ 128 w 256"/>
                  <a:gd name="T7" fmla="*/ 186 h 276"/>
                  <a:gd name="T8" fmla="*/ 173 w 256"/>
                  <a:gd name="T9" fmla="*/ 200 h 276"/>
                  <a:gd name="T10" fmla="*/ 173 w 256"/>
                  <a:gd name="T11" fmla="*/ 198 h 276"/>
                  <a:gd name="T12" fmla="*/ 202 w 256"/>
                  <a:gd name="T13" fmla="*/ 205 h 276"/>
                  <a:gd name="T14" fmla="*/ 256 w 256"/>
                  <a:gd name="T15" fmla="*/ 141 h 276"/>
                  <a:gd name="T16" fmla="*/ 206 w 256"/>
                  <a:gd name="T17" fmla="*/ 183 h 276"/>
                  <a:gd name="T18" fmla="*/ 177 w 256"/>
                  <a:gd name="T19" fmla="*/ 170 h 276"/>
                  <a:gd name="T20" fmla="*/ 173 w 256"/>
                  <a:gd name="T21" fmla="*/ 164 h 276"/>
                  <a:gd name="T22" fmla="*/ 173 w 256"/>
                  <a:gd name="T23" fmla="*/ 163 h 276"/>
                  <a:gd name="T24" fmla="*/ 172 w 256"/>
                  <a:gd name="T25" fmla="*/ 163 h 276"/>
                  <a:gd name="T26" fmla="*/ 166 w 256"/>
                  <a:gd name="T27" fmla="*/ 140 h 276"/>
                  <a:gd name="T28" fmla="*/ 180 w 256"/>
                  <a:gd name="T29" fmla="*/ 95 h 276"/>
                  <a:gd name="T30" fmla="*/ 178 w 256"/>
                  <a:gd name="T31" fmla="*/ 95 h 276"/>
                  <a:gd name="T32" fmla="*/ 193 w 256"/>
                  <a:gd name="T33" fmla="*/ 54 h 276"/>
                  <a:gd name="T34" fmla="*/ 130 w 256"/>
                  <a:gd name="T35" fmla="*/ 0 h 276"/>
                  <a:gd name="T36" fmla="*/ 172 w 256"/>
                  <a:gd name="T37" fmla="*/ 50 h 276"/>
                  <a:gd name="T38" fmla="*/ 159 w 256"/>
                  <a:gd name="T39" fmla="*/ 79 h 276"/>
                  <a:gd name="T40" fmla="*/ 129 w 256"/>
                  <a:gd name="T41" fmla="*/ 90 h 276"/>
                  <a:gd name="T42" fmla="*/ 84 w 256"/>
                  <a:gd name="T43" fmla="*/ 76 h 276"/>
                  <a:gd name="T44" fmla="*/ 84 w 256"/>
                  <a:gd name="T45" fmla="*/ 78 h 276"/>
                  <a:gd name="T46" fmla="*/ 55 w 256"/>
                  <a:gd name="T47" fmla="*/ 72 h 276"/>
                  <a:gd name="T48" fmla="*/ 0 w 256"/>
                  <a:gd name="T49" fmla="*/ 135 h 276"/>
                  <a:gd name="T50" fmla="*/ 50 w 256"/>
                  <a:gd name="T51" fmla="*/ 93 h 276"/>
                  <a:gd name="T52" fmla="*/ 51 w 256"/>
                  <a:gd name="T53" fmla="*/ 93 h 276"/>
                  <a:gd name="T54" fmla="*/ 80 w 256"/>
                  <a:gd name="T55" fmla="*/ 106 h 276"/>
                  <a:gd name="T56" fmla="*/ 84 w 256"/>
                  <a:gd name="T57" fmla="*/ 111 h 276"/>
                  <a:gd name="T58" fmla="*/ 84 w 256"/>
                  <a:gd name="T59" fmla="*/ 113 h 276"/>
                  <a:gd name="T60" fmla="*/ 85 w 256"/>
                  <a:gd name="T61" fmla="*/ 113 h 276"/>
                  <a:gd name="T62" fmla="*/ 91 w 256"/>
                  <a:gd name="T63" fmla="*/ 136 h 276"/>
                  <a:gd name="T64" fmla="*/ 76 w 256"/>
                  <a:gd name="T65" fmla="*/ 181 h 276"/>
                  <a:gd name="T66" fmla="*/ 78 w 256"/>
                  <a:gd name="T67" fmla="*/ 181 h 276"/>
                  <a:gd name="T68" fmla="*/ 63 w 256"/>
                  <a:gd name="T69" fmla="*/ 221 h 276"/>
                  <a:gd name="T70" fmla="*/ 127 w 256"/>
                  <a:gd name="T71" fmla="*/ 276 h 276"/>
                  <a:gd name="T72" fmla="*/ 130 w 256"/>
                  <a:gd name="T73" fmla="*/ 116 h 276"/>
                  <a:gd name="T74" fmla="*/ 141 w 256"/>
                  <a:gd name="T75" fmla="*/ 115 h 276"/>
                  <a:gd name="T76" fmla="*/ 141 w 256"/>
                  <a:gd name="T77" fmla="*/ 141 h 276"/>
                  <a:gd name="T78" fmla="*/ 143 w 256"/>
                  <a:gd name="T79" fmla="*/ 161 h 276"/>
                  <a:gd name="T80" fmla="*/ 127 w 256"/>
                  <a:gd name="T81" fmla="*/ 160 h 276"/>
                  <a:gd name="T82" fmla="*/ 115 w 256"/>
                  <a:gd name="T83" fmla="*/ 161 h 276"/>
                  <a:gd name="T84" fmla="*/ 116 w 256"/>
                  <a:gd name="T85" fmla="*/ 135 h 276"/>
                  <a:gd name="T86" fmla="*/ 113 w 256"/>
                  <a:gd name="T87" fmla="*/ 115 h 276"/>
                  <a:gd name="T88" fmla="*/ 130 w 256"/>
                  <a:gd name="T89" fmla="*/ 11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6" h="276">
                    <a:moveTo>
                      <a:pt x="127" y="276"/>
                    </a:moveTo>
                    <a:cubicBezTo>
                      <a:pt x="113" y="275"/>
                      <a:pt x="83" y="269"/>
                      <a:pt x="85" y="226"/>
                    </a:cubicBezTo>
                    <a:cubicBezTo>
                      <a:pt x="85" y="215"/>
                      <a:pt x="90" y="204"/>
                      <a:pt x="98" y="197"/>
                    </a:cubicBezTo>
                    <a:cubicBezTo>
                      <a:pt x="106" y="189"/>
                      <a:pt x="117" y="185"/>
                      <a:pt x="128" y="186"/>
                    </a:cubicBezTo>
                    <a:cubicBezTo>
                      <a:pt x="155" y="187"/>
                      <a:pt x="173" y="200"/>
                      <a:pt x="173" y="200"/>
                    </a:cubicBezTo>
                    <a:cubicBezTo>
                      <a:pt x="173" y="198"/>
                      <a:pt x="173" y="198"/>
                      <a:pt x="173" y="198"/>
                    </a:cubicBezTo>
                    <a:cubicBezTo>
                      <a:pt x="181" y="202"/>
                      <a:pt x="191" y="205"/>
                      <a:pt x="202" y="205"/>
                    </a:cubicBezTo>
                    <a:cubicBezTo>
                      <a:pt x="248" y="205"/>
                      <a:pt x="256" y="157"/>
                      <a:pt x="256" y="141"/>
                    </a:cubicBezTo>
                    <a:cubicBezTo>
                      <a:pt x="255" y="155"/>
                      <a:pt x="249" y="184"/>
                      <a:pt x="206" y="183"/>
                    </a:cubicBezTo>
                    <a:cubicBezTo>
                      <a:pt x="195" y="183"/>
                      <a:pt x="185" y="178"/>
                      <a:pt x="177" y="170"/>
                    </a:cubicBezTo>
                    <a:cubicBezTo>
                      <a:pt x="175" y="168"/>
                      <a:pt x="174" y="166"/>
                      <a:pt x="173" y="164"/>
                    </a:cubicBezTo>
                    <a:cubicBezTo>
                      <a:pt x="173" y="163"/>
                      <a:pt x="173" y="163"/>
                      <a:pt x="173" y="163"/>
                    </a:cubicBezTo>
                    <a:cubicBezTo>
                      <a:pt x="173" y="163"/>
                      <a:pt x="172" y="163"/>
                      <a:pt x="172" y="163"/>
                    </a:cubicBezTo>
                    <a:cubicBezTo>
                      <a:pt x="168" y="156"/>
                      <a:pt x="166" y="148"/>
                      <a:pt x="166" y="140"/>
                    </a:cubicBezTo>
                    <a:cubicBezTo>
                      <a:pt x="168" y="113"/>
                      <a:pt x="180" y="95"/>
                      <a:pt x="180" y="95"/>
                    </a:cubicBezTo>
                    <a:cubicBezTo>
                      <a:pt x="178" y="95"/>
                      <a:pt x="178" y="95"/>
                      <a:pt x="178" y="95"/>
                    </a:cubicBezTo>
                    <a:cubicBezTo>
                      <a:pt x="188" y="85"/>
                      <a:pt x="193" y="71"/>
                      <a:pt x="193" y="54"/>
                    </a:cubicBezTo>
                    <a:cubicBezTo>
                      <a:pt x="193" y="8"/>
                      <a:pt x="146" y="0"/>
                      <a:pt x="130" y="0"/>
                    </a:cubicBezTo>
                    <a:cubicBezTo>
                      <a:pt x="144" y="2"/>
                      <a:pt x="174" y="8"/>
                      <a:pt x="172" y="50"/>
                    </a:cubicBezTo>
                    <a:cubicBezTo>
                      <a:pt x="171" y="61"/>
                      <a:pt x="167" y="72"/>
                      <a:pt x="159" y="79"/>
                    </a:cubicBezTo>
                    <a:cubicBezTo>
                      <a:pt x="151" y="87"/>
                      <a:pt x="140" y="91"/>
                      <a:pt x="129" y="90"/>
                    </a:cubicBezTo>
                    <a:cubicBezTo>
                      <a:pt x="113" y="89"/>
                      <a:pt x="97" y="85"/>
                      <a:pt x="84" y="76"/>
                    </a:cubicBezTo>
                    <a:cubicBezTo>
                      <a:pt x="84" y="78"/>
                      <a:pt x="84" y="78"/>
                      <a:pt x="84" y="78"/>
                    </a:cubicBezTo>
                    <a:cubicBezTo>
                      <a:pt x="75" y="74"/>
                      <a:pt x="66" y="72"/>
                      <a:pt x="55" y="72"/>
                    </a:cubicBezTo>
                    <a:cubicBezTo>
                      <a:pt x="9" y="72"/>
                      <a:pt x="0" y="119"/>
                      <a:pt x="0" y="135"/>
                    </a:cubicBezTo>
                    <a:cubicBezTo>
                      <a:pt x="2" y="121"/>
                      <a:pt x="8" y="92"/>
                      <a:pt x="50" y="93"/>
                    </a:cubicBezTo>
                    <a:cubicBezTo>
                      <a:pt x="51" y="93"/>
                      <a:pt x="51" y="93"/>
                      <a:pt x="51" y="93"/>
                    </a:cubicBezTo>
                    <a:cubicBezTo>
                      <a:pt x="62" y="93"/>
                      <a:pt x="72" y="98"/>
                      <a:pt x="80" y="106"/>
                    </a:cubicBezTo>
                    <a:cubicBezTo>
                      <a:pt x="81" y="108"/>
                      <a:pt x="83" y="109"/>
                      <a:pt x="84" y="111"/>
                    </a:cubicBezTo>
                    <a:cubicBezTo>
                      <a:pt x="84" y="113"/>
                      <a:pt x="84" y="113"/>
                      <a:pt x="84" y="113"/>
                    </a:cubicBezTo>
                    <a:cubicBezTo>
                      <a:pt x="84" y="113"/>
                      <a:pt x="84" y="113"/>
                      <a:pt x="85" y="113"/>
                    </a:cubicBezTo>
                    <a:cubicBezTo>
                      <a:pt x="89" y="120"/>
                      <a:pt x="91" y="128"/>
                      <a:pt x="91" y="136"/>
                    </a:cubicBezTo>
                    <a:cubicBezTo>
                      <a:pt x="89" y="163"/>
                      <a:pt x="76" y="181"/>
                      <a:pt x="76" y="181"/>
                    </a:cubicBezTo>
                    <a:cubicBezTo>
                      <a:pt x="78" y="181"/>
                      <a:pt x="78" y="181"/>
                      <a:pt x="78" y="181"/>
                    </a:cubicBezTo>
                    <a:cubicBezTo>
                      <a:pt x="69" y="192"/>
                      <a:pt x="63" y="205"/>
                      <a:pt x="63" y="221"/>
                    </a:cubicBezTo>
                    <a:cubicBezTo>
                      <a:pt x="63" y="268"/>
                      <a:pt x="111" y="276"/>
                      <a:pt x="127" y="276"/>
                    </a:cubicBezTo>
                    <a:close/>
                    <a:moveTo>
                      <a:pt x="130" y="116"/>
                    </a:moveTo>
                    <a:cubicBezTo>
                      <a:pt x="134" y="116"/>
                      <a:pt x="138" y="115"/>
                      <a:pt x="141" y="115"/>
                    </a:cubicBezTo>
                    <a:cubicBezTo>
                      <a:pt x="141" y="122"/>
                      <a:pt x="141" y="131"/>
                      <a:pt x="141" y="141"/>
                    </a:cubicBezTo>
                    <a:cubicBezTo>
                      <a:pt x="141" y="148"/>
                      <a:pt x="142" y="155"/>
                      <a:pt x="143" y="161"/>
                    </a:cubicBezTo>
                    <a:cubicBezTo>
                      <a:pt x="138" y="161"/>
                      <a:pt x="133" y="160"/>
                      <a:pt x="127" y="160"/>
                    </a:cubicBezTo>
                    <a:cubicBezTo>
                      <a:pt x="123" y="160"/>
                      <a:pt x="119" y="161"/>
                      <a:pt x="115" y="161"/>
                    </a:cubicBezTo>
                    <a:cubicBezTo>
                      <a:pt x="116" y="154"/>
                      <a:pt x="116" y="145"/>
                      <a:pt x="116" y="135"/>
                    </a:cubicBezTo>
                    <a:cubicBezTo>
                      <a:pt x="116" y="128"/>
                      <a:pt x="115" y="122"/>
                      <a:pt x="113" y="115"/>
                    </a:cubicBezTo>
                    <a:cubicBezTo>
                      <a:pt x="118" y="116"/>
                      <a:pt x="124" y="116"/>
                      <a:pt x="130"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92">
                <a:extLst>
                  <a:ext uri="{FF2B5EF4-FFF2-40B4-BE49-F238E27FC236}">
                    <a16:creationId xmlns:a16="http://schemas.microsoft.com/office/drawing/2014/main" id="{1423C1B3-4347-4698-8BC0-011493187BA3}"/>
                  </a:ext>
                </a:extLst>
              </p:cNvPr>
              <p:cNvSpPr>
                <a:spLocks/>
              </p:cNvSpPr>
              <p:nvPr userDrawn="1"/>
            </p:nvSpPr>
            <p:spPr bwMode="auto">
              <a:xfrm>
                <a:off x="4575175" y="2493963"/>
                <a:ext cx="366713" cy="407987"/>
              </a:xfrm>
              <a:custGeom>
                <a:avLst/>
                <a:gdLst>
                  <a:gd name="T0" fmla="*/ 23 w 115"/>
                  <a:gd name="T1" fmla="*/ 72 h 128"/>
                  <a:gd name="T2" fmla="*/ 77 w 115"/>
                  <a:gd name="T3" fmla="*/ 6 h 128"/>
                  <a:gd name="T4" fmla="*/ 115 w 115"/>
                  <a:gd name="T5" fmla="*/ 15 h 128"/>
                  <a:gd name="T6" fmla="*/ 71 w 115"/>
                  <a:gd name="T7" fmla="*/ 0 h 128"/>
                  <a:gd name="T8" fmla="*/ 0 w 115"/>
                  <a:gd name="T9" fmla="*/ 76 h 128"/>
                  <a:gd name="T10" fmla="*/ 0 w 115"/>
                  <a:gd name="T11" fmla="*/ 128 h 128"/>
                  <a:gd name="T12" fmla="*/ 16 w 115"/>
                  <a:gd name="T13" fmla="*/ 123 h 128"/>
                  <a:gd name="T14" fmla="*/ 38 w 115"/>
                  <a:gd name="T15" fmla="*/ 120 h 128"/>
                  <a:gd name="T16" fmla="*/ 96 w 115"/>
                  <a:gd name="T17" fmla="*/ 120 h 128"/>
                  <a:gd name="T18" fmla="*/ 105 w 115"/>
                  <a:gd name="T19" fmla="*/ 103 h 128"/>
                  <a:gd name="T20" fmla="*/ 105 w 115"/>
                  <a:gd name="T21" fmla="*/ 103 h 128"/>
                  <a:gd name="T22" fmla="*/ 111 w 115"/>
                  <a:gd name="T23" fmla="*/ 79 h 128"/>
                  <a:gd name="T24" fmla="*/ 106 w 115"/>
                  <a:gd name="T25" fmla="*/ 88 h 128"/>
                  <a:gd name="T26" fmla="*/ 92 w 115"/>
                  <a:gd name="T27" fmla="*/ 92 h 128"/>
                  <a:gd name="T28" fmla="*/ 44 w 115"/>
                  <a:gd name="T29" fmla="*/ 92 h 128"/>
                  <a:gd name="T30" fmla="*/ 29 w 115"/>
                  <a:gd name="T31" fmla="*/ 87 h 128"/>
                  <a:gd name="T32" fmla="*/ 23 w 115"/>
                  <a:gd name="T33" fmla="*/ 76 h 128"/>
                  <a:gd name="T34" fmla="*/ 23 w 115"/>
                  <a:gd name="T3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8">
                    <a:moveTo>
                      <a:pt x="23" y="72"/>
                    </a:moveTo>
                    <a:cubicBezTo>
                      <a:pt x="23" y="34"/>
                      <a:pt x="47" y="7"/>
                      <a:pt x="77" y="6"/>
                    </a:cubicBezTo>
                    <a:cubicBezTo>
                      <a:pt x="102" y="5"/>
                      <a:pt x="115" y="15"/>
                      <a:pt x="115" y="15"/>
                    </a:cubicBezTo>
                    <a:cubicBezTo>
                      <a:pt x="115" y="15"/>
                      <a:pt x="98" y="0"/>
                      <a:pt x="71" y="0"/>
                    </a:cubicBezTo>
                    <a:cubicBezTo>
                      <a:pt x="34" y="0"/>
                      <a:pt x="0" y="29"/>
                      <a:pt x="0" y="76"/>
                    </a:cubicBezTo>
                    <a:cubicBezTo>
                      <a:pt x="0" y="128"/>
                      <a:pt x="0" y="128"/>
                      <a:pt x="0" y="128"/>
                    </a:cubicBezTo>
                    <a:cubicBezTo>
                      <a:pt x="0" y="128"/>
                      <a:pt x="8" y="124"/>
                      <a:pt x="16" y="123"/>
                    </a:cubicBezTo>
                    <a:cubicBezTo>
                      <a:pt x="26" y="120"/>
                      <a:pt x="38" y="120"/>
                      <a:pt x="38" y="120"/>
                    </a:cubicBezTo>
                    <a:cubicBezTo>
                      <a:pt x="96" y="120"/>
                      <a:pt x="96" y="120"/>
                      <a:pt x="96" y="120"/>
                    </a:cubicBezTo>
                    <a:cubicBezTo>
                      <a:pt x="96" y="120"/>
                      <a:pt x="101" y="114"/>
                      <a:pt x="105" y="103"/>
                    </a:cubicBezTo>
                    <a:cubicBezTo>
                      <a:pt x="105" y="103"/>
                      <a:pt x="105" y="103"/>
                      <a:pt x="105" y="103"/>
                    </a:cubicBezTo>
                    <a:cubicBezTo>
                      <a:pt x="108" y="94"/>
                      <a:pt x="110" y="83"/>
                      <a:pt x="111" y="79"/>
                    </a:cubicBezTo>
                    <a:cubicBezTo>
                      <a:pt x="110" y="81"/>
                      <a:pt x="109" y="84"/>
                      <a:pt x="106" y="88"/>
                    </a:cubicBezTo>
                    <a:cubicBezTo>
                      <a:pt x="101" y="92"/>
                      <a:pt x="92" y="92"/>
                      <a:pt x="92" y="92"/>
                    </a:cubicBezTo>
                    <a:cubicBezTo>
                      <a:pt x="44" y="92"/>
                      <a:pt x="44" y="92"/>
                      <a:pt x="44" y="92"/>
                    </a:cubicBezTo>
                    <a:cubicBezTo>
                      <a:pt x="44" y="92"/>
                      <a:pt x="34" y="92"/>
                      <a:pt x="29" y="87"/>
                    </a:cubicBezTo>
                    <a:cubicBezTo>
                      <a:pt x="23" y="82"/>
                      <a:pt x="23" y="76"/>
                      <a:pt x="23" y="76"/>
                    </a:cubicBezTo>
                    <a:lnTo>
                      <a:pt x="23"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93">
                <a:extLst>
                  <a:ext uri="{FF2B5EF4-FFF2-40B4-BE49-F238E27FC236}">
                    <a16:creationId xmlns:a16="http://schemas.microsoft.com/office/drawing/2014/main" id="{813BB7A7-C3DF-40AD-BA2D-6C9E13EB8975}"/>
                  </a:ext>
                </a:extLst>
              </p:cNvPr>
              <p:cNvSpPr>
                <a:spLocks/>
              </p:cNvSpPr>
              <p:nvPr userDrawn="1"/>
            </p:nvSpPr>
            <p:spPr bwMode="auto">
              <a:xfrm>
                <a:off x="2963863" y="4092575"/>
                <a:ext cx="366713" cy="414337"/>
              </a:xfrm>
              <a:custGeom>
                <a:avLst/>
                <a:gdLst>
                  <a:gd name="T0" fmla="*/ 115 w 115"/>
                  <a:gd name="T1" fmla="*/ 54 h 130"/>
                  <a:gd name="T2" fmla="*/ 115 w 115"/>
                  <a:gd name="T3" fmla="*/ 0 h 130"/>
                  <a:gd name="T4" fmla="*/ 99 w 115"/>
                  <a:gd name="T5" fmla="*/ 6 h 130"/>
                  <a:gd name="T6" fmla="*/ 77 w 115"/>
                  <a:gd name="T7" fmla="*/ 9 h 130"/>
                  <a:gd name="T8" fmla="*/ 19 w 115"/>
                  <a:gd name="T9" fmla="*/ 9 h 130"/>
                  <a:gd name="T10" fmla="*/ 10 w 115"/>
                  <a:gd name="T11" fmla="*/ 26 h 130"/>
                  <a:gd name="T12" fmla="*/ 4 w 115"/>
                  <a:gd name="T13" fmla="*/ 50 h 130"/>
                  <a:gd name="T14" fmla="*/ 9 w 115"/>
                  <a:gd name="T15" fmla="*/ 41 h 130"/>
                  <a:gd name="T16" fmla="*/ 23 w 115"/>
                  <a:gd name="T17" fmla="*/ 37 h 130"/>
                  <a:gd name="T18" fmla="*/ 72 w 115"/>
                  <a:gd name="T19" fmla="*/ 37 h 130"/>
                  <a:gd name="T20" fmla="*/ 86 w 115"/>
                  <a:gd name="T21" fmla="*/ 42 h 130"/>
                  <a:gd name="T22" fmla="*/ 92 w 115"/>
                  <a:gd name="T23" fmla="*/ 54 h 130"/>
                  <a:gd name="T24" fmla="*/ 92 w 115"/>
                  <a:gd name="T25" fmla="*/ 57 h 130"/>
                  <a:gd name="T26" fmla="*/ 38 w 115"/>
                  <a:gd name="T27" fmla="*/ 123 h 130"/>
                  <a:gd name="T28" fmla="*/ 0 w 115"/>
                  <a:gd name="T29" fmla="*/ 114 h 130"/>
                  <a:gd name="T30" fmla="*/ 44 w 115"/>
                  <a:gd name="T31" fmla="*/ 130 h 130"/>
                  <a:gd name="T32" fmla="*/ 115 w 115"/>
                  <a:gd name="T33" fmla="*/ 5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30">
                    <a:moveTo>
                      <a:pt x="115" y="54"/>
                    </a:moveTo>
                    <a:cubicBezTo>
                      <a:pt x="115" y="0"/>
                      <a:pt x="115" y="0"/>
                      <a:pt x="115" y="0"/>
                    </a:cubicBezTo>
                    <a:cubicBezTo>
                      <a:pt x="115" y="0"/>
                      <a:pt x="106" y="4"/>
                      <a:pt x="99" y="6"/>
                    </a:cubicBezTo>
                    <a:cubicBezTo>
                      <a:pt x="89" y="8"/>
                      <a:pt x="77" y="9"/>
                      <a:pt x="77" y="9"/>
                    </a:cubicBezTo>
                    <a:cubicBezTo>
                      <a:pt x="19" y="9"/>
                      <a:pt x="19" y="9"/>
                      <a:pt x="19" y="9"/>
                    </a:cubicBezTo>
                    <a:cubicBezTo>
                      <a:pt x="19" y="9"/>
                      <a:pt x="14" y="15"/>
                      <a:pt x="10" y="26"/>
                    </a:cubicBezTo>
                    <a:cubicBezTo>
                      <a:pt x="6" y="35"/>
                      <a:pt x="4" y="46"/>
                      <a:pt x="4" y="50"/>
                    </a:cubicBezTo>
                    <a:cubicBezTo>
                      <a:pt x="4" y="48"/>
                      <a:pt x="6" y="44"/>
                      <a:pt x="9" y="41"/>
                    </a:cubicBezTo>
                    <a:cubicBezTo>
                      <a:pt x="14" y="37"/>
                      <a:pt x="23" y="37"/>
                      <a:pt x="23" y="37"/>
                    </a:cubicBezTo>
                    <a:cubicBezTo>
                      <a:pt x="72" y="37"/>
                      <a:pt x="72" y="37"/>
                      <a:pt x="72" y="37"/>
                    </a:cubicBezTo>
                    <a:cubicBezTo>
                      <a:pt x="72" y="37"/>
                      <a:pt x="80" y="37"/>
                      <a:pt x="86" y="42"/>
                    </a:cubicBezTo>
                    <a:cubicBezTo>
                      <a:pt x="92" y="47"/>
                      <a:pt x="92" y="54"/>
                      <a:pt x="92" y="54"/>
                    </a:cubicBezTo>
                    <a:cubicBezTo>
                      <a:pt x="92" y="57"/>
                      <a:pt x="92" y="57"/>
                      <a:pt x="92" y="57"/>
                    </a:cubicBezTo>
                    <a:cubicBezTo>
                      <a:pt x="92" y="94"/>
                      <a:pt x="68" y="122"/>
                      <a:pt x="38" y="123"/>
                    </a:cubicBezTo>
                    <a:cubicBezTo>
                      <a:pt x="14" y="124"/>
                      <a:pt x="0" y="114"/>
                      <a:pt x="0" y="114"/>
                    </a:cubicBezTo>
                    <a:cubicBezTo>
                      <a:pt x="0" y="114"/>
                      <a:pt x="18" y="130"/>
                      <a:pt x="44" y="130"/>
                    </a:cubicBezTo>
                    <a:cubicBezTo>
                      <a:pt x="81" y="130"/>
                      <a:pt x="115" y="100"/>
                      <a:pt x="11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Freeform 94">
                <a:extLst>
                  <a:ext uri="{FF2B5EF4-FFF2-40B4-BE49-F238E27FC236}">
                    <a16:creationId xmlns:a16="http://schemas.microsoft.com/office/drawing/2014/main" id="{84ED7B71-8E18-44E8-A73B-F079A3B37676}"/>
                  </a:ext>
                </a:extLst>
              </p:cNvPr>
              <p:cNvSpPr>
                <a:spLocks noEditPoints="1"/>
              </p:cNvSpPr>
              <p:nvPr userDrawn="1"/>
            </p:nvSpPr>
            <p:spPr bwMode="auto">
              <a:xfrm>
                <a:off x="5438775" y="695325"/>
                <a:ext cx="815975" cy="879475"/>
              </a:xfrm>
              <a:custGeom>
                <a:avLst/>
                <a:gdLst>
                  <a:gd name="T0" fmla="*/ 126 w 256"/>
                  <a:gd name="T1" fmla="*/ 276 h 276"/>
                  <a:gd name="T2" fmla="*/ 84 w 256"/>
                  <a:gd name="T3" fmla="*/ 226 h 276"/>
                  <a:gd name="T4" fmla="*/ 97 w 256"/>
                  <a:gd name="T5" fmla="*/ 197 h 276"/>
                  <a:gd name="T6" fmla="*/ 127 w 256"/>
                  <a:gd name="T7" fmla="*/ 186 h 276"/>
                  <a:gd name="T8" fmla="*/ 172 w 256"/>
                  <a:gd name="T9" fmla="*/ 200 h 276"/>
                  <a:gd name="T10" fmla="*/ 172 w 256"/>
                  <a:gd name="T11" fmla="*/ 197 h 276"/>
                  <a:gd name="T12" fmla="*/ 201 w 256"/>
                  <a:gd name="T13" fmla="*/ 204 h 276"/>
                  <a:gd name="T14" fmla="*/ 256 w 256"/>
                  <a:gd name="T15" fmla="*/ 141 h 276"/>
                  <a:gd name="T16" fmla="*/ 206 w 256"/>
                  <a:gd name="T17" fmla="*/ 183 h 276"/>
                  <a:gd name="T18" fmla="*/ 176 w 256"/>
                  <a:gd name="T19" fmla="*/ 170 h 276"/>
                  <a:gd name="T20" fmla="*/ 172 w 256"/>
                  <a:gd name="T21" fmla="*/ 164 h 276"/>
                  <a:gd name="T22" fmla="*/ 172 w 256"/>
                  <a:gd name="T23" fmla="*/ 163 h 276"/>
                  <a:gd name="T24" fmla="*/ 171 w 256"/>
                  <a:gd name="T25" fmla="*/ 162 h 276"/>
                  <a:gd name="T26" fmla="*/ 166 w 256"/>
                  <a:gd name="T27" fmla="*/ 139 h 276"/>
                  <a:gd name="T28" fmla="*/ 180 w 256"/>
                  <a:gd name="T29" fmla="*/ 95 h 276"/>
                  <a:gd name="T30" fmla="*/ 178 w 256"/>
                  <a:gd name="T31" fmla="*/ 95 h 276"/>
                  <a:gd name="T32" fmla="*/ 193 w 256"/>
                  <a:gd name="T33" fmla="*/ 54 h 276"/>
                  <a:gd name="T34" fmla="*/ 129 w 256"/>
                  <a:gd name="T35" fmla="*/ 0 h 276"/>
                  <a:gd name="T36" fmla="*/ 171 w 256"/>
                  <a:gd name="T37" fmla="*/ 50 h 276"/>
                  <a:gd name="T38" fmla="*/ 158 w 256"/>
                  <a:gd name="T39" fmla="*/ 79 h 276"/>
                  <a:gd name="T40" fmla="*/ 128 w 256"/>
                  <a:gd name="T41" fmla="*/ 90 h 276"/>
                  <a:gd name="T42" fmla="*/ 83 w 256"/>
                  <a:gd name="T43" fmla="*/ 76 h 276"/>
                  <a:gd name="T44" fmla="*/ 83 w 256"/>
                  <a:gd name="T45" fmla="*/ 78 h 276"/>
                  <a:gd name="T46" fmla="*/ 54 w 256"/>
                  <a:gd name="T47" fmla="*/ 71 h 276"/>
                  <a:gd name="T48" fmla="*/ 0 w 256"/>
                  <a:gd name="T49" fmla="*/ 135 h 276"/>
                  <a:gd name="T50" fmla="*/ 50 w 256"/>
                  <a:gd name="T51" fmla="*/ 93 h 276"/>
                  <a:gd name="T52" fmla="*/ 50 w 256"/>
                  <a:gd name="T53" fmla="*/ 93 h 276"/>
                  <a:gd name="T54" fmla="*/ 79 w 256"/>
                  <a:gd name="T55" fmla="*/ 106 h 276"/>
                  <a:gd name="T56" fmla="*/ 83 w 256"/>
                  <a:gd name="T57" fmla="*/ 111 h 276"/>
                  <a:gd name="T58" fmla="*/ 83 w 256"/>
                  <a:gd name="T59" fmla="*/ 113 h 276"/>
                  <a:gd name="T60" fmla="*/ 85 w 256"/>
                  <a:gd name="T61" fmla="*/ 113 h 276"/>
                  <a:gd name="T62" fmla="*/ 90 w 256"/>
                  <a:gd name="T63" fmla="*/ 136 h 276"/>
                  <a:gd name="T64" fmla="*/ 76 w 256"/>
                  <a:gd name="T65" fmla="*/ 181 h 276"/>
                  <a:gd name="T66" fmla="*/ 77 w 256"/>
                  <a:gd name="T67" fmla="*/ 181 h 276"/>
                  <a:gd name="T68" fmla="*/ 63 w 256"/>
                  <a:gd name="T69" fmla="*/ 221 h 276"/>
                  <a:gd name="T70" fmla="*/ 126 w 256"/>
                  <a:gd name="T71" fmla="*/ 276 h 276"/>
                  <a:gd name="T72" fmla="*/ 129 w 256"/>
                  <a:gd name="T73" fmla="*/ 115 h 276"/>
                  <a:gd name="T74" fmla="*/ 141 w 256"/>
                  <a:gd name="T75" fmla="*/ 114 h 276"/>
                  <a:gd name="T76" fmla="*/ 140 w 256"/>
                  <a:gd name="T77" fmla="*/ 141 h 276"/>
                  <a:gd name="T78" fmla="*/ 143 w 256"/>
                  <a:gd name="T79" fmla="*/ 160 h 276"/>
                  <a:gd name="T80" fmla="*/ 126 w 256"/>
                  <a:gd name="T81" fmla="*/ 160 h 276"/>
                  <a:gd name="T82" fmla="*/ 115 w 256"/>
                  <a:gd name="T83" fmla="*/ 161 h 276"/>
                  <a:gd name="T84" fmla="*/ 116 w 256"/>
                  <a:gd name="T85" fmla="*/ 135 h 276"/>
                  <a:gd name="T86" fmla="*/ 113 w 256"/>
                  <a:gd name="T87" fmla="*/ 115 h 276"/>
                  <a:gd name="T88" fmla="*/ 129 w 256"/>
                  <a:gd name="T89" fmla="*/ 115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6" h="276">
                    <a:moveTo>
                      <a:pt x="126" y="276"/>
                    </a:moveTo>
                    <a:cubicBezTo>
                      <a:pt x="112" y="274"/>
                      <a:pt x="82" y="268"/>
                      <a:pt x="84" y="226"/>
                    </a:cubicBezTo>
                    <a:cubicBezTo>
                      <a:pt x="85" y="215"/>
                      <a:pt x="89" y="204"/>
                      <a:pt x="97" y="197"/>
                    </a:cubicBezTo>
                    <a:cubicBezTo>
                      <a:pt x="105" y="189"/>
                      <a:pt x="116" y="185"/>
                      <a:pt x="127" y="186"/>
                    </a:cubicBezTo>
                    <a:cubicBezTo>
                      <a:pt x="154" y="187"/>
                      <a:pt x="172" y="200"/>
                      <a:pt x="172" y="200"/>
                    </a:cubicBezTo>
                    <a:cubicBezTo>
                      <a:pt x="172" y="197"/>
                      <a:pt x="172" y="197"/>
                      <a:pt x="172" y="197"/>
                    </a:cubicBezTo>
                    <a:cubicBezTo>
                      <a:pt x="181" y="202"/>
                      <a:pt x="190" y="204"/>
                      <a:pt x="201" y="204"/>
                    </a:cubicBezTo>
                    <a:cubicBezTo>
                      <a:pt x="247" y="204"/>
                      <a:pt x="256" y="157"/>
                      <a:pt x="256" y="141"/>
                    </a:cubicBezTo>
                    <a:cubicBezTo>
                      <a:pt x="254" y="155"/>
                      <a:pt x="248" y="184"/>
                      <a:pt x="206" y="183"/>
                    </a:cubicBezTo>
                    <a:cubicBezTo>
                      <a:pt x="195" y="183"/>
                      <a:pt x="184" y="178"/>
                      <a:pt x="176" y="170"/>
                    </a:cubicBezTo>
                    <a:cubicBezTo>
                      <a:pt x="175" y="168"/>
                      <a:pt x="173" y="166"/>
                      <a:pt x="172" y="164"/>
                    </a:cubicBezTo>
                    <a:cubicBezTo>
                      <a:pt x="172" y="163"/>
                      <a:pt x="172" y="163"/>
                      <a:pt x="172" y="163"/>
                    </a:cubicBezTo>
                    <a:cubicBezTo>
                      <a:pt x="172" y="163"/>
                      <a:pt x="172" y="163"/>
                      <a:pt x="171" y="162"/>
                    </a:cubicBezTo>
                    <a:cubicBezTo>
                      <a:pt x="167" y="156"/>
                      <a:pt x="165" y="147"/>
                      <a:pt x="166" y="139"/>
                    </a:cubicBezTo>
                    <a:cubicBezTo>
                      <a:pt x="167" y="113"/>
                      <a:pt x="180" y="95"/>
                      <a:pt x="180" y="95"/>
                    </a:cubicBezTo>
                    <a:cubicBezTo>
                      <a:pt x="178" y="95"/>
                      <a:pt x="178" y="95"/>
                      <a:pt x="178" y="95"/>
                    </a:cubicBezTo>
                    <a:cubicBezTo>
                      <a:pt x="187" y="84"/>
                      <a:pt x="193" y="70"/>
                      <a:pt x="193" y="54"/>
                    </a:cubicBezTo>
                    <a:cubicBezTo>
                      <a:pt x="193" y="8"/>
                      <a:pt x="145" y="0"/>
                      <a:pt x="129" y="0"/>
                    </a:cubicBezTo>
                    <a:cubicBezTo>
                      <a:pt x="143" y="1"/>
                      <a:pt x="173" y="7"/>
                      <a:pt x="171" y="50"/>
                    </a:cubicBezTo>
                    <a:cubicBezTo>
                      <a:pt x="171" y="61"/>
                      <a:pt x="166" y="71"/>
                      <a:pt x="158" y="79"/>
                    </a:cubicBezTo>
                    <a:cubicBezTo>
                      <a:pt x="150" y="86"/>
                      <a:pt x="139" y="90"/>
                      <a:pt x="128" y="90"/>
                    </a:cubicBezTo>
                    <a:cubicBezTo>
                      <a:pt x="112" y="89"/>
                      <a:pt x="97" y="84"/>
                      <a:pt x="83" y="76"/>
                    </a:cubicBezTo>
                    <a:cubicBezTo>
                      <a:pt x="83" y="78"/>
                      <a:pt x="83" y="78"/>
                      <a:pt x="83" y="78"/>
                    </a:cubicBezTo>
                    <a:cubicBezTo>
                      <a:pt x="75" y="74"/>
                      <a:pt x="65" y="71"/>
                      <a:pt x="54" y="71"/>
                    </a:cubicBezTo>
                    <a:cubicBezTo>
                      <a:pt x="8" y="71"/>
                      <a:pt x="0" y="119"/>
                      <a:pt x="0" y="135"/>
                    </a:cubicBezTo>
                    <a:cubicBezTo>
                      <a:pt x="2" y="121"/>
                      <a:pt x="7" y="91"/>
                      <a:pt x="50" y="93"/>
                    </a:cubicBezTo>
                    <a:cubicBezTo>
                      <a:pt x="50" y="93"/>
                      <a:pt x="50" y="93"/>
                      <a:pt x="50" y="93"/>
                    </a:cubicBezTo>
                    <a:cubicBezTo>
                      <a:pt x="61" y="93"/>
                      <a:pt x="72" y="98"/>
                      <a:pt x="79" y="106"/>
                    </a:cubicBezTo>
                    <a:cubicBezTo>
                      <a:pt x="81" y="107"/>
                      <a:pt x="82" y="109"/>
                      <a:pt x="83" y="111"/>
                    </a:cubicBezTo>
                    <a:cubicBezTo>
                      <a:pt x="83" y="113"/>
                      <a:pt x="83" y="113"/>
                      <a:pt x="83" y="113"/>
                    </a:cubicBezTo>
                    <a:cubicBezTo>
                      <a:pt x="83" y="113"/>
                      <a:pt x="84" y="113"/>
                      <a:pt x="85" y="113"/>
                    </a:cubicBezTo>
                    <a:cubicBezTo>
                      <a:pt x="89" y="120"/>
                      <a:pt x="91" y="128"/>
                      <a:pt x="90" y="136"/>
                    </a:cubicBezTo>
                    <a:cubicBezTo>
                      <a:pt x="88" y="163"/>
                      <a:pt x="76" y="181"/>
                      <a:pt x="76" y="181"/>
                    </a:cubicBezTo>
                    <a:cubicBezTo>
                      <a:pt x="77" y="181"/>
                      <a:pt x="77" y="181"/>
                      <a:pt x="77" y="181"/>
                    </a:cubicBezTo>
                    <a:cubicBezTo>
                      <a:pt x="68" y="191"/>
                      <a:pt x="63" y="205"/>
                      <a:pt x="63" y="221"/>
                    </a:cubicBezTo>
                    <a:cubicBezTo>
                      <a:pt x="63" y="267"/>
                      <a:pt x="110" y="276"/>
                      <a:pt x="126" y="276"/>
                    </a:cubicBezTo>
                    <a:close/>
                    <a:moveTo>
                      <a:pt x="129" y="115"/>
                    </a:moveTo>
                    <a:cubicBezTo>
                      <a:pt x="133" y="115"/>
                      <a:pt x="137" y="115"/>
                      <a:pt x="141" y="114"/>
                    </a:cubicBezTo>
                    <a:cubicBezTo>
                      <a:pt x="140" y="122"/>
                      <a:pt x="140" y="131"/>
                      <a:pt x="140" y="141"/>
                    </a:cubicBezTo>
                    <a:cubicBezTo>
                      <a:pt x="140" y="148"/>
                      <a:pt x="141" y="154"/>
                      <a:pt x="143" y="160"/>
                    </a:cubicBezTo>
                    <a:cubicBezTo>
                      <a:pt x="138" y="160"/>
                      <a:pt x="132" y="160"/>
                      <a:pt x="126" y="160"/>
                    </a:cubicBezTo>
                    <a:cubicBezTo>
                      <a:pt x="122" y="160"/>
                      <a:pt x="118" y="160"/>
                      <a:pt x="115" y="161"/>
                    </a:cubicBezTo>
                    <a:cubicBezTo>
                      <a:pt x="115" y="154"/>
                      <a:pt x="116" y="145"/>
                      <a:pt x="116" y="135"/>
                    </a:cubicBezTo>
                    <a:cubicBezTo>
                      <a:pt x="116" y="128"/>
                      <a:pt x="115" y="121"/>
                      <a:pt x="113" y="115"/>
                    </a:cubicBezTo>
                    <a:cubicBezTo>
                      <a:pt x="118" y="115"/>
                      <a:pt x="123" y="115"/>
                      <a:pt x="129"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Freeform 95">
                <a:extLst>
                  <a:ext uri="{FF2B5EF4-FFF2-40B4-BE49-F238E27FC236}">
                    <a16:creationId xmlns:a16="http://schemas.microsoft.com/office/drawing/2014/main" id="{943296C7-5581-4B22-B84C-4952DBF85EC2}"/>
                  </a:ext>
                </a:extLst>
              </p:cNvPr>
              <p:cNvSpPr>
                <a:spLocks/>
              </p:cNvSpPr>
              <p:nvPr userDrawn="1"/>
            </p:nvSpPr>
            <p:spPr bwMode="auto">
              <a:xfrm>
                <a:off x="4084638" y="3779838"/>
                <a:ext cx="411163" cy="366712"/>
              </a:xfrm>
              <a:custGeom>
                <a:avLst/>
                <a:gdLst>
                  <a:gd name="T0" fmla="*/ 53 w 129"/>
                  <a:gd name="T1" fmla="*/ 0 h 115"/>
                  <a:gd name="T2" fmla="*/ 0 w 129"/>
                  <a:gd name="T3" fmla="*/ 0 h 115"/>
                  <a:gd name="T4" fmla="*/ 5 w 129"/>
                  <a:gd name="T5" fmla="*/ 16 h 115"/>
                  <a:gd name="T6" fmla="*/ 8 w 129"/>
                  <a:gd name="T7" fmla="*/ 38 h 115"/>
                  <a:gd name="T8" fmla="*/ 8 w 129"/>
                  <a:gd name="T9" fmla="*/ 96 h 115"/>
                  <a:gd name="T10" fmla="*/ 25 w 129"/>
                  <a:gd name="T11" fmla="*/ 106 h 115"/>
                  <a:gd name="T12" fmla="*/ 49 w 129"/>
                  <a:gd name="T13" fmla="*/ 112 h 115"/>
                  <a:gd name="T14" fmla="*/ 40 w 129"/>
                  <a:gd name="T15" fmla="*/ 106 h 115"/>
                  <a:gd name="T16" fmla="*/ 36 w 129"/>
                  <a:gd name="T17" fmla="*/ 93 h 115"/>
                  <a:gd name="T18" fmla="*/ 36 w 129"/>
                  <a:gd name="T19" fmla="*/ 44 h 115"/>
                  <a:gd name="T20" fmla="*/ 41 w 129"/>
                  <a:gd name="T21" fmla="*/ 29 h 115"/>
                  <a:gd name="T22" fmla="*/ 53 w 129"/>
                  <a:gd name="T23" fmla="*/ 24 h 115"/>
                  <a:gd name="T24" fmla="*/ 56 w 129"/>
                  <a:gd name="T25" fmla="*/ 24 h 115"/>
                  <a:gd name="T26" fmla="*/ 122 w 129"/>
                  <a:gd name="T27" fmla="*/ 78 h 115"/>
                  <a:gd name="T28" fmla="*/ 113 w 129"/>
                  <a:gd name="T29" fmla="*/ 115 h 115"/>
                  <a:gd name="T30" fmla="*/ 129 w 129"/>
                  <a:gd name="T31" fmla="*/ 71 h 115"/>
                  <a:gd name="T32" fmla="*/ 53 w 129"/>
                  <a:gd name="T3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53" y="0"/>
                    </a:moveTo>
                    <a:cubicBezTo>
                      <a:pt x="0" y="0"/>
                      <a:pt x="0" y="0"/>
                      <a:pt x="0" y="0"/>
                    </a:cubicBezTo>
                    <a:cubicBezTo>
                      <a:pt x="0" y="0"/>
                      <a:pt x="4" y="9"/>
                      <a:pt x="5" y="16"/>
                    </a:cubicBezTo>
                    <a:cubicBezTo>
                      <a:pt x="8" y="27"/>
                      <a:pt x="8" y="38"/>
                      <a:pt x="8" y="38"/>
                    </a:cubicBezTo>
                    <a:cubicBezTo>
                      <a:pt x="8" y="96"/>
                      <a:pt x="8" y="96"/>
                      <a:pt x="8" y="96"/>
                    </a:cubicBezTo>
                    <a:cubicBezTo>
                      <a:pt x="8" y="96"/>
                      <a:pt x="14" y="102"/>
                      <a:pt x="25" y="106"/>
                    </a:cubicBezTo>
                    <a:cubicBezTo>
                      <a:pt x="34" y="110"/>
                      <a:pt x="45" y="111"/>
                      <a:pt x="49" y="112"/>
                    </a:cubicBezTo>
                    <a:cubicBezTo>
                      <a:pt x="47" y="112"/>
                      <a:pt x="44" y="110"/>
                      <a:pt x="40" y="106"/>
                    </a:cubicBezTo>
                    <a:cubicBezTo>
                      <a:pt x="36" y="102"/>
                      <a:pt x="36" y="93"/>
                      <a:pt x="36" y="93"/>
                    </a:cubicBezTo>
                    <a:cubicBezTo>
                      <a:pt x="36" y="44"/>
                      <a:pt x="36" y="44"/>
                      <a:pt x="36" y="44"/>
                    </a:cubicBezTo>
                    <a:cubicBezTo>
                      <a:pt x="36" y="44"/>
                      <a:pt x="36" y="35"/>
                      <a:pt x="41" y="29"/>
                    </a:cubicBezTo>
                    <a:cubicBezTo>
                      <a:pt x="46" y="24"/>
                      <a:pt x="53" y="24"/>
                      <a:pt x="53" y="24"/>
                    </a:cubicBezTo>
                    <a:cubicBezTo>
                      <a:pt x="56" y="24"/>
                      <a:pt x="56" y="24"/>
                      <a:pt x="56" y="24"/>
                    </a:cubicBezTo>
                    <a:cubicBezTo>
                      <a:pt x="93" y="24"/>
                      <a:pt x="122" y="47"/>
                      <a:pt x="122" y="78"/>
                    </a:cubicBezTo>
                    <a:cubicBezTo>
                      <a:pt x="123" y="102"/>
                      <a:pt x="113" y="115"/>
                      <a:pt x="113" y="115"/>
                    </a:cubicBezTo>
                    <a:cubicBezTo>
                      <a:pt x="113" y="115"/>
                      <a:pt x="129" y="98"/>
                      <a:pt x="129" y="71"/>
                    </a:cubicBezTo>
                    <a:cubicBezTo>
                      <a:pt x="129" y="34"/>
                      <a:pt x="99"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Freeform 96">
                <a:extLst>
                  <a:ext uri="{FF2B5EF4-FFF2-40B4-BE49-F238E27FC236}">
                    <a16:creationId xmlns:a16="http://schemas.microsoft.com/office/drawing/2014/main" id="{37981D99-04BB-4C7A-837F-3CF76D2C76A3}"/>
                  </a:ext>
                </a:extLst>
              </p:cNvPr>
              <p:cNvSpPr>
                <a:spLocks/>
              </p:cNvSpPr>
              <p:nvPr userDrawn="1"/>
            </p:nvSpPr>
            <p:spPr bwMode="auto">
              <a:xfrm>
                <a:off x="3757613" y="4060825"/>
                <a:ext cx="369888" cy="411162"/>
              </a:xfrm>
              <a:custGeom>
                <a:avLst/>
                <a:gdLst>
                  <a:gd name="T0" fmla="*/ 38 w 116"/>
                  <a:gd name="T1" fmla="*/ 121 h 129"/>
                  <a:gd name="T2" fmla="*/ 96 w 116"/>
                  <a:gd name="T3" fmla="*/ 121 h 129"/>
                  <a:gd name="T4" fmla="*/ 106 w 116"/>
                  <a:gd name="T5" fmla="*/ 103 h 129"/>
                  <a:gd name="T6" fmla="*/ 106 w 116"/>
                  <a:gd name="T7" fmla="*/ 103 h 129"/>
                  <a:gd name="T8" fmla="*/ 112 w 116"/>
                  <a:gd name="T9" fmla="*/ 79 h 129"/>
                  <a:gd name="T10" fmla="*/ 106 w 116"/>
                  <a:gd name="T11" fmla="*/ 88 h 129"/>
                  <a:gd name="T12" fmla="*/ 92 w 116"/>
                  <a:gd name="T13" fmla="*/ 92 h 129"/>
                  <a:gd name="T14" fmla="*/ 44 w 116"/>
                  <a:gd name="T15" fmla="*/ 92 h 129"/>
                  <a:gd name="T16" fmla="*/ 30 w 116"/>
                  <a:gd name="T17" fmla="*/ 88 h 129"/>
                  <a:gd name="T18" fmla="*/ 24 w 116"/>
                  <a:gd name="T19" fmla="*/ 76 h 129"/>
                  <a:gd name="T20" fmla="*/ 24 w 116"/>
                  <a:gd name="T21" fmla="*/ 72 h 129"/>
                  <a:gd name="T22" fmla="*/ 78 w 116"/>
                  <a:gd name="T23" fmla="*/ 6 h 129"/>
                  <a:gd name="T24" fmla="*/ 116 w 116"/>
                  <a:gd name="T25" fmla="*/ 15 h 129"/>
                  <a:gd name="T26" fmla="*/ 72 w 116"/>
                  <a:gd name="T27" fmla="*/ 0 h 129"/>
                  <a:gd name="T28" fmla="*/ 0 w 116"/>
                  <a:gd name="T29" fmla="*/ 76 h 129"/>
                  <a:gd name="T30" fmla="*/ 0 w 116"/>
                  <a:gd name="T31" fmla="*/ 129 h 129"/>
                  <a:gd name="T32" fmla="*/ 16 w 116"/>
                  <a:gd name="T33" fmla="*/ 123 h 129"/>
                  <a:gd name="T34" fmla="*/ 38 w 116"/>
                  <a:gd name="T35"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129">
                    <a:moveTo>
                      <a:pt x="38" y="121"/>
                    </a:moveTo>
                    <a:cubicBezTo>
                      <a:pt x="96" y="121"/>
                      <a:pt x="96" y="121"/>
                      <a:pt x="96" y="121"/>
                    </a:cubicBezTo>
                    <a:cubicBezTo>
                      <a:pt x="96" y="121"/>
                      <a:pt x="102" y="114"/>
                      <a:pt x="106" y="103"/>
                    </a:cubicBezTo>
                    <a:cubicBezTo>
                      <a:pt x="106" y="103"/>
                      <a:pt x="106" y="103"/>
                      <a:pt x="106" y="103"/>
                    </a:cubicBezTo>
                    <a:cubicBezTo>
                      <a:pt x="109" y="94"/>
                      <a:pt x="111" y="83"/>
                      <a:pt x="112" y="79"/>
                    </a:cubicBezTo>
                    <a:cubicBezTo>
                      <a:pt x="111" y="81"/>
                      <a:pt x="110" y="85"/>
                      <a:pt x="106" y="88"/>
                    </a:cubicBezTo>
                    <a:cubicBezTo>
                      <a:pt x="102" y="93"/>
                      <a:pt x="92" y="92"/>
                      <a:pt x="92" y="92"/>
                    </a:cubicBezTo>
                    <a:cubicBezTo>
                      <a:pt x="44" y="92"/>
                      <a:pt x="44" y="92"/>
                      <a:pt x="44" y="92"/>
                    </a:cubicBezTo>
                    <a:cubicBezTo>
                      <a:pt x="44" y="92"/>
                      <a:pt x="35" y="93"/>
                      <a:pt x="30" y="88"/>
                    </a:cubicBezTo>
                    <a:cubicBezTo>
                      <a:pt x="24" y="82"/>
                      <a:pt x="24" y="76"/>
                      <a:pt x="24" y="76"/>
                    </a:cubicBezTo>
                    <a:cubicBezTo>
                      <a:pt x="24" y="72"/>
                      <a:pt x="24" y="72"/>
                      <a:pt x="24" y="72"/>
                    </a:cubicBezTo>
                    <a:cubicBezTo>
                      <a:pt x="24" y="35"/>
                      <a:pt x="48" y="7"/>
                      <a:pt x="78" y="6"/>
                    </a:cubicBezTo>
                    <a:cubicBezTo>
                      <a:pt x="102" y="6"/>
                      <a:pt x="116" y="15"/>
                      <a:pt x="116" y="15"/>
                    </a:cubicBezTo>
                    <a:cubicBezTo>
                      <a:pt x="116" y="15"/>
                      <a:pt x="98" y="0"/>
                      <a:pt x="72" y="0"/>
                    </a:cubicBezTo>
                    <a:cubicBezTo>
                      <a:pt x="34" y="0"/>
                      <a:pt x="0" y="30"/>
                      <a:pt x="0" y="76"/>
                    </a:cubicBezTo>
                    <a:cubicBezTo>
                      <a:pt x="0" y="129"/>
                      <a:pt x="0" y="129"/>
                      <a:pt x="0" y="129"/>
                    </a:cubicBezTo>
                    <a:cubicBezTo>
                      <a:pt x="0" y="129"/>
                      <a:pt x="9" y="125"/>
                      <a:pt x="16" y="123"/>
                    </a:cubicBezTo>
                    <a:cubicBezTo>
                      <a:pt x="27" y="121"/>
                      <a:pt x="38" y="121"/>
                      <a:pt x="38"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97">
                <a:extLst>
                  <a:ext uri="{FF2B5EF4-FFF2-40B4-BE49-F238E27FC236}">
                    <a16:creationId xmlns:a16="http://schemas.microsoft.com/office/drawing/2014/main" id="{4E429120-DA2E-4B93-B303-D374F24A5B41}"/>
                  </a:ext>
                </a:extLst>
              </p:cNvPr>
              <p:cNvSpPr>
                <a:spLocks/>
              </p:cNvSpPr>
              <p:nvPr userDrawn="1"/>
            </p:nvSpPr>
            <p:spPr bwMode="auto">
              <a:xfrm>
                <a:off x="3706813" y="3595688"/>
                <a:ext cx="361950" cy="414337"/>
              </a:xfrm>
              <a:custGeom>
                <a:avLst/>
                <a:gdLst>
                  <a:gd name="T0" fmla="*/ 114 w 114"/>
                  <a:gd name="T1" fmla="*/ 53 h 130"/>
                  <a:gd name="T2" fmla="*/ 114 w 114"/>
                  <a:gd name="T3" fmla="*/ 0 h 130"/>
                  <a:gd name="T4" fmla="*/ 98 w 114"/>
                  <a:gd name="T5" fmla="*/ 6 h 130"/>
                  <a:gd name="T6" fmla="*/ 76 w 114"/>
                  <a:gd name="T7" fmla="*/ 9 h 130"/>
                  <a:gd name="T8" fmla="*/ 18 w 114"/>
                  <a:gd name="T9" fmla="*/ 9 h 130"/>
                  <a:gd name="T10" fmla="*/ 9 w 114"/>
                  <a:gd name="T11" fmla="*/ 26 h 130"/>
                  <a:gd name="T12" fmla="*/ 3 w 114"/>
                  <a:gd name="T13" fmla="*/ 50 h 130"/>
                  <a:gd name="T14" fmla="*/ 8 w 114"/>
                  <a:gd name="T15" fmla="*/ 41 h 130"/>
                  <a:gd name="T16" fmla="*/ 22 w 114"/>
                  <a:gd name="T17" fmla="*/ 37 h 130"/>
                  <a:gd name="T18" fmla="*/ 71 w 114"/>
                  <a:gd name="T19" fmla="*/ 37 h 130"/>
                  <a:gd name="T20" fmla="*/ 86 w 114"/>
                  <a:gd name="T21" fmla="*/ 41 h 130"/>
                  <a:gd name="T22" fmla="*/ 91 w 114"/>
                  <a:gd name="T23" fmla="*/ 53 h 130"/>
                  <a:gd name="T24" fmla="*/ 91 w 114"/>
                  <a:gd name="T25" fmla="*/ 57 h 130"/>
                  <a:gd name="T26" fmla="*/ 37 w 114"/>
                  <a:gd name="T27" fmla="*/ 123 h 130"/>
                  <a:gd name="T28" fmla="*/ 0 w 114"/>
                  <a:gd name="T29" fmla="*/ 114 h 130"/>
                  <a:gd name="T30" fmla="*/ 44 w 114"/>
                  <a:gd name="T31" fmla="*/ 130 h 130"/>
                  <a:gd name="T32" fmla="*/ 114 w 114"/>
                  <a:gd name="T33" fmla="*/ 5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130">
                    <a:moveTo>
                      <a:pt x="114" y="53"/>
                    </a:moveTo>
                    <a:cubicBezTo>
                      <a:pt x="114" y="0"/>
                      <a:pt x="114" y="0"/>
                      <a:pt x="114" y="0"/>
                    </a:cubicBezTo>
                    <a:cubicBezTo>
                      <a:pt x="114" y="0"/>
                      <a:pt x="106" y="4"/>
                      <a:pt x="98" y="6"/>
                    </a:cubicBezTo>
                    <a:cubicBezTo>
                      <a:pt x="88" y="8"/>
                      <a:pt x="76" y="9"/>
                      <a:pt x="76" y="9"/>
                    </a:cubicBezTo>
                    <a:cubicBezTo>
                      <a:pt x="18" y="9"/>
                      <a:pt x="18" y="9"/>
                      <a:pt x="18" y="9"/>
                    </a:cubicBezTo>
                    <a:cubicBezTo>
                      <a:pt x="18" y="9"/>
                      <a:pt x="13" y="15"/>
                      <a:pt x="9" y="26"/>
                    </a:cubicBezTo>
                    <a:cubicBezTo>
                      <a:pt x="5" y="35"/>
                      <a:pt x="4" y="46"/>
                      <a:pt x="3" y="50"/>
                    </a:cubicBezTo>
                    <a:cubicBezTo>
                      <a:pt x="3" y="48"/>
                      <a:pt x="5" y="44"/>
                      <a:pt x="8" y="41"/>
                    </a:cubicBezTo>
                    <a:cubicBezTo>
                      <a:pt x="13" y="37"/>
                      <a:pt x="22" y="37"/>
                      <a:pt x="22" y="37"/>
                    </a:cubicBezTo>
                    <a:cubicBezTo>
                      <a:pt x="71" y="37"/>
                      <a:pt x="71" y="37"/>
                      <a:pt x="71" y="37"/>
                    </a:cubicBezTo>
                    <a:cubicBezTo>
                      <a:pt x="71" y="37"/>
                      <a:pt x="80" y="37"/>
                      <a:pt x="86" y="41"/>
                    </a:cubicBezTo>
                    <a:cubicBezTo>
                      <a:pt x="91" y="47"/>
                      <a:pt x="91" y="53"/>
                      <a:pt x="91" y="53"/>
                    </a:cubicBezTo>
                    <a:cubicBezTo>
                      <a:pt x="91" y="57"/>
                      <a:pt x="91" y="57"/>
                      <a:pt x="91" y="57"/>
                    </a:cubicBezTo>
                    <a:cubicBezTo>
                      <a:pt x="91" y="94"/>
                      <a:pt x="67" y="122"/>
                      <a:pt x="37" y="123"/>
                    </a:cubicBezTo>
                    <a:cubicBezTo>
                      <a:pt x="13" y="124"/>
                      <a:pt x="0" y="114"/>
                      <a:pt x="0" y="114"/>
                    </a:cubicBezTo>
                    <a:cubicBezTo>
                      <a:pt x="0" y="114"/>
                      <a:pt x="17" y="130"/>
                      <a:pt x="44" y="130"/>
                    </a:cubicBezTo>
                    <a:cubicBezTo>
                      <a:pt x="80" y="130"/>
                      <a:pt x="114" y="100"/>
                      <a:pt x="11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98">
                <a:extLst>
                  <a:ext uri="{FF2B5EF4-FFF2-40B4-BE49-F238E27FC236}">
                    <a16:creationId xmlns:a16="http://schemas.microsoft.com/office/drawing/2014/main" id="{D77F468B-621B-456F-BB13-E2E0B463FB41}"/>
                  </a:ext>
                </a:extLst>
              </p:cNvPr>
              <p:cNvSpPr>
                <a:spLocks/>
              </p:cNvSpPr>
              <p:nvPr userDrawn="1"/>
            </p:nvSpPr>
            <p:spPr bwMode="auto">
              <a:xfrm>
                <a:off x="4445000" y="3073400"/>
                <a:ext cx="366713" cy="411162"/>
              </a:xfrm>
              <a:custGeom>
                <a:avLst/>
                <a:gdLst>
                  <a:gd name="T0" fmla="*/ 115 w 115"/>
                  <a:gd name="T1" fmla="*/ 53 h 129"/>
                  <a:gd name="T2" fmla="*/ 115 w 115"/>
                  <a:gd name="T3" fmla="*/ 0 h 129"/>
                  <a:gd name="T4" fmla="*/ 99 w 115"/>
                  <a:gd name="T5" fmla="*/ 6 h 129"/>
                  <a:gd name="T6" fmla="*/ 77 w 115"/>
                  <a:gd name="T7" fmla="*/ 8 h 129"/>
                  <a:gd name="T8" fmla="*/ 19 w 115"/>
                  <a:gd name="T9" fmla="*/ 8 h 129"/>
                  <a:gd name="T10" fmla="*/ 9 w 115"/>
                  <a:gd name="T11" fmla="*/ 26 h 129"/>
                  <a:gd name="T12" fmla="*/ 3 w 115"/>
                  <a:gd name="T13" fmla="*/ 50 h 129"/>
                  <a:gd name="T14" fmla="*/ 8 w 115"/>
                  <a:gd name="T15" fmla="*/ 41 h 129"/>
                  <a:gd name="T16" fmla="*/ 22 w 115"/>
                  <a:gd name="T17" fmla="*/ 37 h 129"/>
                  <a:gd name="T18" fmla="*/ 71 w 115"/>
                  <a:gd name="T19" fmla="*/ 37 h 129"/>
                  <a:gd name="T20" fmla="*/ 86 w 115"/>
                  <a:gd name="T21" fmla="*/ 41 h 129"/>
                  <a:gd name="T22" fmla="*/ 91 w 115"/>
                  <a:gd name="T23" fmla="*/ 53 h 129"/>
                  <a:gd name="T24" fmla="*/ 91 w 115"/>
                  <a:gd name="T25" fmla="*/ 57 h 129"/>
                  <a:gd name="T26" fmla="*/ 37 w 115"/>
                  <a:gd name="T27" fmla="*/ 123 h 129"/>
                  <a:gd name="T28" fmla="*/ 0 w 115"/>
                  <a:gd name="T29" fmla="*/ 114 h 129"/>
                  <a:gd name="T30" fmla="*/ 44 w 115"/>
                  <a:gd name="T31" fmla="*/ 129 h 129"/>
                  <a:gd name="T32" fmla="*/ 115 w 115"/>
                  <a:gd name="T33" fmla="*/ 5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29">
                    <a:moveTo>
                      <a:pt x="115" y="53"/>
                    </a:moveTo>
                    <a:cubicBezTo>
                      <a:pt x="115" y="0"/>
                      <a:pt x="115" y="0"/>
                      <a:pt x="115" y="0"/>
                    </a:cubicBezTo>
                    <a:cubicBezTo>
                      <a:pt x="115" y="0"/>
                      <a:pt x="106" y="4"/>
                      <a:pt x="99" y="6"/>
                    </a:cubicBezTo>
                    <a:cubicBezTo>
                      <a:pt x="88" y="8"/>
                      <a:pt x="77" y="8"/>
                      <a:pt x="77" y="8"/>
                    </a:cubicBezTo>
                    <a:cubicBezTo>
                      <a:pt x="19" y="8"/>
                      <a:pt x="19" y="8"/>
                      <a:pt x="19" y="8"/>
                    </a:cubicBezTo>
                    <a:cubicBezTo>
                      <a:pt x="19" y="8"/>
                      <a:pt x="13" y="15"/>
                      <a:pt x="9" y="26"/>
                    </a:cubicBezTo>
                    <a:cubicBezTo>
                      <a:pt x="5" y="35"/>
                      <a:pt x="4" y="46"/>
                      <a:pt x="3" y="50"/>
                    </a:cubicBezTo>
                    <a:cubicBezTo>
                      <a:pt x="3" y="48"/>
                      <a:pt x="5" y="44"/>
                      <a:pt x="8" y="41"/>
                    </a:cubicBezTo>
                    <a:cubicBezTo>
                      <a:pt x="13" y="37"/>
                      <a:pt x="22" y="37"/>
                      <a:pt x="22" y="37"/>
                    </a:cubicBezTo>
                    <a:cubicBezTo>
                      <a:pt x="71" y="37"/>
                      <a:pt x="71" y="37"/>
                      <a:pt x="71" y="37"/>
                    </a:cubicBezTo>
                    <a:cubicBezTo>
                      <a:pt x="71" y="37"/>
                      <a:pt x="80" y="37"/>
                      <a:pt x="86" y="41"/>
                    </a:cubicBezTo>
                    <a:cubicBezTo>
                      <a:pt x="91" y="47"/>
                      <a:pt x="91" y="53"/>
                      <a:pt x="91" y="53"/>
                    </a:cubicBezTo>
                    <a:cubicBezTo>
                      <a:pt x="91" y="57"/>
                      <a:pt x="91" y="57"/>
                      <a:pt x="91" y="57"/>
                    </a:cubicBezTo>
                    <a:cubicBezTo>
                      <a:pt x="91" y="94"/>
                      <a:pt x="67" y="122"/>
                      <a:pt x="37" y="123"/>
                    </a:cubicBezTo>
                    <a:cubicBezTo>
                      <a:pt x="13" y="123"/>
                      <a:pt x="0" y="114"/>
                      <a:pt x="0" y="114"/>
                    </a:cubicBezTo>
                    <a:cubicBezTo>
                      <a:pt x="0" y="114"/>
                      <a:pt x="17" y="129"/>
                      <a:pt x="44" y="129"/>
                    </a:cubicBezTo>
                    <a:cubicBezTo>
                      <a:pt x="81" y="129"/>
                      <a:pt x="115" y="99"/>
                      <a:pt x="115"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Freeform 99">
                <a:extLst>
                  <a:ext uri="{FF2B5EF4-FFF2-40B4-BE49-F238E27FC236}">
                    <a16:creationId xmlns:a16="http://schemas.microsoft.com/office/drawing/2014/main" id="{7F090EB8-A11E-4D18-8A3B-6137EB8CE3C0}"/>
                  </a:ext>
                </a:extLst>
              </p:cNvPr>
              <p:cNvSpPr>
                <a:spLocks/>
              </p:cNvSpPr>
              <p:nvPr userDrawn="1"/>
            </p:nvSpPr>
            <p:spPr bwMode="auto">
              <a:xfrm>
                <a:off x="5121275" y="3462338"/>
                <a:ext cx="763588" cy="598487"/>
              </a:xfrm>
              <a:custGeom>
                <a:avLst/>
                <a:gdLst>
                  <a:gd name="T0" fmla="*/ 115 w 240"/>
                  <a:gd name="T1" fmla="*/ 111 h 188"/>
                  <a:gd name="T2" fmla="*/ 115 w 240"/>
                  <a:gd name="T3" fmla="*/ 66 h 188"/>
                  <a:gd name="T4" fmla="*/ 187 w 240"/>
                  <a:gd name="T5" fmla="*/ 115 h 188"/>
                  <a:gd name="T6" fmla="*/ 240 w 240"/>
                  <a:gd name="T7" fmla="*/ 115 h 188"/>
                  <a:gd name="T8" fmla="*/ 234 w 240"/>
                  <a:gd name="T9" fmla="*/ 99 h 188"/>
                  <a:gd name="T10" fmla="*/ 232 w 240"/>
                  <a:gd name="T11" fmla="*/ 77 h 188"/>
                  <a:gd name="T12" fmla="*/ 232 w 240"/>
                  <a:gd name="T13" fmla="*/ 19 h 188"/>
                  <a:gd name="T14" fmla="*/ 214 w 240"/>
                  <a:gd name="T15" fmla="*/ 9 h 188"/>
                  <a:gd name="T16" fmla="*/ 190 w 240"/>
                  <a:gd name="T17" fmla="*/ 3 h 188"/>
                  <a:gd name="T18" fmla="*/ 200 w 240"/>
                  <a:gd name="T19" fmla="*/ 8 h 188"/>
                  <a:gd name="T20" fmla="*/ 204 w 240"/>
                  <a:gd name="T21" fmla="*/ 22 h 188"/>
                  <a:gd name="T22" fmla="*/ 204 w 240"/>
                  <a:gd name="T23" fmla="*/ 71 h 188"/>
                  <a:gd name="T24" fmla="*/ 199 w 240"/>
                  <a:gd name="T25" fmla="*/ 86 h 188"/>
                  <a:gd name="T26" fmla="*/ 187 w 240"/>
                  <a:gd name="T27" fmla="*/ 91 h 188"/>
                  <a:gd name="T28" fmla="*/ 184 w 240"/>
                  <a:gd name="T29" fmla="*/ 91 h 188"/>
                  <a:gd name="T30" fmla="*/ 118 w 240"/>
                  <a:gd name="T31" fmla="*/ 37 h 188"/>
                  <a:gd name="T32" fmla="*/ 127 w 240"/>
                  <a:gd name="T33" fmla="*/ 0 h 188"/>
                  <a:gd name="T34" fmla="*/ 111 w 240"/>
                  <a:gd name="T35" fmla="*/ 44 h 188"/>
                  <a:gd name="T36" fmla="*/ 113 w 240"/>
                  <a:gd name="T37" fmla="*/ 59 h 188"/>
                  <a:gd name="T38" fmla="*/ 99 w 240"/>
                  <a:gd name="T39" fmla="*/ 64 h 188"/>
                  <a:gd name="T40" fmla="*/ 77 w 240"/>
                  <a:gd name="T41" fmla="*/ 67 h 188"/>
                  <a:gd name="T42" fmla="*/ 19 w 240"/>
                  <a:gd name="T43" fmla="*/ 67 h 188"/>
                  <a:gd name="T44" fmla="*/ 9 w 240"/>
                  <a:gd name="T45" fmla="*/ 84 h 188"/>
                  <a:gd name="T46" fmla="*/ 3 w 240"/>
                  <a:gd name="T47" fmla="*/ 108 h 188"/>
                  <a:gd name="T48" fmla="*/ 8 w 240"/>
                  <a:gd name="T49" fmla="*/ 99 h 188"/>
                  <a:gd name="T50" fmla="*/ 22 w 240"/>
                  <a:gd name="T51" fmla="*/ 95 h 188"/>
                  <a:gd name="T52" fmla="*/ 71 w 240"/>
                  <a:gd name="T53" fmla="*/ 95 h 188"/>
                  <a:gd name="T54" fmla="*/ 86 w 240"/>
                  <a:gd name="T55" fmla="*/ 99 h 188"/>
                  <a:gd name="T56" fmla="*/ 91 w 240"/>
                  <a:gd name="T57" fmla="*/ 111 h 188"/>
                  <a:gd name="T58" fmla="*/ 91 w 240"/>
                  <a:gd name="T59" fmla="*/ 115 h 188"/>
                  <a:gd name="T60" fmla="*/ 37 w 240"/>
                  <a:gd name="T61" fmla="*/ 181 h 188"/>
                  <a:gd name="T62" fmla="*/ 0 w 240"/>
                  <a:gd name="T63" fmla="*/ 172 h 188"/>
                  <a:gd name="T64" fmla="*/ 44 w 240"/>
                  <a:gd name="T65" fmla="*/ 188 h 188"/>
                  <a:gd name="T66" fmla="*/ 115 w 240"/>
                  <a:gd name="T67" fmla="*/ 11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0" h="188">
                    <a:moveTo>
                      <a:pt x="115" y="111"/>
                    </a:moveTo>
                    <a:cubicBezTo>
                      <a:pt x="115" y="66"/>
                      <a:pt x="115" y="66"/>
                      <a:pt x="115" y="66"/>
                    </a:cubicBezTo>
                    <a:cubicBezTo>
                      <a:pt x="124" y="93"/>
                      <a:pt x="150" y="115"/>
                      <a:pt x="187" y="115"/>
                    </a:cubicBezTo>
                    <a:cubicBezTo>
                      <a:pt x="240" y="115"/>
                      <a:pt x="240" y="115"/>
                      <a:pt x="240" y="115"/>
                    </a:cubicBezTo>
                    <a:cubicBezTo>
                      <a:pt x="240" y="115"/>
                      <a:pt x="236" y="106"/>
                      <a:pt x="234" y="99"/>
                    </a:cubicBezTo>
                    <a:cubicBezTo>
                      <a:pt x="232" y="88"/>
                      <a:pt x="232" y="77"/>
                      <a:pt x="232" y="77"/>
                    </a:cubicBezTo>
                    <a:cubicBezTo>
                      <a:pt x="232" y="19"/>
                      <a:pt x="232" y="19"/>
                      <a:pt x="232" y="19"/>
                    </a:cubicBezTo>
                    <a:cubicBezTo>
                      <a:pt x="232" y="19"/>
                      <a:pt x="226" y="13"/>
                      <a:pt x="214" y="9"/>
                    </a:cubicBezTo>
                    <a:cubicBezTo>
                      <a:pt x="206" y="5"/>
                      <a:pt x="194" y="4"/>
                      <a:pt x="190" y="3"/>
                    </a:cubicBezTo>
                    <a:cubicBezTo>
                      <a:pt x="193" y="3"/>
                      <a:pt x="196" y="5"/>
                      <a:pt x="200" y="8"/>
                    </a:cubicBezTo>
                    <a:cubicBezTo>
                      <a:pt x="204" y="13"/>
                      <a:pt x="204" y="22"/>
                      <a:pt x="204" y="22"/>
                    </a:cubicBezTo>
                    <a:cubicBezTo>
                      <a:pt x="204" y="71"/>
                      <a:pt x="204" y="71"/>
                      <a:pt x="204" y="71"/>
                    </a:cubicBezTo>
                    <a:cubicBezTo>
                      <a:pt x="204" y="71"/>
                      <a:pt x="204" y="80"/>
                      <a:pt x="199" y="86"/>
                    </a:cubicBezTo>
                    <a:cubicBezTo>
                      <a:pt x="194" y="91"/>
                      <a:pt x="187" y="91"/>
                      <a:pt x="187" y="91"/>
                    </a:cubicBezTo>
                    <a:cubicBezTo>
                      <a:pt x="184" y="91"/>
                      <a:pt x="184" y="91"/>
                      <a:pt x="184" y="91"/>
                    </a:cubicBezTo>
                    <a:cubicBezTo>
                      <a:pt x="146" y="91"/>
                      <a:pt x="118" y="67"/>
                      <a:pt x="118" y="37"/>
                    </a:cubicBezTo>
                    <a:cubicBezTo>
                      <a:pt x="117" y="13"/>
                      <a:pt x="127" y="0"/>
                      <a:pt x="127" y="0"/>
                    </a:cubicBezTo>
                    <a:cubicBezTo>
                      <a:pt x="127" y="0"/>
                      <a:pt x="111" y="17"/>
                      <a:pt x="111" y="44"/>
                    </a:cubicBezTo>
                    <a:cubicBezTo>
                      <a:pt x="111" y="49"/>
                      <a:pt x="112" y="54"/>
                      <a:pt x="113" y="59"/>
                    </a:cubicBezTo>
                    <a:cubicBezTo>
                      <a:pt x="110" y="60"/>
                      <a:pt x="104" y="63"/>
                      <a:pt x="99" y="64"/>
                    </a:cubicBezTo>
                    <a:cubicBezTo>
                      <a:pt x="88" y="66"/>
                      <a:pt x="77" y="67"/>
                      <a:pt x="77" y="67"/>
                    </a:cubicBezTo>
                    <a:cubicBezTo>
                      <a:pt x="19" y="67"/>
                      <a:pt x="19" y="67"/>
                      <a:pt x="19" y="67"/>
                    </a:cubicBezTo>
                    <a:cubicBezTo>
                      <a:pt x="19" y="67"/>
                      <a:pt x="13" y="73"/>
                      <a:pt x="9" y="84"/>
                    </a:cubicBezTo>
                    <a:cubicBezTo>
                      <a:pt x="5" y="93"/>
                      <a:pt x="4" y="104"/>
                      <a:pt x="3" y="108"/>
                    </a:cubicBezTo>
                    <a:cubicBezTo>
                      <a:pt x="3" y="106"/>
                      <a:pt x="5" y="102"/>
                      <a:pt x="8" y="99"/>
                    </a:cubicBezTo>
                    <a:cubicBezTo>
                      <a:pt x="13" y="95"/>
                      <a:pt x="22" y="95"/>
                      <a:pt x="22" y="95"/>
                    </a:cubicBezTo>
                    <a:cubicBezTo>
                      <a:pt x="71" y="95"/>
                      <a:pt x="71" y="95"/>
                      <a:pt x="71" y="95"/>
                    </a:cubicBezTo>
                    <a:cubicBezTo>
                      <a:pt x="71" y="95"/>
                      <a:pt x="80" y="95"/>
                      <a:pt x="86" y="99"/>
                    </a:cubicBezTo>
                    <a:cubicBezTo>
                      <a:pt x="92" y="105"/>
                      <a:pt x="91" y="111"/>
                      <a:pt x="91" y="111"/>
                    </a:cubicBezTo>
                    <a:cubicBezTo>
                      <a:pt x="91" y="115"/>
                      <a:pt x="91" y="115"/>
                      <a:pt x="91" y="115"/>
                    </a:cubicBezTo>
                    <a:cubicBezTo>
                      <a:pt x="91" y="152"/>
                      <a:pt x="68" y="180"/>
                      <a:pt x="37" y="181"/>
                    </a:cubicBezTo>
                    <a:cubicBezTo>
                      <a:pt x="13" y="182"/>
                      <a:pt x="0" y="172"/>
                      <a:pt x="0" y="172"/>
                    </a:cubicBezTo>
                    <a:cubicBezTo>
                      <a:pt x="0" y="172"/>
                      <a:pt x="17" y="188"/>
                      <a:pt x="44" y="188"/>
                    </a:cubicBezTo>
                    <a:cubicBezTo>
                      <a:pt x="81" y="188"/>
                      <a:pt x="115" y="158"/>
                      <a:pt x="115"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Freeform 100">
                <a:extLst>
                  <a:ext uri="{FF2B5EF4-FFF2-40B4-BE49-F238E27FC236}">
                    <a16:creationId xmlns:a16="http://schemas.microsoft.com/office/drawing/2014/main" id="{35FDB2BD-8ACF-4E27-A6A2-6E1A22669E45}"/>
                  </a:ext>
                </a:extLst>
              </p:cNvPr>
              <p:cNvSpPr>
                <a:spLocks/>
              </p:cNvSpPr>
              <p:nvPr userDrawn="1"/>
            </p:nvSpPr>
            <p:spPr bwMode="auto">
              <a:xfrm>
                <a:off x="4498975" y="3563938"/>
                <a:ext cx="366713" cy="411162"/>
              </a:xfrm>
              <a:custGeom>
                <a:avLst/>
                <a:gdLst>
                  <a:gd name="T0" fmla="*/ 38 w 115"/>
                  <a:gd name="T1" fmla="*/ 121 h 129"/>
                  <a:gd name="T2" fmla="*/ 96 w 115"/>
                  <a:gd name="T3" fmla="*/ 121 h 129"/>
                  <a:gd name="T4" fmla="*/ 105 w 115"/>
                  <a:gd name="T5" fmla="*/ 103 h 129"/>
                  <a:gd name="T6" fmla="*/ 105 w 115"/>
                  <a:gd name="T7" fmla="*/ 103 h 129"/>
                  <a:gd name="T8" fmla="*/ 111 w 115"/>
                  <a:gd name="T9" fmla="*/ 79 h 129"/>
                  <a:gd name="T10" fmla="*/ 106 w 115"/>
                  <a:gd name="T11" fmla="*/ 88 h 129"/>
                  <a:gd name="T12" fmla="*/ 92 w 115"/>
                  <a:gd name="T13" fmla="*/ 92 h 129"/>
                  <a:gd name="T14" fmla="*/ 44 w 115"/>
                  <a:gd name="T15" fmla="*/ 92 h 129"/>
                  <a:gd name="T16" fmla="*/ 29 w 115"/>
                  <a:gd name="T17" fmla="*/ 88 h 129"/>
                  <a:gd name="T18" fmla="*/ 23 w 115"/>
                  <a:gd name="T19" fmla="*/ 76 h 129"/>
                  <a:gd name="T20" fmla="*/ 23 w 115"/>
                  <a:gd name="T21" fmla="*/ 72 h 129"/>
                  <a:gd name="T22" fmla="*/ 77 w 115"/>
                  <a:gd name="T23" fmla="*/ 6 h 129"/>
                  <a:gd name="T24" fmla="*/ 115 w 115"/>
                  <a:gd name="T25" fmla="*/ 15 h 129"/>
                  <a:gd name="T26" fmla="*/ 71 w 115"/>
                  <a:gd name="T27" fmla="*/ 0 h 129"/>
                  <a:gd name="T28" fmla="*/ 0 w 115"/>
                  <a:gd name="T29" fmla="*/ 76 h 129"/>
                  <a:gd name="T30" fmla="*/ 0 w 115"/>
                  <a:gd name="T31" fmla="*/ 129 h 129"/>
                  <a:gd name="T32" fmla="*/ 16 w 115"/>
                  <a:gd name="T33" fmla="*/ 123 h 129"/>
                  <a:gd name="T34" fmla="*/ 38 w 115"/>
                  <a:gd name="T35"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9">
                    <a:moveTo>
                      <a:pt x="38" y="121"/>
                    </a:moveTo>
                    <a:cubicBezTo>
                      <a:pt x="96" y="121"/>
                      <a:pt x="96" y="121"/>
                      <a:pt x="96" y="121"/>
                    </a:cubicBezTo>
                    <a:cubicBezTo>
                      <a:pt x="96" y="121"/>
                      <a:pt x="101" y="114"/>
                      <a:pt x="105" y="103"/>
                    </a:cubicBezTo>
                    <a:cubicBezTo>
                      <a:pt x="105" y="103"/>
                      <a:pt x="105" y="103"/>
                      <a:pt x="105" y="103"/>
                    </a:cubicBezTo>
                    <a:cubicBezTo>
                      <a:pt x="108" y="94"/>
                      <a:pt x="110" y="83"/>
                      <a:pt x="111" y="79"/>
                    </a:cubicBezTo>
                    <a:cubicBezTo>
                      <a:pt x="110" y="81"/>
                      <a:pt x="109" y="85"/>
                      <a:pt x="106" y="88"/>
                    </a:cubicBezTo>
                    <a:cubicBezTo>
                      <a:pt x="101" y="93"/>
                      <a:pt x="92" y="92"/>
                      <a:pt x="92" y="92"/>
                    </a:cubicBezTo>
                    <a:cubicBezTo>
                      <a:pt x="44" y="92"/>
                      <a:pt x="44" y="92"/>
                      <a:pt x="44" y="92"/>
                    </a:cubicBezTo>
                    <a:cubicBezTo>
                      <a:pt x="44" y="92"/>
                      <a:pt x="34" y="93"/>
                      <a:pt x="29" y="88"/>
                    </a:cubicBezTo>
                    <a:cubicBezTo>
                      <a:pt x="23" y="82"/>
                      <a:pt x="23" y="76"/>
                      <a:pt x="23" y="76"/>
                    </a:cubicBezTo>
                    <a:cubicBezTo>
                      <a:pt x="23" y="72"/>
                      <a:pt x="23" y="72"/>
                      <a:pt x="23" y="72"/>
                    </a:cubicBezTo>
                    <a:cubicBezTo>
                      <a:pt x="23" y="35"/>
                      <a:pt x="47" y="7"/>
                      <a:pt x="77" y="6"/>
                    </a:cubicBezTo>
                    <a:cubicBezTo>
                      <a:pt x="102" y="5"/>
                      <a:pt x="115" y="15"/>
                      <a:pt x="115" y="15"/>
                    </a:cubicBezTo>
                    <a:cubicBezTo>
                      <a:pt x="115" y="15"/>
                      <a:pt x="98" y="0"/>
                      <a:pt x="71" y="0"/>
                    </a:cubicBezTo>
                    <a:cubicBezTo>
                      <a:pt x="34" y="0"/>
                      <a:pt x="0" y="29"/>
                      <a:pt x="0" y="76"/>
                    </a:cubicBezTo>
                    <a:cubicBezTo>
                      <a:pt x="0" y="129"/>
                      <a:pt x="0" y="129"/>
                      <a:pt x="0" y="129"/>
                    </a:cubicBezTo>
                    <a:cubicBezTo>
                      <a:pt x="0" y="129"/>
                      <a:pt x="8" y="125"/>
                      <a:pt x="16" y="123"/>
                    </a:cubicBezTo>
                    <a:cubicBezTo>
                      <a:pt x="26" y="121"/>
                      <a:pt x="38" y="121"/>
                      <a:pt x="38"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101">
                <a:extLst>
                  <a:ext uri="{FF2B5EF4-FFF2-40B4-BE49-F238E27FC236}">
                    <a16:creationId xmlns:a16="http://schemas.microsoft.com/office/drawing/2014/main" id="{CAB66847-A8AA-447D-8295-C3D403B72E07}"/>
                  </a:ext>
                </a:extLst>
              </p:cNvPr>
              <p:cNvSpPr>
                <a:spLocks/>
              </p:cNvSpPr>
              <p:nvPr userDrawn="1"/>
            </p:nvSpPr>
            <p:spPr bwMode="auto">
              <a:xfrm>
                <a:off x="5162550" y="4124325"/>
                <a:ext cx="365125" cy="411162"/>
              </a:xfrm>
              <a:custGeom>
                <a:avLst/>
                <a:gdLst>
                  <a:gd name="T0" fmla="*/ 38 w 115"/>
                  <a:gd name="T1" fmla="*/ 121 h 129"/>
                  <a:gd name="T2" fmla="*/ 96 w 115"/>
                  <a:gd name="T3" fmla="*/ 121 h 129"/>
                  <a:gd name="T4" fmla="*/ 105 w 115"/>
                  <a:gd name="T5" fmla="*/ 103 h 129"/>
                  <a:gd name="T6" fmla="*/ 105 w 115"/>
                  <a:gd name="T7" fmla="*/ 103 h 129"/>
                  <a:gd name="T8" fmla="*/ 111 w 115"/>
                  <a:gd name="T9" fmla="*/ 79 h 129"/>
                  <a:gd name="T10" fmla="*/ 106 w 115"/>
                  <a:gd name="T11" fmla="*/ 88 h 129"/>
                  <a:gd name="T12" fmla="*/ 92 w 115"/>
                  <a:gd name="T13" fmla="*/ 92 h 129"/>
                  <a:gd name="T14" fmla="*/ 44 w 115"/>
                  <a:gd name="T15" fmla="*/ 92 h 129"/>
                  <a:gd name="T16" fmla="*/ 29 w 115"/>
                  <a:gd name="T17" fmla="*/ 88 h 129"/>
                  <a:gd name="T18" fmla="*/ 23 w 115"/>
                  <a:gd name="T19" fmla="*/ 76 h 129"/>
                  <a:gd name="T20" fmla="*/ 23 w 115"/>
                  <a:gd name="T21" fmla="*/ 72 h 129"/>
                  <a:gd name="T22" fmla="*/ 77 w 115"/>
                  <a:gd name="T23" fmla="*/ 6 h 129"/>
                  <a:gd name="T24" fmla="*/ 115 w 115"/>
                  <a:gd name="T25" fmla="*/ 15 h 129"/>
                  <a:gd name="T26" fmla="*/ 71 w 115"/>
                  <a:gd name="T27" fmla="*/ 0 h 129"/>
                  <a:gd name="T28" fmla="*/ 0 w 115"/>
                  <a:gd name="T29" fmla="*/ 76 h 129"/>
                  <a:gd name="T30" fmla="*/ 0 w 115"/>
                  <a:gd name="T31" fmla="*/ 129 h 129"/>
                  <a:gd name="T32" fmla="*/ 16 w 115"/>
                  <a:gd name="T33" fmla="*/ 123 h 129"/>
                  <a:gd name="T34" fmla="*/ 38 w 115"/>
                  <a:gd name="T35"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9">
                    <a:moveTo>
                      <a:pt x="38" y="121"/>
                    </a:moveTo>
                    <a:cubicBezTo>
                      <a:pt x="96" y="121"/>
                      <a:pt x="96" y="121"/>
                      <a:pt x="96" y="121"/>
                    </a:cubicBezTo>
                    <a:cubicBezTo>
                      <a:pt x="96" y="121"/>
                      <a:pt x="101" y="114"/>
                      <a:pt x="105" y="103"/>
                    </a:cubicBezTo>
                    <a:cubicBezTo>
                      <a:pt x="105" y="103"/>
                      <a:pt x="105" y="103"/>
                      <a:pt x="105" y="103"/>
                    </a:cubicBezTo>
                    <a:cubicBezTo>
                      <a:pt x="109" y="94"/>
                      <a:pt x="110" y="83"/>
                      <a:pt x="111" y="79"/>
                    </a:cubicBezTo>
                    <a:cubicBezTo>
                      <a:pt x="111" y="81"/>
                      <a:pt x="109" y="85"/>
                      <a:pt x="106" y="88"/>
                    </a:cubicBezTo>
                    <a:cubicBezTo>
                      <a:pt x="101" y="93"/>
                      <a:pt x="92" y="92"/>
                      <a:pt x="92" y="92"/>
                    </a:cubicBezTo>
                    <a:cubicBezTo>
                      <a:pt x="44" y="92"/>
                      <a:pt x="44" y="92"/>
                      <a:pt x="44" y="92"/>
                    </a:cubicBezTo>
                    <a:cubicBezTo>
                      <a:pt x="44" y="92"/>
                      <a:pt x="35" y="93"/>
                      <a:pt x="29" y="88"/>
                    </a:cubicBezTo>
                    <a:cubicBezTo>
                      <a:pt x="23" y="82"/>
                      <a:pt x="23" y="76"/>
                      <a:pt x="23" y="76"/>
                    </a:cubicBezTo>
                    <a:cubicBezTo>
                      <a:pt x="23" y="72"/>
                      <a:pt x="23" y="72"/>
                      <a:pt x="23" y="72"/>
                    </a:cubicBezTo>
                    <a:cubicBezTo>
                      <a:pt x="23" y="35"/>
                      <a:pt x="47" y="7"/>
                      <a:pt x="77" y="6"/>
                    </a:cubicBezTo>
                    <a:cubicBezTo>
                      <a:pt x="102" y="6"/>
                      <a:pt x="115" y="15"/>
                      <a:pt x="115" y="15"/>
                    </a:cubicBezTo>
                    <a:cubicBezTo>
                      <a:pt x="115" y="15"/>
                      <a:pt x="98" y="0"/>
                      <a:pt x="71" y="0"/>
                    </a:cubicBezTo>
                    <a:cubicBezTo>
                      <a:pt x="34" y="0"/>
                      <a:pt x="0" y="30"/>
                      <a:pt x="0" y="76"/>
                    </a:cubicBezTo>
                    <a:cubicBezTo>
                      <a:pt x="0" y="129"/>
                      <a:pt x="0" y="129"/>
                      <a:pt x="0" y="129"/>
                    </a:cubicBezTo>
                    <a:cubicBezTo>
                      <a:pt x="0" y="129"/>
                      <a:pt x="9" y="125"/>
                      <a:pt x="16" y="123"/>
                    </a:cubicBezTo>
                    <a:cubicBezTo>
                      <a:pt x="27" y="121"/>
                      <a:pt x="38" y="121"/>
                      <a:pt x="38"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7" name="Freeform 102">
                <a:extLst>
                  <a:ext uri="{FF2B5EF4-FFF2-40B4-BE49-F238E27FC236}">
                    <a16:creationId xmlns:a16="http://schemas.microsoft.com/office/drawing/2014/main" id="{3E6870C9-A068-44E8-B7D0-3D8402BB2AA8}"/>
                  </a:ext>
                </a:extLst>
              </p:cNvPr>
              <p:cNvSpPr>
                <a:spLocks/>
              </p:cNvSpPr>
              <p:nvPr userDrawn="1"/>
            </p:nvSpPr>
            <p:spPr bwMode="auto">
              <a:xfrm>
                <a:off x="3333750" y="3921125"/>
                <a:ext cx="411163" cy="365125"/>
              </a:xfrm>
              <a:custGeom>
                <a:avLst/>
                <a:gdLst>
                  <a:gd name="T0" fmla="*/ 123 w 129"/>
                  <a:gd name="T1" fmla="*/ 99 h 115"/>
                  <a:gd name="T2" fmla="*/ 121 w 129"/>
                  <a:gd name="T3" fmla="*/ 77 h 115"/>
                  <a:gd name="T4" fmla="*/ 121 w 129"/>
                  <a:gd name="T5" fmla="*/ 19 h 115"/>
                  <a:gd name="T6" fmla="*/ 103 w 129"/>
                  <a:gd name="T7" fmla="*/ 9 h 115"/>
                  <a:gd name="T8" fmla="*/ 79 w 129"/>
                  <a:gd name="T9" fmla="*/ 4 h 115"/>
                  <a:gd name="T10" fmla="*/ 88 w 129"/>
                  <a:gd name="T11" fmla="*/ 8 h 115"/>
                  <a:gd name="T12" fmla="*/ 92 w 129"/>
                  <a:gd name="T13" fmla="*/ 22 h 115"/>
                  <a:gd name="T14" fmla="*/ 92 w 129"/>
                  <a:gd name="T15" fmla="*/ 71 h 115"/>
                  <a:gd name="T16" fmla="*/ 88 w 129"/>
                  <a:gd name="T17" fmla="*/ 86 h 115"/>
                  <a:gd name="T18" fmla="*/ 76 w 129"/>
                  <a:gd name="T19" fmla="*/ 91 h 115"/>
                  <a:gd name="T20" fmla="*/ 72 w 129"/>
                  <a:gd name="T21" fmla="*/ 91 h 115"/>
                  <a:gd name="T22" fmla="*/ 6 w 129"/>
                  <a:gd name="T23" fmla="*/ 37 h 115"/>
                  <a:gd name="T24" fmla="*/ 15 w 129"/>
                  <a:gd name="T25" fmla="*/ 0 h 115"/>
                  <a:gd name="T26" fmla="*/ 0 w 129"/>
                  <a:gd name="T27" fmla="*/ 44 h 115"/>
                  <a:gd name="T28" fmla="*/ 76 w 129"/>
                  <a:gd name="T29" fmla="*/ 115 h 115"/>
                  <a:gd name="T30" fmla="*/ 129 w 129"/>
                  <a:gd name="T31" fmla="*/ 115 h 115"/>
                  <a:gd name="T32" fmla="*/ 123 w 129"/>
                  <a:gd name="T33" fmla="*/ 9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123" y="99"/>
                    </a:moveTo>
                    <a:cubicBezTo>
                      <a:pt x="121" y="88"/>
                      <a:pt x="121" y="77"/>
                      <a:pt x="121" y="77"/>
                    </a:cubicBezTo>
                    <a:cubicBezTo>
                      <a:pt x="121" y="19"/>
                      <a:pt x="121" y="19"/>
                      <a:pt x="121" y="19"/>
                    </a:cubicBezTo>
                    <a:cubicBezTo>
                      <a:pt x="121" y="19"/>
                      <a:pt x="114" y="14"/>
                      <a:pt x="103" y="9"/>
                    </a:cubicBezTo>
                    <a:cubicBezTo>
                      <a:pt x="94" y="6"/>
                      <a:pt x="83" y="4"/>
                      <a:pt x="79" y="4"/>
                    </a:cubicBezTo>
                    <a:cubicBezTo>
                      <a:pt x="81" y="4"/>
                      <a:pt x="84" y="5"/>
                      <a:pt x="88" y="8"/>
                    </a:cubicBezTo>
                    <a:cubicBezTo>
                      <a:pt x="92" y="14"/>
                      <a:pt x="92" y="22"/>
                      <a:pt x="92" y="22"/>
                    </a:cubicBezTo>
                    <a:cubicBezTo>
                      <a:pt x="92" y="71"/>
                      <a:pt x="92" y="71"/>
                      <a:pt x="92" y="71"/>
                    </a:cubicBezTo>
                    <a:cubicBezTo>
                      <a:pt x="92" y="71"/>
                      <a:pt x="92" y="80"/>
                      <a:pt x="88" y="86"/>
                    </a:cubicBezTo>
                    <a:cubicBezTo>
                      <a:pt x="82" y="92"/>
                      <a:pt x="76" y="91"/>
                      <a:pt x="76" y="91"/>
                    </a:cubicBezTo>
                    <a:cubicBezTo>
                      <a:pt x="72" y="91"/>
                      <a:pt x="72" y="91"/>
                      <a:pt x="72" y="91"/>
                    </a:cubicBezTo>
                    <a:cubicBezTo>
                      <a:pt x="35" y="91"/>
                      <a:pt x="7" y="68"/>
                      <a:pt x="6" y="37"/>
                    </a:cubicBezTo>
                    <a:cubicBezTo>
                      <a:pt x="5" y="13"/>
                      <a:pt x="15" y="0"/>
                      <a:pt x="15" y="0"/>
                    </a:cubicBezTo>
                    <a:cubicBezTo>
                      <a:pt x="15" y="0"/>
                      <a:pt x="0" y="17"/>
                      <a:pt x="0" y="44"/>
                    </a:cubicBezTo>
                    <a:cubicBezTo>
                      <a:pt x="0" y="81"/>
                      <a:pt x="29" y="115"/>
                      <a:pt x="76" y="115"/>
                    </a:cubicBezTo>
                    <a:cubicBezTo>
                      <a:pt x="129" y="115"/>
                      <a:pt x="129" y="115"/>
                      <a:pt x="129" y="115"/>
                    </a:cubicBezTo>
                    <a:cubicBezTo>
                      <a:pt x="129" y="115"/>
                      <a:pt x="125" y="106"/>
                      <a:pt x="123"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8" name="Freeform 103">
                <a:extLst>
                  <a:ext uri="{FF2B5EF4-FFF2-40B4-BE49-F238E27FC236}">
                    <a16:creationId xmlns:a16="http://schemas.microsoft.com/office/drawing/2014/main" id="{A44FBD38-1FCB-4FAC-90C7-0E354E8A2732}"/>
                  </a:ext>
                </a:extLst>
              </p:cNvPr>
              <p:cNvSpPr>
                <a:spLocks/>
              </p:cNvSpPr>
              <p:nvPr userDrawn="1"/>
            </p:nvSpPr>
            <p:spPr bwMode="auto">
              <a:xfrm>
                <a:off x="4748213" y="3971925"/>
                <a:ext cx="411163" cy="365125"/>
              </a:xfrm>
              <a:custGeom>
                <a:avLst/>
                <a:gdLst>
                  <a:gd name="T0" fmla="*/ 76 w 129"/>
                  <a:gd name="T1" fmla="*/ 115 h 115"/>
                  <a:gd name="T2" fmla="*/ 129 w 129"/>
                  <a:gd name="T3" fmla="*/ 115 h 115"/>
                  <a:gd name="T4" fmla="*/ 123 w 129"/>
                  <a:gd name="T5" fmla="*/ 99 h 115"/>
                  <a:gd name="T6" fmla="*/ 121 w 129"/>
                  <a:gd name="T7" fmla="*/ 77 h 115"/>
                  <a:gd name="T8" fmla="*/ 121 w 129"/>
                  <a:gd name="T9" fmla="*/ 19 h 115"/>
                  <a:gd name="T10" fmla="*/ 103 w 129"/>
                  <a:gd name="T11" fmla="*/ 9 h 115"/>
                  <a:gd name="T12" fmla="*/ 79 w 129"/>
                  <a:gd name="T13" fmla="*/ 4 h 115"/>
                  <a:gd name="T14" fmla="*/ 88 w 129"/>
                  <a:gd name="T15" fmla="*/ 8 h 115"/>
                  <a:gd name="T16" fmla="*/ 92 w 129"/>
                  <a:gd name="T17" fmla="*/ 22 h 115"/>
                  <a:gd name="T18" fmla="*/ 92 w 129"/>
                  <a:gd name="T19" fmla="*/ 71 h 115"/>
                  <a:gd name="T20" fmla="*/ 88 w 129"/>
                  <a:gd name="T21" fmla="*/ 86 h 115"/>
                  <a:gd name="T22" fmla="*/ 76 w 129"/>
                  <a:gd name="T23" fmla="*/ 91 h 115"/>
                  <a:gd name="T24" fmla="*/ 73 w 129"/>
                  <a:gd name="T25" fmla="*/ 91 h 115"/>
                  <a:gd name="T26" fmla="*/ 6 w 129"/>
                  <a:gd name="T27" fmla="*/ 37 h 115"/>
                  <a:gd name="T28" fmla="*/ 16 w 129"/>
                  <a:gd name="T29" fmla="*/ 0 h 115"/>
                  <a:gd name="T30" fmla="*/ 0 w 129"/>
                  <a:gd name="T31" fmla="*/ 44 h 115"/>
                  <a:gd name="T32" fmla="*/ 76 w 129"/>
                  <a:gd name="T3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76" y="115"/>
                    </a:moveTo>
                    <a:cubicBezTo>
                      <a:pt x="129" y="115"/>
                      <a:pt x="129" y="115"/>
                      <a:pt x="129" y="115"/>
                    </a:cubicBezTo>
                    <a:cubicBezTo>
                      <a:pt x="129" y="115"/>
                      <a:pt x="125" y="106"/>
                      <a:pt x="123" y="99"/>
                    </a:cubicBezTo>
                    <a:cubicBezTo>
                      <a:pt x="121" y="88"/>
                      <a:pt x="121" y="77"/>
                      <a:pt x="121" y="77"/>
                    </a:cubicBezTo>
                    <a:cubicBezTo>
                      <a:pt x="121" y="19"/>
                      <a:pt x="121" y="19"/>
                      <a:pt x="121" y="19"/>
                    </a:cubicBezTo>
                    <a:cubicBezTo>
                      <a:pt x="121" y="19"/>
                      <a:pt x="114" y="14"/>
                      <a:pt x="103" y="9"/>
                    </a:cubicBezTo>
                    <a:cubicBezTo>
                      <a:pt x="94" y="6"/>
                      <a:pt x="83" y="4"/>
                      <a:pt x="79" y="4"/>
                    </a:cubicBezTo>
                    <a:cubicBezTo>
                      <a:pt x="82" y="4"/>
                      <a:pt x="85" y="5"/>
                      <a:pt x="88" y="8"/>
                    </a:cubicBezTo>
                    <a:cubicBezTo>
                      <a:pt x="93" y="14"/>
                      <a:pt x="92" y="22"/>
                      <a:pt x="92" y="22"/>
                    </a:cubicBezTo>
                    <a:cubicBezTo>
                      <a:pt x="92" y="71"/>
                      <a:pt x="92" y="71"/>
                      <a:pt x="92" y="71"/>
                    </a:cubicBezTo>
                    <a:cubicBezTo>
                      <a:pt x="92" y="71"/>
                      <a:pt x="93" y="80"/>
                      <a:pt x="88" y="86"/>
                    </a:cubicBezTo>
                    <a:cubicBezTo>
                      <a:pt x="83" y="92"/>
                      <a:pt x="76" y="91"/>
                      <a:pt x="76" y="91"/>
                    </a:cubicBezTo>
                    <a:cubicBezTo>
                      <a:pt x="73" y="91"/>
                      <a:pt x="73" y="91"/>
                      <a:pt x="73" y="91"/>
                    </a:cubicBezTo>
                    <a:cubicBezTo>
                      <a:pt x="35" y="91"/>
                      <a:pt x="7" y="68"/>
                      <a:pt x="6" y="37"/>
                    </a:cubicBezTo>
                    <a:cubicBezTo>
                      <a:pt x="6" y="13"/>
                      <a:pt x="16" y="0"/>
                      <a:pt x="16" y="0"/>
                    </a:cubicBezTo>
                    <a:cubicBezTo>
                      <a:pt x="16" y="0"/>
                      <a:pt x="0" y="17"/>
                      <a:pt x="0" y="44"/>
                    </a:cubicBezTo>
                    <a:cubicBezTo>
                      <a:pt x="0" y="81"/>
                      <a:pt x="30" y="115"/>
                      <a:pt x="76"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9" name="Freeform 104">
                <a:extLst>
                  <a:ext uri="{FF2B5EF4-FFF2-40B4-BE49-F238E27FC236}">
                    <a16:creationId xmlns:a16="http://schemas.microsoft.com/office/drawing/2014/main" id="{30BF829E-4818-43F3-BC69-302C68DC6ACA}"/>
                  </a:ext>
                </a:extLst>
              </p:cNvPr>
              <p:cNvSpPr>
                <a:spLocks/>
              </p:cNvSpPr>
              <p:nvPr userDrawn="1"/>
            </p:nvSpPr>
            <p:spPr bwMode="auto">
              <a:xfrm>
                <a:off x="3409950" y="3232150"/>
                <a:ext cx="411163" cy="366712"/>
              </a:xfrm>
              <a:custGeom>
                <a:avLst/>
                <a:gdLst>
                  <a:gd name="T0" fmla="*/ 52 w 129"/>
                  <a:gd name="T1" fmla="*/ 0 h 115"/>
                  <a:gd name="T2" fmla="*/ 0 w 129"/>
                  <a:gd name="T3" fmla="*/ 0 h 115"/>
                  <a:gd name="T4" fmla="*/ 5 w 129"/>
                  <a:gd name="T5" fmla="*/ 16 h 115"/>
                  <a:gd name="T6" fmla="*/ 8 w 129"/>
                  <a:gd name="T7" fmla="*/ 38 h 115"/>
                  <a:gd name="T8" fmla="*/ 8 w 129"/>
                  <a:gd name="T9" fmla="*/ 96 h 115"/>
                  <a:gd name="T10" fmla="*/ 25 w 129"/>
                  <a:gd name="T11" fmla="*/ 106 h 115"/>
                  <a:gd name="T12" fmla="*/ 49 w 129"/>
                  <a:gd name="T13" fmla="*/ 111 h 115"/>
                  <a:gd name="T14" fmla="*/ 40 w 129"/>
                  <a:gd name="T15" fmla="*/ 106 h 115"/>
                  <a:gd name="T16" fmla="*/ 36 w 129"/>
                  <a:gd name="T17" fmla="*/ 93 h 115"/>
                  <a:gd name="T18" fmla="*/ 36 w 129"/>
                  <a:gd name="T19" fmla="*/ 44 h 115"/>
                  <a:gd name="T20" fmla="*/ 40 w 129"/>
                  <a:gd name="T21" fmla="*/ 29 h 115"/>
                  <a:gd name="T22" fmla="*/ 52 w 129"/>
                  <a:gd name="T23" fmla="*/ 24 h 115"/>
                  <a:gd name="T24" fmla="*/ 56 w 129"/>
                  <a:gd name="T25" fmla="*/ 24 h 115"/>
                  <a:gd name="T26" fmla="*/ 122 w 129"/>
                  <a:gd name="T27" fmla="*/ 78 h 115"/>
                  <a:gd name="T28" fmla="*/ 113 w 129"/>
                  <a:gd name="T29" fmla="*/ 115 h 115"/>
                  <a:gd name="T30" fmla="*/ 129 w 129"/>
                  <a:gd name="T31" fmla="*/ 71 h 115"/>
                  <a:gd name="T32" fmla="*/ 52 w 129"/>
                  <a:gd name="T3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52" y="0"/>
                    </a:moveTo>
                    <a:cubicBezTo>
                      <a:pt x="0" y="0"/>
                      <a:pt x="0" y="0"/>
                      <a:pt x="0" y="0"/>
                    </a:cubicBezTo>
                    <a:cubicBezTo>
                      <a:pt x="0" y="0"/>
                      <a:pt x="4" y="9"/>
                      <a:pt x="5" y="16"/>
                    </a:cubicBezTo>
                    <a:cubicBezTo>
                      <a:pt x="8" y="27"/>
                      <a:pt x="8" y="38"/>
                      <a:pt x="8" y="38"/>
                    </a:cubicBezTo>
                    <a:cubicBezTo>
                      <a:pt x="8" y="96"/>
                      <a:pt x="8" y="96"/>
                      <a:pt x="8" y="96"/>
                    </a:cubicBezTo>
                    <a:cubicBezTo>
                      <a:pt x="8" y="96"/>
                      <a:pt x="14" y="101"/>
                      <a:pt x="25" y="106"/>
                    </a:cubicBezTo>
                    <a:cubicBezTo>
                      <a:pt x="34" y="109"/>
                      <a:pt x="45" y="111"/>
                      <a:pt x="49" y="111"/>
                    </a:cubicBezTo>
                    <a:cubicBezTo>
                      <a:pt x="47" y="111"/>
                      <a:pt x="44" y="110"/>
                      <a:pt x="40" y="106"/>
                    </a:cubicBezTo>
                    <a:cubicBezTo>
                      <a:pt x="36" y="101"/>
                      <a:pt x="36" y="93"/>
                      <a:pt x="36" y="93"/>
                    </a:cubicBezTo>
                    <a:cubicBezTo>
                      <a:pt x="36" y="44"/>
                      <a:pt x="36" y="44"/>
                      <a:pt x="36" y="44"/>
                    </a:cubicBezTo>
                    <a:cubicBezTo>
                      <a:pt x="36" y="44"/>
                      <a:pt x="36" y="35"/>
                      <a:pt x="40" y="29"/>
                    </a:cubicBezTo>
                    <a:cubicBezTo>
                      <a:pt x="46" y="23"/>
                      <a:pt x="52" y="24"/>
                      <a:pt x="52" y="24"/>
                    </a:cubicBezTo>
                    <a:cubicBezTo>
                      <a:pt x="56" y="24"/>
                      <a:pt x="56" y="24"/>
                      <a:pt x="56" y="24"/>
                    </a:cubicBezTo>
                    <a:cubicBezTo>
                      <a:pt x="93" y="24"/>
                      <a:pt x="121" y="47"/>
                      <a:pt x="122" y="78"/>
                    </a:cubicBezTo>
                    <a:cubicBezTo>
                      <a:pt x="123" y="102"/>
                      <a:pt x="113" y="115"/>
                      <a:pt x="113" y="115"/>
                    </a:cubicBezTo>
                    <a:cubicBezTo>
                      <a:pt x="113" y="115"/>
                      <a:pt x="129" y="98"/>
                      <a:pt x="129" y="71"/>
                    </a:cubicBezTo>
                    <a:cubicBezTo>
                      <a:pt x="129" y="34"/>
                      <a:pt x="99" y="0"/>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0" name="Freeform 105">
                <a:extLst>
                  <a:ext uri="{FF2B5EF4-FFF2-40B4-BE49-F238E27FC236}">
                    <a16:creationId xmlns:a16="http://schemas.microsoft.com/office/drawing/2014/main" id="{0410207C-8D66-481C-A948-9E867C46111E}"/>
                  </a:ext>
                </a:extLst>
              </p:cNvPr>
              <p:cNvSpPr>
                <a:spLocks/>
              </p:cNvSpPr>
              <p:nvPr userDrawn="1"/>
            </p:nvSpPr>
            <p:spPr bwMode="auto">
              <a:xfrm>
                <a:off x="4071938" y="3398838"/>
                <a:ext cx="411163" cy="365125"/>
              </a:xfrm>
              <a:custGeom>
                <a:avLst/>
                <a:gdLst>
                  <a:gd name="T0" fmla="*/ 103 w 129"/>
                  <a:gd name="T1" fmla="*/ 9 h 115"/>
                  <a:gd name="T2" fmla="*/ 79 w 129"/>
                  <a:gd name="T3" fmla="*/ 3 h 115"/>
                  <a:gd name="T4" fmla="*/ 88 w 129"/>
                  <a:gd name="T5" fmla="*/ 8 h 115"/>
                  <a:gd name="T6" fmla="*/ 92 w 129"/>
                  <a:gd name="T7" fmla="*/ 22 h 115"/>
                  <a:gd name="T8" fmla="*/ 92 w 129"/>
                  <a:gd name="T9" fmla="*/ 71 h 115"/>
                  <a:gd name="T10" fmla="*/ 88 w 129"/>
                  <a:gd name="T11" fmla="*/ 86 h 115"/>
                  <a:gd name="T12" fmla="*/ 76 w 129"/>
                  <a:gd name="T13" fmla="*/ 91 h 115"/>
                  <a:gd name="T14" fmla="*/ 73 w 129"/>
                  <a:gd name="T15" fmla="*/ 91 h 115"/>
                  <a:gd name="T16" fmla="*/ 6 w 129"/>
                  <a:gd name="T17" fmla="*/ 37 h 115"/>
                  <a:gd name="T18" fmla="*/ 15 w 129"/>
                  <a:gd name="T19" fmla="*/ 0 h 115"/>
                  <a:gd name="T20" fmla="*/ 0 w 129"/>
                  <a:gd name="T21" fmla="*/ 44 h 115"/>
                  <a:gd name="T22" fmla="*/ 76 w 129"/>
                  <a:gd name="T23" fmla="*/ 115 h 115"/>
                  <a:gd name="T24" fmla="*/ 129 w 129"/>
                  <a:gd name="T25" fmla="*/ 115 h 115"/>
                  <a:gd name="T26" fmla="*/ 123 w 129"/>
                  <a:gd name="T27" fmla="*/ 99 h 115"/>
                  <a:gd name="T28" fmla="*/ 121 w 129"/>
                  <a:gd name="T29" fmla="*/ 77 h 115"/>
                  <a:gd name="T30" fmla="*/ 121 w 129"/>
                  <a:gd name="T31" fmla="*/ 19 h 115"/>
                  <a:gd name="T32" fmla="*/ 103 w 129"/>
                  <a:gd name="T33" fmla="*/ 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103" y="9"/>
                    </a:moveTo>
                    <a:cubicBezTo>
                      <a:pt x="94" y="5"/>
                      <a:pt x="83" y="4"/>
                      <a:pt x="79" y="3"/>
                    </a:cubicBezTo>
                    <a:cubicBezTo>
                      <a:pt x="81" y="3"/>
                      <a:pt x="85" y="5"/>
                      <a:pt x="88" y="8"/>
                    </a:cubicBezTo>
                    <a:cubicBezTo>
                      <a:pt x="93" y="13"/>
                      <a:pt x="92" y="22"/>
                      <a:pt x="92" y="22"/>
                    </a:cubicBezTo>
                    <a:cubicBezTo>
                      <a:pt x="92" y="71"/>
                      <a:pt x="92" y="71"/>
                      <a:pt x="92" y="71"/>
                    </a:cubicBezTo>
                    <a:cubicBezTo>
                      <a:pt x="92" y="71"/>
                      <a:pt x="93" y="80"/>
                      <a:pt x="88" y="86"/>
                    </a:cubicBezTo>
                    <a:cubicBezTo>
                      <a:pt x="83" y="91"/>
                      <a:pt x="76" y="91"/>
                      <a:pt x="76" y="91"/>
                    </a:cubicBezTo>
                    <a:cubicBezTo>
                      <a:pt x="73" y="91"/>
                      <a:pt x="73" y="91"/>
                      <a:pt x="73" y="91"/>
                    </a:cubicBezTo>
                    <a:cubicBezTo>
                      <a:pt x="35" y="91"/>
                      <a:pt x="7" y="67"/>
                      <a:pt x="6" y="37"/>
                    </a:cubicBezTo>
                    <a:cubicBezTo>
                      <a:pt x="5" y="13"/>
                      <a:pt x="15" y="0"/>
                      <a:pt x="15" y="0"/>
                    </a:cubicBezTo>
                    <a:cubicBezTo>
                      <a:pt x="15" y="0"/>
                      <a:pt x="0" y="17"/>
                      <a:pt x="0" y="44"/>
                    </a:cubicBezTo>
                    <a:cubicBezTo>
                      <a:pt x="0" y="81"/>
                      <a:pt x="29" y="115"/>
                      <a:pt x="76" y="115"/>
                    </a:cubicBezTo>
                    <a:cubicBezTo>
                      <a:pt x="129" y="115"/>
                      <a:pt x="129" y="115"/>
                      <a:pt x="129" y="115"/>
                    </a:cubicBezTo>
                    <a:cubicBezTo>
                      <a:pt x="129" y="115"/>
                      <a:pt x="125" y="106"/>
                      <a:pt x="123" y="99"/>
                    </a:cubicBezTo>
                    <a:cubicBezTo>
                      <a:pt x="121" y="88"/>
                      <a:pt x="121" y="77"/>
                      <a:pt x="121" y="77"/>
                    </a:cubicBezTo>
                    <a:cubicBezTo>
                      <a:pt x="121" y="19"/>
                      <a:pt x="121" y="19"/>
                      <a:pt x="121" y="19"/>
                    </a:cubicBezTo>
                    <a:cubicBezTo>
                      <a:pt x="121" y="19"/>
                      <a:pt x="114" y="13"/>
                      <a:pt x="10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1" name="Freeform 106">
                <a:extLst>
                  <a:ext uri="{FF2B5EF4-FFF2-40B4-BE49-F238E27FC236}">
                    <a16:creationId xmlns:a16="http://schemas.microsoft.com/office/drawing/2014/main" id="{A324F02F-F53F-4C9E-889C-730CA6EC5EB5}"/>
                  </a:ext>
                </a:extLst>
              </p:cNvPr>
              <p:cNvSpPr>
                <a:spLocks/>
              </p:cNvSpPr>
              <p:nvPr userDrawn="1"/>
            </p:nvSpPr>
            <p:spPr bwMode="auto">
              <a:xfrm>
                <a:off x="4149725" y="2711450"/>
                <a:ext cx="409575" cy="365125"/>
              </a:xfrm>
              <a:custGeom>
                <a:avLst/>
                <a:gdLst>
                  <a:gd name="T0" fmla="*/ 53 w 129"/>
                  <a:gd name="T1" fmla="*/ 0 h 115"/>
                  <a:gd name="T2" fmla="*/ 0 w 129"/>
                  <a:gd name="T3" fmla="*/ 0 h 115"/>
                  <a:gd name="T4" fmla="*/ 5 w 129"/>
                  <a:gd name="T5" fmla="*/ 16 h 115"/>
                  <a:gd name="T6" fmla="*/ 8 w 129"/>
                  <a:gd name="T7" fmla="*/ 38 h 115"/>
                  <a:gd name="T8" fmla="*/ 8 w 129"/>
                  <a:gd name="T9" fmla="*/ 96 h 115"/>
                  <a:gd name="T10" fmla="*/ 25 w 129"/>
                  <a:gd name="T11" fmla="*/ 106 h 115"/>
                  <a:gd name="T12" fmla="*/ 49 w 129"/>
                  <a:gd name="T13" fmla="*/ 111 h 115"/>
                  <a:gd name="T14" fmla="*/ 40 w 129"/>
                  <a:gd name="T15" fmla="*/ 106 h 115"/>
                  <a:gd name="T16" fmla="*/ 36 w 129"/>
                  <a:gd name="T17" fmla="*/ 92 h 115"/>
                  <a:gd name="T18" fmla="*/ 36 w 129"/>
                  <a:gd name="T19" fmla="*/ 44 h 115"/>
                  <a:gd name="T20" fmla="*/ 41 w 129"/>
                  <a:gd name="T21" fmla="*/ 29 h 115"/>
                  <a:gd name="T22" fmla="*/ 53 w 129"/>
                  <a:gd name="T23" fmla="*/ 24 h 115"/>
                  <a:gd name="T24" fmla="*/ 56 w 129"/>
                  <a:gd name="T25" fmla="*/ 24 h 115"/>
                  <a:gd name="T26" fmla="*/ 122 w 129"/>
                  <a:gd name="T27" fmla="*/ 78 h 115"/>
                  <a:gd name="T28" fmla="*/ 113 w 129"/>
                  <a:gd name="T29" fmla="*/ 115 h 115"/>
                  <a:gd name="T30" fmla="*/ 129 w 129"/>
                  <a:gd name="T31" fmla="*/ 71 h 115"/>
                  <a:gd name="T32" fmla="*/ 53 w 129"/>
                  <a:gd name="T3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53" y="0"/>
                    </a:moveTo>
                    <a:cubicBezTo>
                      <a:pt x="0" y="0"/>
                      <a:pt x="0" y="0"/>
                      <a:pt x="0" y="0"/>
                    </a:cubicBezTo>
                    <a:cubicBezTo>
                      <a:pt x="0" y="0"/>
                      <a:pt x="4" y="9"/>
                      <a:pt x="5" y="16"/>
                    </a:cubicBezTo>
                    <a:cubicBezTo>
                      <a:pt x="8" y="26"/>
                      <a:pt x="8" y="38"/>
                      <a:pt x="8" y="38"/>
                    </a:cubicBezTo>
                    <a:cubicBezTo>
                      <a:pt x="8" y="96"/>
                      <a:pt x="8" y="96"/>
                      <a:pt x="8" y="96"/>
                    </a:cubicBezTo>
                    <a:cubicBezTo>
                      <a:pt x="8" y="96"/>
                      <a:pt x="14" y="101"/>
                      <a:pt x="25" y="106"/>
                    </a:cubicBezTo>
                    <a:cubicBezTo>
                      <a:pt x="34" y="109"/>
                      <a:pt x="45" y="111"/>
                      <a:pt x="49" y="111"/>
                    </a:cubicBezTo>
                    <a:cubicBezTo>
                      <a:pt x="47" y="111"/>
                      <a:pt x="44" y="110"/>
                      <a:pt x="40" y="106"/>
                    </a:cubicBezTo>
                    <a:cubicBezTo>
                      <a:pt x="36" y="101"/>
                      <a:pt x="36" y="92"/>
                      <a:pt x="36" y="92"/>
                    </a:cubicBezTo>
                    <a:cubicBezTo>
                      <a:pt x="36" y="44"/>
                      <a:pt x="36" y="44"/>
                      <a:pt x="36" y="44"/>
                    </a:cubicBezTo>
                    <a:cubicBezTo>
                      <a:pt x="36" y="44"/>
                      <a:pt x="36" y="34"/>
                      <a:pt x="41" y="29"/>
                    </a:cubicBezTo>
                    <a:cubicBezTo>
                      <a:pt x="46" y="23"/>
                      <a:pt x="53" y="24"/>
                      <a:pt x="53" y="24"/>
                    </a:cubicBezTo>
                    <a:cubicBezTo>
                      <a:pt x="56" y="24"/>
                      <a:pt x="56" y="24"/>
                      <a:pt x="56" y="24"/>
                    </a:cubicBezTo>
                    <a:cubicBezTo>
                      <a:pt x="94" y="24"/>
                      <a:pt x="122" y="47"/>
                      <a:pt x="122" y="78"/>
                    </a:cubicBezTo>
                    <a:cubicBezTo>
                      <a:pt x="123" y="102"/>
                      <a:pt x="113" y="115"/>
                      <a:pt x="113" y="115"/>
                    </a:cubicBezTo>
                    <a:cubicBezTo>
                      <a:pt x="113" y="115"/>
                      <a:pt x="129" y="98"/>
                      <a:pt x="129" y="71"/>
                    </a:cubicBezTo>
                    <a:cubicBezTo>
                      <a:pt x="129" y="34"/>
                      <a:pt x="99"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2" name="Freeform 107">
                <a:extLst>
                  <a:ext uri="{FF2B5EF4-FFF2-40B4-BE49-F238E27FC236}">
                    <a16:creationId xmlns:a16="http://schemas.microsoft.com/office/drawing/2014/main" id="{01F73049-38D9-4A74-B1AF-60C1D085DBD4}"/>
                  </a:ext>
                </a:extLst>
              </p:cNvPr>
              <p:cNvSpPr>
                <a:spLocks noEditPoints="1"/>
              </p:cNvSpPr>
              <p:nvPr userDrawn="1"/>
            </p:nvSpPr>
            <p:spPr bwMode="auto">
              <a:xfrm>
                <a:off x="3906838" y="2797175"/>
                <a:ext cx="815975" cy="877887"/>
              </a:xfrm>
              <a:custGeom>
                <a:avLst/>
                <a:gdLst>
                  <a:gd name="T0" fmla="*/ 130 w 256"/>
                  <a:gd name="T1" fmla="*/ 0 h 276"/>
                  <a:gd name="T2" fmla="*/ 172 w 256"/>
                  <a:gd name="T3" fmla="*/ 50 h 276"/>
                  <a:gd name="T4" fmla="*/ 159 w 256"/>
                  <a:gd name="T5" fmla="*/ 79 h 276"/>
                  <a:gd name="T6" fmla="*/ 129 w 256"/>
                  <a:gd name="T7" fmla="*/ 90 h 276"/>
                  <a:gd name="T8" fmla="*/ 84 w 256"/>
                  <a:gd name="T9" fmla="*/ 76 h 276"/>
                  <a:gd name="T10" fmla="*/ 84 w 256"/>
                  <a:gd name="T11" fmla="*/ 79 h 276"/>
                  <a:gd name="T12" fmla="*/ 55 w 256"/>
                  <a:gd name="T13" fmla="*/ 72 h 276"/>
                  <a:gd name="T14" fmla="*/ 0 w 256"/>
                  <a:gd name="T15" fmla="*/ 136 h 276"/>
                  <a:gd name="T16" fmla="*/ 50 w 256"/>
                  <a:gd name="T17" fmla="*/ 93 h 276"/>
                  <a:gd name="T18" fmla="*/ 51 w 256"/>
                  <a:gd name="T19" fmla="*/ 93 h 276"/>
                  <a:gd name="T20" fmla="*/ 80 w 256"/>
                  <a:gd name="T21" fmla="*/ 106 h 276"/>
                  <a:gd name="T22" fmla="*/ 84 w 256"/>
                  <a:gd name="T23" fmla="*/ 111 h 276"/>
                  <a:gd name="T24" fmla="*/ 84 w 256"/>
                  <a:gd name="T25" fmla="*/ 114 h 276"/>
                  <a:gd name="T26" fmla="*/ 85 w 256"/>
                  <a:gd name="T27" fmla="*/ 114 h 276"/>
                  <a:gd name="T28" fmla="*/ 91 w 256"/>
                  <a:gd name="T29" fmla="*/ 137 h 276"/>
                  <a:gd name="T30" fmla="*/ 76 w 256"/>
                  <a:gd name="T31" fmla="*/ 182 h 276"/>
                  <a:gd name="T32" fmla="*/ 78 w 256"/>
                  <a:gd name="T33" fmla="*/ 182 h 276"/>
                  <a:gd name="T34" fmla="*/ 63 w 256"/>
                  <a:gd name="T35" fmla="*/ 222 h 276"/>
                  <a:gd name="T36" fmla="*/ 127 w 256"/>
                  <a:gd name="T37" fmla="*/ 276 h 276"/>
                  <a:gd name="T38" fmla="*/ 85 w 256"/>
                  <a:gd name="T39" fmla="*/ 226 h 276"/>
                  <a:gd name="T40" fmla="*/ 98 w 256"/>
                  <a:gd name="T41" fmla="*/ 197 h 276"/>
                  <a:gd name="T42" fmla="*/ 128 w 256"/>
                  <a:gd name="T43" fmla="*/ 186 h 276"/>
                  <a:gd name="T44" fmla="*/ 173 w 256"/>
                  <a:gd name="T45" fmla="*/ 200 h 276"/>
                  <a:gd name="T46" fmla="*/ 173 w 256"/>
                  <a:gd name="T47" fmla="*/ 198 h 276"/>
                  <a:gd name="T48" fmla="*/ 202 w 256"/>
                  <a:gd name="T49" fmla="*/ 205 h 276"/>
                  <a:gd name="T50" fmla="*/ 256 w 256"/>
                  <a:gd name="T51" fmla="*/ 142 h 276"/>
                  <a:gd name="T52" fmla="*/ 206 w 256"/>
                  <a:gd name="T53" fmla="*/ 183 h 276"/>
                  <a:gd name="T54" fmla="*/ 177 w 256"/>
                  <a:gd name="T55" fmla="*/ 170 h 276"/>
                  <a:gd name="T56" fmla="*/ 173 w 256"/>
                  <a:gd name="T57" fmla="*/ 165 h 276"/>
                  <a:gd name="T58" fmla="*/ 173 w 256"/>
                  <a:gd name="T59" fmla="*/ 163 h 276"/>
                  <a:gd name="T60" fmla="*/ 172 w 256"/>
                  <a:gd name="T61" fmla="*/ 163 h 276"/>
                  <a:gd name="T62" fmla="*/ 166 w 256"/>
                  <a:gd name="T63" fmla="*/ 140 h 276"/>
                  <a:gd name="T64" fmla="*/ 180 w 256"/>
                  <a:gd name="T65" fmla="*/ 95 h 276"/>
                  <a:gd name="T66" fmla="*/ 178 w 256"/>
                  <a:gd name="T67" fmla="*/ 95 h 276"/>
                  <a:gd name="T68" fmla="*/ 193 w 256"/>
                  <a:gd name="T69" fmla="*/ 55 h 276"/>
                  <a:gd name="T70" fmla="*/ 130 w 256"/>
                  <a:gd name="T71" fmla="*/ 0 h 276"/>
                  <a:gd name="T72" fmla="*/ 127 w 256"/>
                  <a:gd name="T73" fmla="*/ 161 h 276"/>
                  <a:gd name="T74" fmla="*/ 115 w 256"/>
                  <a:gd name="T75" fmla="*/ 162 h 276"/>
                  <a:gd name="T76" fmla="*/ 116 w 256"/>
                  <a:gd name="T77" fmla="*/ 136 h 276"/>
                  <a:gd name="T78" fmla="*/ 113 w 256"/>
                  <a:gd name="T79" fmla="*/ 116 h 276"/>
                  <a:gd name="T80" fmla="*/ 130 w 256"/>
                  <a:gd name="T81" fmla="*/ 116 h 276"/>
                  <a:gd name="T82" fmla="*/ 141 w 256"/>
                  <a:gd name="T83" fmla="*/ 115 h 276"/>
                  <a:gd name="T84" fmla="*/ 141 w 256"/>
                  <a:gd name="T85" fmla="*/ 142 h 276"/>
                  <a:gd name="T86" fmla="*/ 143 w 256"/>
                  <a:gd name="T87" fmla="*/ 161 h 276"/>
                  <a:gd name="T88" fmla="*/ 127 w 256"/>
                  <a:gd name="T89" fmla="*/ 16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6" h="276">
                    <a:moveTo>
                      <a:pt x="130" y="0"/>
                    </a:moveTo>
                    <a:cubicBezTo>
                      <a:pt x="143" y="2"/>
                      <a:pt x="174" y="8"/>
                      <a:pt x="172" y="50"/>
                    </a:cubicBezTo>
                    <a:cubicBezTo>
                      <a:pt x="171" y="61"/>
                      <a:pt x="167" y="72"/>
                      <a:pt x="159" y="79"/>
                    </a:cubicBezTo>
                    <a:cubicBezTo>
                      <a:pt x="151" y="87"/>
                      <a:pt x="140" y="91"/>
                      <a:pt x="129" y="90"/>
                    </a:cubicBezTo>
                    <a:cubicBezTo>
                      <a:pt x="113" y="90"/>
                      <a:pt x="97" y="85"/>
                      <a:pt x="84" y="76"/>
                    </a:cubicBezTo>
                    <a:cubicBezTo>
                      <a:pt x="84" y="79"/>
                      <a:pt x="84" y="79"/>
                      <a:pt x="84" y="79"/>
                    </a:cubicBezTo>
                    <a:cubicBezTo>
                      <a:pt x="75" y="74"/>
                      <a:pt x="66" y="72"/>
                      <a:pt x="55" y="72"/>
                    </a:cubicBezTo>
                    <a:cubicBezTo>
                      <a:pt x="9" y="72"/>
                      <a:pt x="0" y="120"/>
                      <a:pt x="0" y="136"/>
                    </a:cubicBezTo>
                    <a:cubicBezTo>
                      <a:pt x="2" y="122"/>
                      <a:pt x="8" y="92"/>
                      <a:pt x="50" y="93"/>
                    </a:cubicBezTo>
                    <a:cubicBezTo>
                      <a:pt x="51" y="93"/>
                      <a:pt x="51" y="93"/>
                      <a:pt x="51" y="93"/>
                    </a:cubicBezTo>
                    <a:cubicBezTo>
                      <a:pt x="62" y="94"/>
                      <a:pt x="72" y="98"/>
                      <a:pt x="80" y="106"/>
                    </a:cubicBezTo>
                    <a:cubicBezTo>
                      <a:pt x="81" y="108"/>
                      <a:pt x="83" y="110"/>
                      <a:pt x="84" y="111"/>
                    </a:cubicBezTo>
                    <a:cubicBezTo>
                      <a:pt x="84" y="114"/>
                      <a:pt x="84" y="114"/>
                      <a:pt x="84" y="114"/>
                    </a:cubicBezTo>
                    <a:cubicBezTo>
                      <a:pt x="84" y="114"/>
                      <a:pt x="84" y="114"/>
                      <a:pt x="85" y="114"/>
                    </a:cubicBezTo>
                    <a:cubicBezTo>
                      <a:pt x="89" y="121"/>
                      <a:pt x="91" y="129"/>
                      <a:pt x="91" y="137"/>
                    </a:cubicBezTo>
                    <a:cubicBezTo>
                      <a:pt x="89" y="164"/>
                      <a:pt x="76" y="182"/>
                      <a:pt x="76" y="182"/>
                    </a:cubicBezTo>
                    <a:cubicBezTo>
                      <a:pt x="78" y="182"/>
                      <a:pt x="78" y="182"/>
                      <a:pt x="78" y="182"/>
                    </a:cubicBezTo>
                    <a:cubicBezTo>
                      <a:pt x="69" y="192"/>
                      <a:pt x="63" y="206"/>
                      <a:pt x="63" y="222"/>
                    </a:cubicBezTo>
                    <a:cubicBezTo>
                      <a:pt x="63" y="268"/>
                      <a:pt x="111" y="276"/>
                      <a:pt x="127" y="276"/>
                    </a:cubicBezTo>
                    <a:cubicBezTo>
                      <a:pt x="113" y="275"/>
                      <a:pt x="83" y="269"/>
                      <a:pt x="85" y="226"/>
                    </a:cubicBezTo>
                    <a:cubicBezTo>
                      <a:pt x="85" y="215"/>
                      <a:pt x="90" y="205"/>
                      <a:pt x="98" y="197"/>
                    </a:cubicBezTo>
                    <a:cubicBezTo>
                      <a:pt x="106" y="190"/>
                      <a:pt x="117" y="186"/>
                      <a:pt x="128" y="186"/>
                    </a:cubicBezTo>
                    <a:cubicBezTo>
                      <a:pt x="155" y="188"/>
                      <a:pt x="173" y="200"/>
                      <a:pt x="173" y="200"/>
                    </a:cubicBezTo>
                    <a:cubicBezTo>
                      <a:pt x="173" y="198"/>
                      <a:pt x="173" y="198"/>
                      <a:pt x="173" y="198"/>
                    </a:cubicBezTo>
                    <a:cubicBezTo>
                      <a:pt x="181" y="202"/>
                      <a:pt x="191" y="205"/>
                      <a:pt x="202" y="205"/>
                    </a:cubicBezTo>
                    <a:cubicBezTo>
                      <a:pt x="248" y="205"/>
                      <a:pt x="256" y="157"/>
                      <a:pt x="256" y="142"/>
                    </a:cubicBezTo>
                    <a:cubicBezTo>
                      <a:pt x="255" y="155"/>
                      <a:pt x="249" y="185"/>
                      <a:pt x="206" y="183"/>
                    </a:cubicBezTo>
                    <a:cubicBezTo>
                      <a:pt x="195" y="183"/>
                      <a:pt x="185" y="178"/>
                      <a:pt x="177" y="170"/>
                    </a:cubicBezTo>
                    <a:cubicBezTo>
                      <a:pt x="175" y="169"/>
                      <a:pt x="174" y="167"/>
                      <a:pt x="173" y="165"/>
                    </a:cubicBezTo>
                    <a:cubicBezTo>
                      <a:pt x="173" y="163"/>
                      <a:pt x="173" y="163"/>
                      <a:pt x="173" y="163"/>
                    </a:cubicBezTo>
                    <a:cubicBezTo>
                      <a:pt x="173" y="163"/>
                      <a:pt x="172" y="163"/>
                      <a:pt x="172" y="163"/>
                    </a:cubicBezTo>
                    <a:cubicBezTo>
                      <a:pt x="168" y="156"/>
                      <a:pt x="166" y="148"/>
                      <a:pt x="166" y="140"/>
                    </a:cubicBezTo>
                    <a:cubicBezTo>
                      <a:pt x="168" y="114"/>
                      <a:pt x="180" y="95"/>
                      <a:pt x="180" y="95"/>
                    </a:cubicBezTo>
                    <a:cubicBezTo>
                      <a:pt x="178" y="95"/>
                      <a:pt x="178" y="95"/>
                      <a:pt x="178" y="95"/>
                    </a:cubicBezTo>
                    <a:cubicBezTo>
                      <a:pt x="188" y="85"/>
                      <a:pt x="193" y="71"/>
                      <a:pt x="193" y="55"/>
                    </a:cubicBezTo>
                    <a:cubicBezTo>
                      <a:pt x="193" y="9"/>
                      <a:pt x="146" y="0"/>
                      <a:pt x="130" y="0"/>
                    </a:cubicBezTo>
                    <a:close/>
                    <a:moveTo>
                      <a:pt x="127" y="161"/>
                    </a:moveTo>
                    <a:cubicBezTo>
                      <a:pt x="123" y="161"/>
                      <a:pt x="119" y="161"/>
                      <a:pt x="115" y="162"/>
                    </a:cubicBezTo>
                    <a:cubicBezTo>
                      <a:pt x="116" y="154"/>
                      <a:pt x="116" y="146"/>
                      <a:pt x="116" y="136"/>
                    </a:cubicBezTo>
                    <a:cubicBezTo>
                      <a:pt x="116" y="129"/>
                      <a:pt x="115" y="122"/>
                      <a:pt x="113" y="116"/>
                    </a:cubicBezTo>
                    <a:cubicBezTo>
                      <a:pt x="118" y="116"/>
                      <a:pt x="124" y="116"/>
                      <a:pt x="130" y="116"/>
                    </a:cubicBezTo>
                    <a:cubicBezTo>
                      <a:pt x="134" y="116"/>
                      <a:pt x="138" y="116"/>
                      <a:pt x="141" y="115"/>
                    </a:cubicBezTo>
                    <a:cubicBezTo>
                      <a:pt x="141" y="122"/>
                      <a:pt x="141" y="131"/>
                      <a:pt x="141" y="142"/>
                    </a:cubicBezTo>
                    <a:cubicBezTo>
                      <a:pt x="141" y="148"/>
                      <a:pt x="142" y="155"/>
                      <a:pt x="143" y="161"/>
                    </a:cubicBezTo>
                    <a:cubicBezTo>
                      <a:pt x="138" y="161"/>
                      <a:pt x="133" y="161"/>
                      <a:pt x="127"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Freeform 108">
                <a:extLst>
                  <a:ext uri="{FF2B5EF4-FFF2-40B4-BE49-F238E27FC236}">
                    <a16:creationId xmlns:a16="http://schemas.microsoft.com/office/drawing/2014/main" id="{85251CAF-4B05-4991-8EA7-9681F64DAE9A}"/>
                  </a:ext>
                </a:extLst>
              </p:cNvPr>
              <p:cNvSpPr>
                <a:spLocks/>
              </p:cNvSpPr>
              <p:nvPr userDrawn="1"/>
            </p:nvSpPr>
            <p:spPr bwMode="auto">
              <a:xfrm>
                <a:off x="4137025" y="2325688"/>
                <a:ext cx="409575" cy="365125"/>
              </a:xfrm>
              <a:custGeom>
                <a:avLst/>
                <a:gdLst>
                  <a:gd name="T0" fmla="*/ 76 w 129"/>
                  <a:gd name="T1" fmla="*/ 115 h 115"/>
                  <a:gd name="T2" fmla="*/ 129 w 129"/>
                  <a:gd name="T3" fmla="*/ 115 h 115"/>
                  <a:gd name="T4" fmla="*/ 123 w 129"/>
                  <a:gd name="T5" fmla="*/ 99 h 115"/>
                  <a:gd name="T6" fmla="*/ 121 w 129"/>
                  <a:gd name="T7" fmla="*/ 77 h 115"/>
                  <a:gd name="T8" fmla="*/ 121 w 129"/>
                  <a:gd name="T9" fmla="*/ 19 h 115"/>
                  <a:gd name="T10" fmla="*/ 103 w 129"/>
                  <a:gd name="T11" fmla="*/ 10 h 115"/>
                  <a:gd name="T12" fmla="*/ 79 w 129"/>
                  <a:gd name="T13" fmla="*/ 4 h 115"/>
                  <a:gd name="T14" fmla="*/ 88 w 129"/>
                  <a:gd name="T15" fmla="*/ 9 h 115"/>
                  <a:gd name="T16" fmla="*/ 92 w 129"/>
                  <a:gd name="T17" fmla="*/ 23 h 115"/>
                  <a:gd name="T18" fmla="*/ 92 w 129"/>
                  <a:gd name="T19" fmla="*/ 72 h 115"/>
                  <a:gd name="T20" fmla="*/ 88 w 129"/>
                  <a:gd name="T21" fmla="*/ 87 h 115"/>
                  <a:gd name="T22" fmla="*/ 76 w 129"/>
                  <a:gd name="T23" fmla="*/ 92 h 115"/>
                  <a:gd name="T24" fmla="*/ 73 w 129"/>
                  <a:gd name="T25" fmla="*/ 92 h 115"/>
                  <a:gd name="T26" fmla="*/ 6 w 129"/>
                  <a:gd name="T27" fmla="*/ 38 h 115"/>
                  <a:gd name="T28" fmla="*/ 15 w 129"/>
                  <a:gd name="T29" fmla="*/ 0 h 115"/>
                  <a:gd name="T30" fmla="*/ 0 w 129"/>
                  <a:gd name="T31" fmla="*/ 45 h 115"/>
                  <a:gd name="T32" fmla="*/ 76 w 129"/>
                  <a:gd name="T3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76" y="115"/>
                    </a:moveTo>
                    <a:cubicBezTo>
                      <a:pt x="129" y="115"/>
                      <a:pt x="129" y="115"/>
                      <a:pt x="129" y="115"/>
                    </a:cubicBezTo>
                    <a:cubicBezTo>
                      <a:pt x="129" y="115"/>
                      <a:pt x="125" y="107"/>
                      <a:pt x="123" y="99"/>
                    </a:cubicBezTo>
                    <a:cubicBezTo>
                      <a:pt x="121" y="89"/>
                      <a:pt x="121" y="77"/>
                      <a:pt x="121" y="77"/>
                    </a:cubicBezTo>
                    <a:cubicBezTo>
                      <a:pt x="121" y="19"/>
                      <a:pt x="121" y="19"/>
                      <a:pt x="121" y="19"/>
                    </a:cubicBezTo>
                    <a:cubicBezTo>
                      <a:pt x="121" y="19"/>
                      <a:pt x="114" y="14"/>
                      <a:pt x="103" y="10"/>
                    </a:cubicBezTo>
                    <a:cubicBezTo>
                      <a:pt x="94" y="6"/>
                      <a:pt x="83" y="4"/>
                      <a:pt x="79" y="4"/>
                    </a:cubicBezTo>
                    <a:cubicBezTo>
                      <a:pt x="81" y="4"/>
                      <a:pt x="85" y="6"/>
                      <a:pt x="88" y="9"/>
                    </a:cubicBezTo>
                    <a:cubicBezTo>
                      <a:pt x="93" y="14"/>
                      <a:pt x="92" y="23"/>
                      <a:pt x="92" y="23"/>
                    </a:cubicBezTo>
                    <a:cubicBezTo>
                      <a:pt x="92" y="72"/>
                      <a:pt x="92" y="72"/>
                      <a:pt x="92" y="72"/>
                    </a:cubicBezTo>
                    <a:cubicBezTo>
                      <a:pt x="92" y="72"/>
                      <a:pt x="93" y="81"/>
                      <a:pt x="88" y="87"/>
                    </a:cubicBezTo>
                    <a:cubicBezTo>
                      <a:pt x="83" y="92"/>
                      <a:pt x="76" y="92"/>
                      <a:pt x="76" y="92"/>
                    </a:cubicBezTo>
                    <a:cubicBezTo>
                      <a:pt x="73" y="92"/>
                      <a:pt x="73" y="92"/>
                      <a:pt x="73" y="92"/>
                    </a:cubicBezTo>
                    <a:cubicBezTo>
                      <a:pt x="35" y="92"/>
                      <a:pt x="7" y="68"/>
                      <a:pt x="6" y="38"/>
                    </a:cubicBezTo>
                    <a:cubicBezTo>
                      <a:pt x="5" y="14"/>
                      <a:pt x="15" y="0"/>
                      <a:pt x="15" y="0"/>
                    </a:cubicBezTo>
                    <a:cubicBezTo>
                      <a:pt x="15" y="0"/>
                      <a:pt x="0" y="18"/>
                      <a:pt x="0" y="45"/>
                    </a:cubicBezTo>
                    <a:cubicBezTo>
                      <a:pt x="0" y="81"/>
                      <a:pt x="29" y="115"/>
                      <a:pt x="76"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4" name="Freeform 109">
                <a:extLst>
                  <a:ext uri="{FF2B5EF4-FFF2-40B4-BE49-F238E27FC236}">
                    <a16:creationId xmlns:a16="http://schemas.microsoft.com/office/drawing/2014/main" id="{D689E544-D53D-43EE-8844-77EE32F3344F}"/>
                  </a:ext>
                </a:extLst>
              </p:cNvPr>
              <p:cNvSpPr>
                <a:spLocks/>
              </p:cNvSpPr>
              <p:nvPr userDrawn="1"/>
            </p:nvSpPr>
            <p:spPr bwMode="auto">
              <a:xfrm>
                <a:off x="3821113" y="2990850"/>
                <a:ext cx="369888" cy="411162"/>
              </a:xfrm>
              <a:custGeom>
                <a:avLst/>
                <a:gdLst>
                  <a:gd name="T0" fmla="*/ 0 w 116"/>
                  <a:gd name="T1" fmla="*/ 76 h 129"/>
                  <a:gd name="T2" fmla="*/ 0 w 116"/>
                  <a:gd name="T3" fmla="*/ 129 h 129"/>
                  <a:gd name="T4" fmla="*/ 16 w 116"/>
                  <a:gd name="T5" fmla="*/ 123 h 129"/>
                  <a:gd name="T6" fmla="*/ 38 w 116"/>
                  <a:gd name="T7" fmla="*/ 121 h 129"/>
                  <a:gd name="T8" fmla="*/ 96 w 116"/>
                  <a:gd name="T9" fmla="*/ 121 h 129"/>
                  <a:gd name="T10" fmla="*/ 106 w 116"/>
                  <a:gd name="T11" fmla="*/ 103 h 129"/>
                  <a:gd name="T12" fmla="*/ 106 w 116"/>
                  <a:gd name="T13" fmla="*/ 103 h 129"/>
                  <a:gd name="T14" fmla="*/ 112 w 116"/>
                  <a:gd name="T15" fmla="*/ 79 h 129"/>
                  <a:gd name="T16" fmla="*/ 106 w 116"/>
                  <a:gd name="T17" fmla="*/ 88 h 129"/>
                  <a:gd name="T18" fmla="*/ 92 w 116"/>
                  <a:gd name="T19" fmla="*/ 92 h 129"/>
                  <a:gd name="T20" fmla="*/ 44 w 116"/>
                  <a:gd name="T21" fmla="*/ 92 h 129"/>
                  <a:gd name="T22" fmla="*/ 30 w 116"/>
                  <a:gd name="T23" fmla="*/ 87 h 129"/>
                  <a:gd name="T24" fmla="*/ 24 w 116"/>
                  <a:gd name="T25" fmla="*/ 76 h 129"/>
                  <a:gd name="T26" fmla="*/ 24 w 116"/>
                  <a:gd name="T27" fmla="*/ 72 h 129"/>
                  <a:gd name="T28" fmla="*/ 78 w 116"/>
                  <a:gd name="T29" fmla="*/ 6 h 129"/>
                  <a:gd name="T30" fmla="*/ 116 w 116"/>
                  <a:gd name="T31" fmla="*/ 15 h 129"/>
                  <a:gd name="T32" fmla="*/ 72 w 116"/>
                  <a:gd name="T33" fmla="*/ 0 h 129"/>
                  <a:gd name="T34" fmla="*/ 0 w 116"/>
                  <a:gd name="T35"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129">
                    <a:moveTo>
                      <a:pt x="0" y="76"/>
                    </a:moveTo>
                    <a:cubicBezTo>
                      <a:pt x="0" y="129"/>
                      <a:pt x="0" y="129"/>
                      <a:pt x="0" y="129"/>
                    </a:cubicBezTo>
                    <a:cubicBezTo>
                      <a:pt x="0" y="129"/>
                      <a:pt x="9" y="125"/>
                      <a:pt x="16" y="123"/>
                    </a:cubicBezTo>
                    <a:cubicBezTo>
                      <a:pt x="27" y="121"/>
                      <a:pt x="38" y="121"/>
                      <a:pt x="38" y="121"/>
                    </a:cubicBezTo>
                    <a:cubicBezTo>
                      <a:pt x="96" y="121"/>
                      <a:pt x="96" y="121"/>
                      <a:pt x="96" y="121"/>
                    </a:cubicBezTo>
                    <a:cubicBezTo>
                      <a:pt x="96" y="121"/>
                      <a:pt x="102" y="114"/>
                      <a:pt x="106" y="103"/>
                    </a:cubicBezTo>
                    <a:cubicBezTo>
                      <a:pt x="106" y="103"/>
                      <a:pt x="106" y="103"/>
                      <a:pt x="106" y="103"/>
                    </a:cubicBezTo>
                    <a:cubicBezTo>
                      <a:pt x="109" y="94"/>
                      <a:pt x="111" y="83"/>
                      <a:pt x="112" y="79"/>
                    </a:cubicBezTo>
                    <a:cubicBezTo>
                      <a:pt x="111" y="81"/>
                      <a:pt x="110" y="85"/>
                      <a:pt x="106" y="88"/>
                    </a:cubicBezTo>
                    <a:cubicBezTo>
                      <a:pt x="102" y="93"/>
                      <a:pt x="92" y="92"/>
                      <a:pt x="92" y="92"/>
                    </a:cubicBezTo>
                    <a:cubicBezTo>
                      <a:pt x="44" y="92"/>
                      <a:pt x="44" y="92"/>
                      <a:pt x="44" y="92"/>
                    </a:cubicBezTo>
                    <a:cubicBezTo>
                      <a:pt x="44" y="92"/>
                      <a:pt x="35" y="93"/>
                      <a:pt x="30" y="87"/>
                    </a:cubicBezTo>
                    <a:cubicBezTo>
                      <a:pt x="24" y="82"/>
                      <a:pt x="24" y="76"/>
                      <a:pt x="24" y="76"/>
                    </a:cubicBezTo>
                    <a:cubicBezTo>
                      <a:pt x="24" y="72"/>
                      <a:pt x="24" y="72"/>
                      <a:pt x="24" y="72"/>
                    </a:cubicBezTo>
                    <a:cubicBezTo>
                      <a:pt x="24" y="34"/>
                      <a:pt x="48" y="7"/>
                      <a:pt x="78" y="6"/>
                    </a:cubicBezTo>
                    <a:cubicBezTo>
                      <a:pt x="102" y="5"/>
                      <a:pt x="116" y="15"/>
                      <a:pt x="116" y="15"/>
                    </a:cubicBezTo>
                    <a:cubicBezTo>
                      <a:pt x="116" y="15"/>
                      <a:pt x="98" y="0"/>
                      <a:pt x="72" y="0"/>
                    </a:cubicBezTo>
                    <a:cubicBezTo>
                      <a:pt x="34" y="0"/>
                      <a:pt x="0" y="29"/>
                      <a:pt x="0"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5" name="Freeform 110">
                <a:extLst>
                  <a:ext uri="{FF2B5EF4-FFF2-40B4-BE49-F238E27FC236}">
                    <a16:creationId xmlns:a16="http://schemas.microsoft.com/office/drawing/2014/main" id="{E99FFDAE-971C-47CD-A59B-CC83B39F5655}"/>
                  </a:ext>
                </a:extLst>
              </p:cNvPr>
              <p:cNvSpPr>
                <a:spLocks/>
              </p:cNvSpPr>
              <p:nvPr userDrawn="1"/>
            </p:nvSpPr>
            <p:spPr bwMode="auto">
              <a:xfrm>
                <a:off x="5486400" y="3844925"/>
                <a:ext cx="411163" cy="365125"/>
              </a:xfrm>
              <a:custGeom>
                <a:avLst/>
                <a:gdLst>
                  <a:gd name="T0" fmla="*/ 53 w 129"/>
                  <a:gd name="T1" fmla="*/ 0 h 115"/>
                  <a:gd name="T2" fmla="*/ 0 w 129"/>
                  <a:gd name="T3" fmla="*/ 0 h 115"/>
                  <a:gd name="T4" fmla="*/ 6 w 129"/>
                  <a:gd name="T5" fmla="*/ 16 h 115"/>
                  <a:gd name="T6" fmla="*/ 8 w 129"/>
                  <a:gd name="T7" fmla="*/ 38 h 115"/>
                  <a:gd name="T8" fmla="*/ 8 w 129"/>
                  <a:gd name="T9" fmla="*/ 96 h 115"/>
                  <a:gd name="T10" fmla="*/ 26 w 129"/>
                  <a:gd name="T11" fmla="*/ 106 h 115"/>
                  <a:gd name="T12" fmla="*/ 50 w 129"/>
                  <a:gd name="T13" fmla="*/ 112 h 115"/>
                  <a:gd name="T14" fmla="*/ 41 w 129"/>
                  <a:gd name="T15" fmla="*/ 106 h 115"/>
                  <a:gd name="T16" fmla="*/ 37 w 129"/>
                  <a:gd name="T17" fmla="*/ 93 h 115"/>
                  <a:gd name="T18" fmla="*/ 37 w 129"/>
                  <a:gd name="T19" fmla="*/ 44 h 115"/>
                  <a:gd name="T20" fmla="*/ 41 w 129"/>
                  <a:gd name="T21" fmla="*/ 29 h 115"/>
                  <a:gd name="T22" fmla="*/ 53 w 129"/>
                  <a:gd name="T23" fmla="*/ 24 h 115"/>
                  <a:gd name="T24" fmla="*/ 56 w 129"/>
                  <a:gd name="T25" fmla="*/ 24 h 115"/>
                  <a:gd name="T26" fmla="*/ 123 w 129"/>
                  <a:gd name="T27" fmla="*/ 78 h 115"/>
                  <a:gd name="T28" fmla="*/ 113 w 129"/>
                  <a:gd name="T29" fmla="*/ 115 h 115"/>
                  <a:gd name="T30" fmla="*/ 129 w 129"/>
                  <a:gd name="T31" fmla="*/ 71 h 115"/>
                  <a:gd name="T32" fmla="*/ 53 w 129"/>
                  <a:gd name="T3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53" y="0"/>
                    </a:moveTo>
                    <a:cubicBezTo>
                      <a:pt x="0" y="0"/>
                      <a:pt x="0" y="0"/>
                      <a:pt x="0" y="0"/>
                    </a:cubicBezTo>
                    <a:cubicBezTo>
                      <a:pt x="0" y="0"/>
                      <a:pt x="4" y="9"/>
                      <a:pt x="6" y="16"/>
                    </a:cubicBezTo>
                    <a:cubicBezTo>
                      <a:pt x="8" y="27"/>
                      <a:pt x="8" y="38"/>
                      <a:pt x="8" y="38"/>
                    </a:cubicBezTo>
                    <a:cubicBezTo>
                      <a:pt x="8" y="96"/>
                      <a:pt x="8" y="96"/>
                      <a:pt x="8" y="96"/>
                    </a:cubicBezTo>
                    <a:cubicBezTo>
                      <a:pt x="8" y="96"/>
                      <a:pt x="15" y="102"/>
                      <a:pt x="26" y="106"/>
                    </a:cubicBezTo>
                    <a:cubicBezTo>
                      <a:pt x="35" y="110"/>
                      <a:pt x="46" y="111"/>
                      <a:pt x="50" y="112"/>
                    </a:cubicBezTo>
                    <a:cubicBezTo>
                      <a:pt x="47" y="112"/>
                      <a:pt x="44" y="110"/>
                      <a:pt x="41" y="106"/>
                    </a:cubicBezTo>
                    <a:cubicBezTo>
                      <a:pt x="37" y="102"/>
                      <a:pt x="37" y="93"/>
                      <a:pt x="37" y="93"/>
                    </a:cubicBezTo>
                    <a:cubicBezTo>
                      <a:pt x="37" y="44"/>
                      <a:pt x="37" y="44"/>
                      <a:pt x="37" y="44"/>
                    </a:cubicBezTo>
                    <a:cubicBezTo>
                      <a:pt x="37" y="44"/>
                      <a:pt x="36" y="35"/>
                      <a:pt x="41" y="29"/>
                    </a:cubicBezTo>
                    <a:cubicBezTo>
                      <a:pt x="46" y="24"/>
                      <a:pt x="53" y="24"/>
                      <a:pt x="53" y="24"/>
                    </a:cubicBezTo>
                    <a:cubicBezTo>
                      <a:pt x="56" y="24"/>
                      <a:pt x="56" y="24"/>
                      <a:pt x="56" y="24"/>
                    </a:cubicBezTo>
                    <a:cubicBezTo>
                      <a:pt x="94" y="24"/>
                      <a:pt x="122" y="47"/>
                      <a:pt x="123" y="78"/>
                    </a:cubicBezTo>
                    <a:cubicBezTo>
                      <a:pt x="123" y="102"/>
                      <a:pt x="113" y="115"/>
                      <a:pt x="113" y="115"/>
                    </a:cubicBezTo>
                    <a:cubicBezTo>
                      <a:pt x="113" y="115"/>
                      <a:pt x="129" y="98"/>
                      <a:pt x="129" y="71"/>
                    </a:cubicBezTo>
                    <a:cubicBezTo>
                      <a:pt x="129" y="34"/>
                      <a:pt x="99"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6" name="Freeform 111">
                <a:extLst>
                  <a:ext uri="{FF2B5EF4-FFF2-40B4-BE49-F238E27FC236}">
                    <a16:creationId xmlns:a16="http://schemas.microsoft.com/office/drawing/2014/main" id="{0364C421-46CA-4B39-A84F-57952AA00863}"/>
                  </a:ext>
                </a:extLst>
              </p:cNvPr>
              <p:cNvSpPr>
                <a:spLocks noEditPoints="1"/>
              </p:cNvSpPr>
              <p:nvPr userDrawn="1"/>
            </p:nvSpPr>
            <p:spPr bwMode="auto">
              <a:xfrm>
                <a:off x="3168650" y="3319463"/>
                <a:ext cx="814388" cy="881062"/>
              </a:xfrm>
              <a:custGeom>
                <a:avLst/>
                <a:gdLst>
                  <a:gd name="T0" fmla="*/ 130 w 256"/>
                  <a:gd name="T1" fmla="*/ 0 h 277"/>
                  <a:gd name="T2" fmla="*/ 171 w 256"/>
                  <a:gd name="T3" fmla="*/ 50 h 277"/>
                  <a:gd name="T4" fmla="*/ 158 w 256"/>
                  <a:gd name="T5" fmla="*/ 80 h 277"/>
                  <a:gd name="T6" fmla="*/ 128 w 256"/>
                  <a:gd name="T7" fmla="*/ 90 h 277"/>
                  <a:gd name="T8" fmla="*/ 84 w 256"/>
                  <a:gd name="T9" fmla="*/ 76 h 277"/>
                  <a:gd name="T10" fmla="*/ 84 w 256"/>
                  <a:gd name="T11" fmla="*/ 79 h 277"/>
                  <a:gd name="T12" fmla="*/ 55 w 256"/>
                  <a:gd name="T13" fmla="*/ 72 h 277"/>
                  <a:gd name="T14" fmla="*/ 0 w 256"/>
                  <a:gd name="T15" fmla="*/ 136 h 277"/>
                  <a:gd name="T16" fmla="*/ 50 w 256"/>
                  <a:gd name="T17" fmla="*/ 94 h 277"/>
                  <a:gd name="T18" fmla="*/ 50 w 256"/>
                  <a:gd name="T19" fmla="*/ 94 h 277"/>
                  <a:gd name="T20" fmla="*/ 80 w 256"/>
                  <a:gd name="T21" fmla="*/ 107 h 277"/>
                  <a:gd name="T22" fmla="*/ 84 w 256"/>
                  <a:gd name="T23" fmla="*/ 111 h 277"/>
                  <a:gd name="T24" fmla="*/ 84 w 256"/>
                  <a:gd name="T25" fmla="*/ 114 h 277"/>
                  <a:gd name="T26" fmla="*/ 85 w 256"/>
                  <a:gd name="T27" fmla="*/ 114 h 277"/>
                  <a:gd name="T28" fmla="*/ 90 w 256"/>
                  <a:gd name="T29" fmla="*/ 137 h 277"/>
                  <a:gd name="T30" fmla="*/ 76 w 256"/>
                  <a:gd name="T31" fmla="*/ 182 h 277"/>
                  <a:gd name="T32" fmla="*/ 78 w 256"/>
                  <a:gd name="T33" fmla="*/ 182 h 277"/>
                  <a:gd name="T34" fmla="*/ 63 w 256"/>
                  <a:gd name="T35" fmla="*/ 222 h 277"/>
                  <a:gd name="T36" fmla="*/ 126 w 256"/>
                  <a:gd name="T37" fmla="*/ 277 h 277"/>
                  <a:gd name="T38" fmla="*/ 85 w 256"/>
                  <a:gd name="T39" fmla="*/ 227 h 277"/>
                  <a:gd name="T40" fmla="*/ 98 w 256"/>
                  <a:gd name="T41" fmla="*/ 197 h 277"/>
                  <a:gd name="T42" fmla="*/ 128 w 256"/>
                  <a:gd name="T43" fmla="*/ 187 h 277"/>
                  <a:gd name="T44" fmla="*/ 173 w 256"/>
                  <a:gd name="T45" fmla="*/ 201 h 277"/>
                  <a:gd name="T46" fmla="*/ 173 w 256"/>
                  <a:gd name="T47" fmla="*/ 198 h 277"/>
                  <a:gd name="T48" fmla="*/ 201 w 256"/>
                  <a:gd name="T49" fmla="*/ 205 h 277"/>
                  <a:gd name="T50" fmla="*/ 256 w 256"/>
                  <a:gd name="T51" fmla="*/ 142 h 277"/>
                  <a:gd name="T52" fmla="*/ 206 w 256"/>
                  <a:gd name="T53" fmla="*/ 183 h 277"/>
                  <a:gd name="T54" fmla="*/ 177 w 256"/>
                  <a:gd name="T55" fmla="*/ 170 h 277"/>
                  <a:gd name="T56" fmla="*/ 173 w 256"/>
                  <a:gd name="T57" fmla="*/ 165 h 277"/>
                  <a:gd name="T58" fmla="*/ 173 w 256"/>
                  <a:gd name="T59" fmla="*/ 163 h 277"/>
                  <a:gd name="T60" fmla="*/ 171 w 256"/>
                  <a:gd name="T61" fmla="*/ 163 h 277"/>
                  <a:gd name="T62" fmla="*/ 166 w 256"/>
                  <a:gd name="T63" fmla="*/ 140 h 277"/>
                  <a:gd name="T64" fmla="*/ 180 w 256"/>
                  <a:gd name="T65" fmla="*/ 96 h 277"/>
                  <a:gd name="T66" fmla="*/ 178 w 256"/>
                  <a:gd name="T67" fmla="*/ 96 h 277"/>
                  <a:gd name="T68" fmla="*/ 193 w 256"/>
                  <a:gd name="T69" fmla="*/ 55 h 277"/>
                  <a:gd name="T70" fmla="*/ 130 w 256"/>
                  <a:gd name="T71" fmla="*/ 0 h 277"/>
                  <a:gd name="T72" fmla="*/ 126 w 256"/>
                  <a:gd name="T73" fmla="*/ 161 h 277"/>
                  <a:gd name="T74" fmla="*/ 115 w 256"/>
                  <a:gd name="T75" fmla="*/ 162 h 277"/>
                  <a:gd name="T76" fmla="*/ 116 w 256"/>
                  <a:gd name="T77" fmla="*/ 136 h 277"/>
                  <a:gd name="T78" fmla="*/ 113 w 256"/>
                  <a:gd name="T79" fmla="*/ 116 h 277"/>
                  <a:gd name="T80" fmla="*/ 130 w 256"/>
                  <a:gd name="T81" fmla="*/ 116 h 277"/>
                  <a:gd name="T82" fmla="*/ 141 w 256"/>
                  <a:gd name="T83" fmla="*/ 115 h 277"/>
                  <a:gd name="T84" fmla="*/ 140 w 256"/>
                  <a:gd name="T85" fmla="*/ 142 h 277"/>
                  <a:gd name="T86" fmla="*/ 143 w 256"/>
                  <a:gd name="T87" fmla="*/ 161 h 277"/>
                  <a:gd name="T88" fmla="*/ 126 w 256"/>
                  <a:gd name="T89" fmla="*/ 16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6" h="277">
                    <a:moveTo>
                      <a:pt x="130" y="0"/>
                    </a:moveTo>
                    <a:cubicBezTo>
                      <a:pt x="143" y="2"/>
                      <a:pt x="173" y="8"/>
                      <a:pt x="171" y="50"/>
                    </a:cubicBezTo>
                    <a:cubicBezTo>
                      <a:pt x="171" y="61"/>
                      <a:pt x="167" y="72"/>
                      <a:pt x="158" y="80"/>
                    </a:cubicBezTo>
                    <a:cubicBezTo>
                      <a:pt x="150" y="87"/>
                      <a:pt x="140" y="91"/>
                      <a:pt x="128" y="90"/>
                    </a:cubicBezTo>
                    <a:cubicBezTo>
                      <a:pt x="113" y="90"/>
                      <a:pt x="97" y="85"/>
                      <a:pt x="84" y="76"/>
                    </a:cubicBezTo>
                    <a:cubicBezTo>
                      <a:pt x="84" y="79"/>
                      <a:pt x="84" y="79"/>
                      <a:pt x="84" y="79"/>
                    </a:cubicBezTo>
                    <a:cubicBezTo>
                      <a:pt x="75" y="74"/>
                      <a:pt x="65" y="72"/>
                      <a:pt x="55" y="72"/>
                    </a:cubicBezTo>
                    <a:cubicBezTo>
                      <a:pt x="8" y="72"/>
                      <a:pt x="0" y="120"/>
                      <a:pt x="0" y="136"/>
                    </a:cubicBezTo>
                    <a:cubicBezTo>
                      <a:pt x="2" y="122"/>
                      <a:pt x="8" y="92"/>
                      <a:pt x="50" y="94"/>
                    </a:cubicBezTo>
                    <a:cubicBezTo>
                      <a:pt x="50" y="94"/>
                      <a:pt x="50" y="94"/>
                      <a:pt x="50" y="94"/>
                    </a:cubicBezTo>
                    <a:cubicBezTo>
                      <a:pt x="62" y="94"/>
                      <a:pt x="72" y="98"/>
                      <a:pt x="80" y="107"/>
                    </a:cubicBezTo>
                    <a:cubicBezTo>
                      <a:pt x="81" y="108"/>
                      <a:pt x="82" y="110"/>
                      <a:pt x="84" y="111"/>
                    </a:cubicBezTo>
                    <a:cubicBezTo>
                      <a:pt x="84" y="114"/>
                      <a:pt x="84" y="114"/>
                      <a:pt x="84" y="114"/>
                    </a:cubicBezTo>
                    <a:cubicBezTo>
                      <a:pt x="84" y="114"/>
                      <a:pt x="84" y="114"/>
                      <a:pt x="85" y="114"/>
                    </a:cubicBezTo>
                    <a:cubicBezTo>
                      <a:pt x="89" y="121"/>
                      <a:pt x="91" y="129"/>
                      <a:pt x="90" y="137"/>
                    </a:cubicBezTo>
                    <a:cubicBezTo>
                      <a:pt x="89" y="164"/>
                      <a:pt x="76" y="182"/>
                      <a:pt x="76" y="182"/>
                    </a:cubicBezTo>
                    <a:cubicBezTo>
                      <a:pt x="78" y="182"/>
                      <a:pt x="78" y="182"/>
                      <a:pt x="78" y="182"/>
                    </a:cubicBezTo>
                    <a:cubicBezTo>
                      <a:pt x="69" y="192"/>
                      <a:pt x="63" y="206"/>
                      <a:pt x="63" y="222"/>
                    </a:cubicBezTo>
                    <a:cubicBezTo>
                      <a:pt x="63" y="268"/>
                      <a:pt x="110" y="277"/>
                      <a:pt x="126" y="277"/>
                    </a:cubicBezTo>
                    <a:cubicBezTo>
                      <a:pt x="113" y="275"/>
                      <a:pt x="83" y="269"/>
                      <a:pt x="85" y="227"/>
                    </a:cubicBezTo>
                    <a:cubicBezTo>
                      <a:pt x="85" y="215"/>
                      <a:pt x="90" y="205"/>
                      <a:pt x="98" y="197"/>
                    </a:cubicBezTo>
                    <a:cubicBezTo>
                      <a:pt x="106" y="190"/>
                      <a:pt x="117" y="186"/>
                      <a:pt x="128" y="187"/>
                    </a:cubicBezTo>
                    <a:cubicBezTo>
                      <a:pt x="155" y="188"/>
                      <a:pt x="173" y="201"/>
                      <a:pt x="173" y="201"/>
                    </a:cubicBezTo>
                    <a:cubicBezTo>
                      <a:pt x="173" y="198"/>
                      <a:pt x="173" y="198"/>
                      <a:pt x="173" y="198"/>
                    </a:cubicBezTo>
                    <a:cubicBezTo>
                      <a:pt x="181" y="202"/>
                      <a:pt x="191" y="205"/>
                      <a:pt x="201" y="205"/>
                    </a:cubicBezTo>
                    <a:cubicBezTo>
                      <a:pt x="248" y="205"/>
                      <a:pt x="256" y="157"/>
                      <a:pt x="256" y="142"/>
                    </a:cubicBezTo>
                    <a:cubicBezTo>
                      <a:pt x="255" y="155"/>
                      <a:pt x="249" y="185"/>
                      <a:pt x="206" y="183"/>
                    </a:cubicBezTo>
                    <a:cubicBezTo>
                      <a:pt x="195" y="183"/>
                      <a:pt x="184" y="179"/>
                      <a:pt x="177" y="170"/>
                    </a:cubicBezTo>
                    <a:cubicBezTo>
                      <a:pt x="175" y="169"/>
                      <a:pt x="174" y="167"/>
                      <a:pt x="173" y="165"/>
                    </a:cubicBezTo>
                    <a:cubicBezTo>
                      <a:pt x="173" y="163"/>
                      <a:pt x="173" y="163"/>
                      <a:pt x="173" y="163"/>
                    </a:cubicBezTo>
                    <a:cubicBezTo>
                      <a:pt x="173" y="163"/>
                      <a:pt x="172" y="163"/>
                      <a:pt x="171" y="163"/>
                    </a:cubicBezTo>
                    <a:cubicBezTo>
                      <a:pt x="167" y="156"/>
                      <a:pt x="166" y="148"/>
                      <a:pt x="166" y="140"/>
                    </a:cubicBezTo>
                    <a:cubicBezTo>
                      <a:pt x="167" y="114"/>
                      <a:pt x="180" y="96"/>
                      <a:pt x="180" y="96"/>
                    </a:cubicBezTo>
                    <a:cubicBezTo>
                      <a:pt x="178" y="96"/>
                      <a:pt x="178" y="96"/>
                      <a:pt x="178" y="96"/>
                    </a:cubicBezTo>
                    <a:cubicBezTo>
                      <a:pt x="187" y="85"/>
                      <a:pt x="193" y="71"/>
                      <a:pt x="193" y="55"/>
                    </a:cubicBezTo>
                    <a:cubicBezTo>
                      <a:pt x="193" y="9"/>
                      <a:pt x="146" y="0"/>
                      <a:pt x="130" y="0"/>
                    </a:cubicBezTo>
                    <a:close/>
                    <a:moveTo>
                      <a:pt x="126" y="161"/>
                    </a:moveTo>
                    <a:cubicBezTo>
                      <a:pt x="123" y="161"/>
                      <a:pt x="119" y="161"/>
                      <a:pt x="115" y="162"/>
                    </a:cubicBezTo>
                    <a:cubicBezTo>
                      <a:pt x="116" y="155"/>
                      <a:pt x="116" y="146"/>
                      <a:pt x="116" y="136"/>
                    </a:cubicBezTo>
                    <a:cubicBezTo>
                      <a:pt x="116" y="129"/>
                      <a:pt x="115" y="122"/>
                      <a:pt x="113" y="116"/>
                    </a:cubicBezTo>
                    <a:cubicBezTo>
                      <a:pt x="118" y="116"/>
                      <a:pt x="124" y="116"/>
                      <a:pt x="130" y="116"/>
                    </a:cubicBezTo>
                    <a:cubicBezTo>
                      <a:pt x="134" y="116"/>
                      <a:pt x="138" y="116"/>
                      <a:pt x="141" y="115"/>
                    </a:cubicBezTo>
                    <a:cubicBezTo>
                      <a:pt x="141" y="122"/>
                      <a:pt x="140" y="131"/>
                      <a:pt x="140" y="142"/>
                    </a:cubicBezTo>
                    <a:cubicBezTo>
                      <a:pt x="140" y="149"/>
                      <a:pt x="141" y="155"/>
                      <a:pt x="143" y="161"/>
                    </a:cubicBezTo>
                    <a:cubicBezTo>
                      <a:pt x="138" y="161"/>
                      <a:pt x="133" y="161"/>
                      <a:pt x="126"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7" name="Freeform 112">
                <a:extLst>
                  <a:ext uri="{FF2B5EF4-FFF2-40B4-BE49-F238E27FC236}">
                    <a16:creationId xmlns:a16="http://schemas.microsoft.com/office/drawing/2014/main" id="{BBB4BC5E-A4E6-41EC-9C02-5266FEB22575}"/>
                  </a:ext>
                </a:extLst>
              </p:cNvPr>
              <p:cNvSpPr>
                <a:spLocks/>
              </p:cNvSpPr>
              <p:nvPr userDrawn="1"/>
            </p:nvSpPr>
            <p:spPr bwMode="auto">
              <a:xfrm>
                <a:off x="3757613" y="2500313"/>
                <a:ext cx="363538" cy="411162"/>
              </a:xfrm>
              <a:custGeom>
                <a:avLst/>
                <a:gdLst>
                  <a:gd name="T0" fmla="*/ 76 w 114"/>
                  <a:gd name="T1" fmla="*/ 8 h 129"/>
                  <a:gd name="T2" fmla="*/ 18 w 114"/>
                  <a:gd name="T3" fmla="*/ 8 h 129"/>
                  <a:gd name="T4" fmla="*/ 9 w 114"/>
                  <a:gd name="T5" fmla="*/ 26 h 129"/>
                  <a:gd name="T6" fmla="*/ 3 w 114"/>
                  <a:gd name="T7" fmla="*/ 50 h 129"/>
                  <a:gd name="T8" fmla="*/ 8 w 114"/>
                  <a:gd name="T9" fmla="*/ 41 h 129"/>
                  <a:gd name="T10" fmla="*/ 22 w 114"/>
                  <a:gd name="T11" fmla="*/ 36 h 129"/>
                  <a:gd name="T12" fmla="*/ 71 w 114"/>
                  <a:gd name="T13" fmla="*/ 36 h 129"/>
                  <a:gd name="T14" fmla="*/ 86 w 114"/>
                  <a:gd name="T15" fmla="*/ 41 h 129"/>
                  <a:gd name="T16" fmla="*/ 91 w 114"/>
                  <a:gd name="T17" fmla="*/ 53 h 129"/>
                  <a:gd name="T18" fmla="*/ 91 w 114"/>
                  <a:gd name="T19" fmla="*/ 56 h 129"/>
                  <a:gd name="T20" fmla="*/ 37 w 114"/>
                  <a:gd name="T21" fmla="*/ 123 h 129"/>
                  <a:gd name="T22" fmla="*/ 0 w 114"/>
                  <a:gd name="T23" fmla="*/ 114 h 129"/>
                  <a:gd name="T24" fmla="*/ 44 w 114"/>
                  <a:gd name="T25" fmla="*/ 129 h 129"/>
                  <a:gd name="T26" fmla="*/ 114 w 114"/>
                  <a:gd name="T27" fmla="*/ 53 h 129"/>
                  <a:gd name="T28" fmla="*/ 114 w 114"/>
                  <a:gd name="T29" fmla="*/ 0 h 129"/>
                  <a:gd name="T30" fmla="*/ 98 w 114"/>
                  <a:gd name="T31" fmla="*/ 6 h 129"/>
                  <a:gd name="T32" fmla="*/ 76 w 114"/>
                  <a:gd name="T33" fmla="*/ 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129">
                    <a:moveTo>
                      <a:pt x="76" y="8"/>
                    </a:moveTo>
                    <a:cubicBezTo>
                      <a:pt x="18" y="8"/>
                      <a:pt x="18" y="8"/>
                      <a:pt x="18" y="8"/>
                    </a:cubicBezTo>
                    <a:cubicBezTo>
                      <a:pt x="18" y="8"/>
                      <a:pt x="13" y="15"/>
                      <a:pt x="9" y="26"/>
                    </a:cubicBezTo>
                    <a:cubicBezTo>
                      <a:pt x="5" y="35"/>
                      <a:pt x="4" y="46"/>
                      <a:pt x="3" y="50"/>
                    </a:cubicBezTo>
                    <a:cubicBezTo>
                      <a:pt x="3" y="48"/>
                      <a:pt x="5" y="44"/>
                      <a:pt x="8" y="41"/>
                    </a:cubicBezTo>
                    <a:cubicBezTo>
                      <a:pt x="13" y="36"/>
                      <a:pt x="22" y="36"/>
                      <a:pt x="22" y="36"/>
                    </a:cubicBezTo>
                    <a:cubicBezTo>
                      <a:pt x="71" y="36"/>
                      <a:pt x="71" y="36"/>
                      <a:pt x="71" y="36"/>
                    </a:cubicBezTo>
                    <a:cubicBezTo>
                      <a:pt x="71" y="36"/>
                      <a:pt x="80" y="36"/>
                      <a:pt x="86" y="41"/>
                    </a:cubicBezTo>
                    <a:cubicBezTo>
                      <a:pt x="91" y="46"/>
                      <a:pt x="91" y="53"/>
                      <a:pt x="91" y="53"/>
                    </a:cubicBezTo>
                    <a:cubicBezTo>
                      <a:pt x="91" y="56"/>
                      <a:pt x="91" y="56"/>
                      <a:pt x="91" y="56"/>
                    </a:cubicBezTo>
                    <a:cubicBezTo>
                      <a:pt x="91" y="94"/>
                      <a:pt x="67" y="122"/>
                      <a:pt x="37" y="123"/>
                    </a:cubicBezTo>
                    <a:cubicBezTo>
                      <a:pt x="13" y="123"/>
                      <a:pt x="0" y="114"/>
                      <a:pt x="0" y="114"/>
                    </a:cubicBezTo>
                    <a:cubicBezTo>
                      <a:pt x="0" y="114"/>
                      <a:pt x="17" y="129"/>
                      <a:pt x="44" y="129"/>
                    </a:cubicBezTo>
                    <a:cubicBezTo>
                      <a:pt x="80" y="129"/>
                      <a:pt x="114" y="99"/>
                      <a:pt x="114" y="53"/>
                    </a:cubicBezTo>
                    <a:cubicBezTo>
                      <a:pt x="114" y="0"/>
                      <a:pt x="114" y="0"/>
                      <a:pt x="114" y="0"/>
                    </a:cubicBezTo>
                    <a:cubicBezTo>
                      <a:pt x="114" y="0"/>
                      <a:pt x="106" y="4"/>
                      <a:pt x="98" y="6"/>
                    </a:cubicBezTo>
                    <a:cubicBezTo>
                      <a:pt x="88" y="8"/>
                      <a:pt x="76" y="8"/>
                      <a:pt x="7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8" name="Freeform 113">
                <a:extLst>
                  <a:ext uri="{FF2B5EF4-FFF2-40B4-BE49-F238E27FC236}">
                    <a16:creationId xmlns:a16="http://schemas.microsoft.com/office/drawing/2014/main" id="{2D146807-9EAA-418B-99F0-33EE51DC473F}"/>
                  </a:ext>
                </a:extLst>
              </p:cNvPr>
              <p:cNvSpPr>
                <a:spLocks/>
              </p:cNvSpPr>
              <p:nvPr userDrawn="1"/>
            </p:nvSpPr>
            <p:spPr bwMode="auto">
              <a:xfrm>
                <a:off x="3384550" y="2825750"/>
                <a:ext cx="411163" cy="365125"/>
              </a:xfrm>
              <a:custGeom>
                <a:avLst/>
                <a:gdLst>
                  <a:gd name="T0" fmla="*/ 76 w 129"/>
                  <a:gd name="T1" fmla="*/ 115 h 115"/>
                  <a:gd name="T2" fmla="*/ 129 w 129"/>
                  <a:gd name="T3" fmla="*/ 115 h 115"/>
                  <a:gd name="T4" fmla="*/ 123 w 129"/>
                  <a:gd name="T5" fmla="*/ 99 h 115"/>
                  <a:gd name="T6" fmla="*/ 121 w 129"/>
                  <a:gd name="T7" fmla="*/ 76 h 115"/>
                  <a:gd name="T8" fmla="*/ 121 w 129"/>
                  <a:gd name="T9" fmla="*/ 18 h 115"/>
                  <a:gd name="T10" fmla="*/ 103 w 129"/>
                  <a:gd name="T11" fmla="*/ 9 h 115"/>
                  <a:gd name="T12" fmla="*/ 79 w 129"/>
                  <a:gd name="T13" fmla="*/ 3 h 115"/>
                  <a:gd name="T14" fmla="*/ 88 w 129"/>
                  <a:gd name="T15" fmla="*/ 8 h 115"/>
                  <a:gd name="T16" fmla="*/ 92 w 129"/>
                  <a:gd name="T17" fmla="*/ 22 h 115"/>
                  <a:gd name="T18" fmla="*/ 92 w 129"/>
                  <a:gd name="T19" fmla="*/ 71 h 115"/>
                  <a:gd name="T20" fmla="*/ 88 w 129"/>
                  <a:gd name="T21" fmla="*/ 86 h 115"/>
                  <a:gd name="T22" fmla="*/ 76 w 129"/>
                  <a:gd name="T23" fmla="*/ 91 h 115"/>
                  <a:gd name="T24" fmla="*/ 72 w 129"/>
                  <a:gd name="T25" fmla="*/ 91 h 115"/>
                  <a:gd name="T26" fmla="*/ 6 w 129"/>
                  <a:gd name="T27" fmla="*/ 37 h 115"/>
                  <a:gd name="T28" fmla="*/ 15 w 129"/>
                  <a:gd name="T29" fmla="*/ 0 h 115"/>
                  <a:gd name="T30" fmla="*/ 0 w 129"/>
                  <a:gd name="T31" fmla="*/ 44 h 115"/>
                  <a:gd name="T32" fmla="*/ 76 w 129"/>
                  <a:gd name="T3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76" y="115"/>
                    </a:moveTo>
                    <a:cubicBezTo>
                      <a:pt x="129" y="115"/>
                      <a:pt x="129" y="115"/>
                      <a:pt x="129" y="115"/>
                    </a:cubicBezTo>
                    <a:cubicBezTo>
                      <a:pt x="129" y="115"/>
                      <a:pt x="125" y="106"/>
                      <a:pt x="123" y="99"/>
                    </a:cubicBezTo>
                    <a:cubicBezTo>
                      <a:pt x="121" y="88"/>
                      <a:pt x="121" y="76"/>
                      <a:pt x="121" y="76"/>
                    </a:cubicBezTo>
                    <a:cubicBezTo>
                      <a:pt x="121" y="18"/>
                      <a:pt x="121" y="18"/>
                      <a:pt x="121" y="18"/>
                    </a:cubicBezTo>
                    <a:cubicBezTo>
                      <a:pt x="121" y="18"/>
                      <a:pt x="114" y="13"/>
                      <a:pt x="103" y="9"/>
                    </a:cubicBezTo>
                    <a:cubicBezTo>
                      <a:pt x="94" y="5"/>
                      <a:pt x="83" y="4"/>
                      <a:pt x="79" y="3"/>
                    </a:cubicBezTo>
                    <a:cubicBezTo>
                      <a:pt x="81" y="3"/>
                      <a:pt x="85" y="5"/>
                      <a:pt x="88" y="8"/>
                    </a:cubicBezTo>
                    <a:cubicBezTo>
                      <a:pt x="93" y="13"/>
                      <a:pt x="92" y="22"/>
                      <a:pt x="92" y="22"/>
                    </a:cubicBezTo>
                    <a:cubicBezTo>
                      <a:pt x="92" y="71"/>
                      <a:pt x="92" y="71"/>
                      <a:pt x="92" y="71"/>
                    </a:cubicBezTo>
                    <a:cubicBezTo>
                      <a:pt x="92" y="71"/>
                      <a:pt x="93" y="80"/>
                      <a:pt x="88" y="86"/>
                    </a:cubicBezTo>
                    <a:cubicBezTo>
                      <a:pt x="83" y="91"/>
                      <a:pt x="76" y="91"/>
                      <a:pt x="76" y="91"/>
                    </a:cubicBezTo>
                    <a:cubicBezTo>
                      <a:pt x="72" y="91"/>
                      <a:pt x="72" y="91"/>
                      <a:pt x="72" y="91"/>
                    </a:cubicBezTo>
                    <a:cubicBezTo>
                      <a:pt x="35" y="91"/>
                      <a:pt x="7" y="67"/>
                      <a:pt x="6" y="37"/>
                    </a:cubicBezTo>
                    <a:cubicBezTo>
                      <a:pt x="5" y="13"/>
                      <a:pt x="15" y="0"/>
                      <a:pt x="15" y="0"/>
                    </a:cubicBezTo>
                    <a:cubicBezTo>
                      <a:pt x="15" y="0"/>
                      <a:pt x="0" y="17"/>
                      <a:pt x="0" y="44"/>
                    </a:cubicBezTo>
                    <a:cubicBezTo>
                      <a:pt x="0" y="80"/>
                      <a:pt x="29" y="115"/>
                      <a:pt x="76"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9" name="Freeform 114">
                <a:extLst>
                  <a:ext uri="{FF2B5EF4-FFF2-40B4-BE49-F238E27FC236}">
                    <a16:creationId xmlns:a16="http://schemas.microsoft.com/office/drawing/2014/main" id="{92488063-02AD-4C79-A139-EFE5CA434ED1}"/>
                  </a:ext>
                </a:extLst>
              </p:cNvPr>
              <p:cNvSpPr>
                <a:spLocks/>
              </p:cNvSpPr>
              <p:nvPr userDrawn="1"/>
            </p:nvSpPr>
            <p:spPr bwMode="auto">
              <a:xfrm>
                <a:off x="2668588" y="3729038"/>
                <a:ext cx="409575" cy="366712"/>
              </a:xfrm>
              <a:custGeom>
                <a:avLst/>
                <a:gdLst>
                  <a:gd name="T0" fmla="*/ 129 w 129"/>
                  <a:gd name="T1" fmla="*/ 71 h 115"/>
                  <a:gd name="T2" fmla="*/ 53 w 129"/>
                  <a:gd name="T3" fmla="*/ 0 h 115"/>
                  <a:gd name="T4" fmla="*/ 0 w 129"/>
                  <a:gd name="T5" fmla="*/ 0 h 115"/>
                  <a:gd name="T6" fmla="*/ 6 w 129"/>
                  <a:gd name="T7" fmla="*/ 16 h 115"/>
                  <a:gd name="T8" fmla="*/ 8 w 129"/>
                  <a:gd name="T9" fmla="*/ 38 h 115"/>
                  <a:gd name="T10" fmla="*/ 8 w 129"/>
                  <a:gd name="T11" fmla="*/ 96 h 115"/>
                  <a:gd name="T12" fmla="*/ 26 w 129"/>
                  <a:gd name="T13" fmla="*/ 106 h 115"/>
                  <a:gd name="T14" fmla="*/ 50 w 129"/>
                  <a:gd name="T15" fmla="*/ 112 h 115"/>
                  <a:gd name="T16" fmla="*/ 41 w 129"/>
                  <a:gd name="T17" fmla="*/ 106 h 115"/>
                  <a:gd name="T18" fmla="*/ 37 w 129"/>
                  <a:gd name="T19" fmla="*/ 93 h 115"/>
                  <a:gd name="T20" fmla="*/ 37 w 129"/>
                  <a:gd name="T21" fmla="*/ 44 h 115"/>
                  <a:gd name="T22" fmla="*/ 41 w 129"/>
                  <a:gd name="T23" fmla="*/ 29 h 115"/>
                  <a:gd name="T24" fmla="*/ 53 w 129"/>
                  <a:gd name="T25" fmla="*/ 24 h 115"/>
                  <a:gd name="T26" fmla="*/ 56 w 129"/>
                  <a:gd name="T27" fmla="*/ 24 h 115"/>
                  <a:gd name="T28" fmla="*/ 123 w 129"/>
                  <a:gd name="T29" fmla="*/ 78 h 115"/>
                  <a:gd name="T30" fmla="*/ 114 w 129"/>
                  <a:gd name="T31" fmla="*/ 115 h 115"/>
                  <a:gd name="T32" fmla="*/ 129 w 129"/>
                  <a:gd name="T33" fmla="*/ 7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129" y="71"/>
                    </a:moveTo>
                    <a:cubicBezTo>
                      <a:pt x="129" y="34"/>
                      <a:pt x="100" y="0"/>
                      <a:pt x="53" y="0"/>
                    </a:cubicBezTo>
                    <a:cubicBezTo>
                      <a:pt x="0" y="0"/>
                      <a:pt x="0" y="0"/>
                      <a:pt x="0" y="0"/>
                    </a:cubicBezTo>
                    <a:cubicBezTo>
                      <a:pt x="0" y="0"/>
                      <a:pt x="4" y="9"/>
                      <a:pt x="6" y="16"/>
                    </a:cubicBezTo>
                    <a:cubicBezTo>
                      <a:pt x="8" y="27"/>
                      <a:pt x="8" y="38"/>
                      <a:pt x="8" y="38"/>
                    </a:cubicBezTo>
                    <a:cubicBezTo>
                      <a:pt x="8" y="96"/>
                      <a:pt x="8" y="96"/>
                      <a:pt x="8" y="96"/>
                    </a:cubicBezTo>
                    <a:cubicBezTo>
                      <a:pt x="8" y="96"/>
                      <a:pt x="15" y="102"/>
                      <a:pt x="26" y="106"/>
                    </a:cubicBezTo>
                    <a:cubicBezTo>
                      <a:pt x="35" y="110"/>
                      <a:pt x="46" y="111"/>
                      <a:pt x="50" y="112"/>
                    </a:cubicBezTo>
                    <a:cubicBezTo>
                      <a:pt x="48" y="112"/>
                      <a:pt x="44" y="110"/>
                      <a:pt x="41" y="106"/>
                    </a:cubicBezTo>
                    <a:cubicBezTo>
                      <a:pt x="37" y="102"/>
                      <a:pt x="37" y="93"/>
                      <a:pt x="37" y="93"/>
                    </a:cubicBezTo>
                    <a:cubicBezTo>
                      <a:pt x="37" y="44"/>
                      <a:pt x="37" y="44"/>
                      <a:pt x="37" y="44"/>
                    </a:cubicBezTo>
                    <a:cubicBezTo>
                      <a:pt x="37" y="44"/>
                      <a:pt x="36" y="35"/>
                      <a:pt x="41" y="29"/>
                    </a:cubicBezTo>
                    <a:cubicBezTo>
                      <a:pt x="46" y="23"/>
                      <a:pt x="53" y="24"/>
                      <a:pt x="53" y="24"/>
                    </a:cubicBezTo>
                    <a:cubicBezTo>
                      <a:pt x="56" y="24"/>
                      <a:pt x="56" y="24"/>
                      <a:pt x="56" y="24"/>
                    </a:cubicBezTo>
                    <a:cubicBezTo>
                      <a:pt x="94" y="24"/>
                      <a:pt x="122" y="47"/>
                      <a:pt x="123" y="78"/>
                    </a:cubicBezTo>
                    <a:cubicBezTo>
                      <a:pt x="124" y="102"/>
                      <a:pt x="114" y="115"/>
                      <a:pt x="114" y="115"/>
                    </a:cubicBezTo>
                    <a:cubicBezTo>
                      <a:pt x="114" y="115"/>
                      <a:pt x="129" y="98"/>
                      <a:pt x="12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0" name="Freeform 115">
                <a:extLst>
                  <a:ext uri="{FF2B5EF4-FFF2-40B4-BE49-F238E27FC236}">
                    <a16:creationId xmlns:a16="http://schemas.microsoft.com/office/drawing/2014/main" id="{2BBB1141-393C-493C-85B5-C6737AE19A43}"/>
                  </a:ext>
                </a:extLst>
              </p:cNvPr>
              <p:cNvSpPr>
                <a:spLocks/>
              </p:cNvSpPr>
              <p:nvPr userDrawn="1"/>
            </p:nvSpPr>
            <p:spPr bwMode="auto">
              <a:xfrm>
                <a:off x="2276475" y="3519488"/>
                <a:ext cx="366713" cy="414337"/>
              </a:xfrm>
              <a:custGeom>
                <a:avLst/>
                <a:gdLst>
                  <a:gd name="T0" fmla="*/ 115 w 115"/>
                  <a:gd name="T1" fmla="*/ 53 h 130"/>
                  <a:gd name="T2" fmla="*/ 115 w 115"/>
                  <a:gd name="T3" fmla="*/ 0 h 130"/>
                  <a:gd name="T4" fmla="*/ 99 w 115"/>
                  <a:gd name="T5" fmla="*/ 6 h 130"/>
                  <a:gd name="T6" fmla="*/ 77 w 115"/>
                  <a:gd name="T7" fmla="*/ 9 h 130"/>
                  <a:gd name="T8" fmla="*/ 19 w 115"/>
                  <a:gd name="T9" fmla="*/ 9 h 130"/>
                  <a:gd name="T10" fmla="*/ 9 w 115"/>
                  <a:gd name="T11" fmla="*/ 26 h 130"/>
                  <a:gd name="T12" fmla="*/ 4 w 115"/>
                  <a:gd name="T13" fmla="*/ 50 h 130"/>
                  <a:gd name="T14" fmla="*/ 9 w 115"/>
                  <a:gd name="T15" fmla="*/ 41 h 130"/>
                  <a:gd name="T16" fmla="*/ 23 w 115"/>
                  <a:gd name="T17" fmla="*/ 37 h 130"/>
                  <a:gd name="T18" fmla="*/ 71 w 115"/>
                  <a:gd name="T19" fmla="*/ 37 h 130"/>
                  <a:gd name="T20" fmla="*/ 86 w 115"/>
                  <a:gd name="T21" fmla="*/ 41 h 130"/>
                  <a:gd name="T22" fmla="*/ 91 w 115"/>
                  <a:gd name="T23" fmla="*/ 53 h 130"/>
                  <a:gd name="T24" fmla="*/ 91 w 115"/>
                  <a:gd name="T25" fmla="*/ 57 h 130"/>
                  <a:gd name="T26" fmla="*/ 37 w 115"/>
                  <a:gd name="T27" fmla="*/ 123 h 130"/>
                  <a:gd name="T28" fmla="*/ 0 w 115"/>
                  <a:gd name="T29" fmla="*/ 114 h 130"/>
                  <a:gd name="T30" fmla="*/ 44 w 115"/>
                  <a:gd name="T31" fmla="*/ 130 h 130"/>
                  <a:gd name="T32" fmla="*/ 115 w 115"/>
                  <a:gd name="T33" fmla="*/ 5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30">
                    <a:moveTo>
                      <a:pt x="115" y="53"/>
                    </a:moveTo>
                    <a:cubicBezTo>
                      <a:pt x="115" y="0"/>
                      <a:pt x="115" y="0"/>
                      <a:pt x="115" y="0"/>
                    </a:cubicBezTo>
                    <a:cubicBezTo>
                      <a:pt x="115" y="0"/>
                      <a:pt x="106" y="4"/>
                      <a:pt x="99" y="6"/>
                    </a:cubicBezTo>
                    <a:cubicBezTo>
                      <a:pt x="89" y="8"/>
                      <a:pt x="77" y="9"/>
                      <a:pt x="77" y="9"/>
                    </a:cubicBezTo>
                    <a:cubicBezTo>
                      <a:pt x="19" y="9"/>
                      <a:pt x="19" y="9"/>
                      <a:pt x="19" y="9"/>
                    </a:cubicBezTo>
                    <a:cubicBezTo>
                      <a:pt x="19" y="9"/>
                      <a:pt x="14" y="15"/>
                      <a:pt x="9" y="26"/>
                    </a:cubicBezTo>
                    <a:cubicBezTo>
                      <a:pt x="6" y="35"/>
                      <a:pt x="4" y="46"/>
                      <a:pt x="4" y="50"/>
                    </a:cubicBezTo>
                    <a:cubicBezTo>
                      <a:pt x="4" y="48"/>
                      <a:pt x="5" y="44"/>
                      <a:pt x="9" y="41"/>
                    </a:cubicBezTo>
                    <a:cubicBezTo>
                      <a:pt x="14" y="37"/>
                      <a:pt x="23" y="37"/>
                      <a:pt x="23" y="37"/>
                    </a:cubicBezTo>
                    <a:cubicBezTo>
                      <a:pt x="71" y="37"/>
                      <a:pt x="71" y="37"/>
                      <a:pt x="71" y="37"/>
                    </a:cubicBezTo>
                    <a:cubicBezTo>
                      <a:pt x="71" y="37"/>
                      <a:pt x="80" y="37"/>
                      <a:pt x="86" y="41"/>
                    </a:cubicBezTo>
                    <a:cubicBezTo>
                      <a:pt x="92" y="47"/>
                      <a:pt x="91" y="53"/>
                      <a:pt x="91" y="53"/>
                    </a:cubicBezTo>
                    <a:cubicBezTo>
                      <a:pt x="91" y="57"/>
                      <a:pt x="91" y="57"/>
                      <a:pt x="91" y="57"/>
                    </a:cubicBezTo>
                    <a:cubicBezTo>
                      <a:pt x="91" y="94"/>
                      <a:pt x="68" y="122"/>
                      <a:pt x="37" y="123"/>
                    </a:cubicBezTo>
                    <a:cubicBezTo>
                      <a:pt x="13" y="124"/>
                      <a:pt x="0" y="114"/>
                      <a:pt x="0" y="114"/>
                    </a:cubicBezTo>
                    <a:cubicBezTo>
                      <a:pt x="0" y="114"/>
                      <a:pt x="17" y="130"/>
                      <a:pt x="44" y="130"/>
                    </a:cubicBezTo>
                    <a:cubicBezTo>
                      <a:pt x="81" y="130"/>
                      <a:pt x="115" y="100"/>
                      <a:pt x="115"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1" name="Freeform 116">
                <a:extLst>
                  <a:ext uri="{FF2B5EF4-FFF2-40B4-BE49-F238E27FC236}">
                    <a16:creationId xmlns:a16="http://schemas.microsoft.com/office/drawing/2014/main" id="{49C28575-D31C-4B31-A8D4-C46CED0C3659}"/>
                  </a:ext>
                </a:extLst>
              </p:cNvPr>
              <p:cNvSpPr>
                <a:spLocks noEditPoints="1"/>
              </p:cNvSpPr>
              <p:nvPr userDrawn="1"/>
            </p:nvSpPr>
            <p:spPr bwMode="auto">
              <a:xfrm>
                <a:off x="6049963" y="2338388"/>
                <a:ext cx="701675" cy="877887"/>
              </a:xfrm>
              <a:custGeom>
                <a:avLst/>
                <a:gdLst>
                  <a:gd name="T0" fmla="*/ 206 w 220"/>
                  <a:gd name="T1" fmla="*/ 183 h 276"/>
                  <a:gd name="T2" fmla="*/ 177 w 220"/>
                  <a:gd name="T3" fmla="*/ 170 h 276"/>
                  <a:gd name="T4" fmla="*/ 172 w 220"/>
                  <a:gd name="T5" fmla="*/ 165 h 276"/>
                  <a:gd name="T6" fmla="*/ 172 w 220"/>
                  <a:gd name="T7" fmla="*/ 163 h 276"/>
                  <a:gd name="T8" fmla="*/ 171 w 220"/>
                  <a:gd name="T9" fmla="*/ 163 h 276"/>
                  <a:gd name="T10" fmla="*/ 166 w 220"/>
                  <a:gd name="T11" fmla="*/ 140 h 276"/>
                  <a:gd name="T12" fmla="*/ 180 w 220"/>
                  <a:gd name="T13" fmla="*/ 95 h 276"/>
                  <a:gd name="T14" fmla="*/ 178 w 220"/>
                  <a:gd name="T15" fmla="*/ 95 h 276"/>
                  <a:gd name="T16" fmla="*/ 193 w 220"/>
                  <a:gd name="T17" fmla="*/ 55 h 276"/>
                  <a:gd name="T18" fmla="*/ 129 w 220"/>
                  <a:gd name="T19" fmla="*/ 0 h 276"/>
                  <a:gd name="T20" fmla="*/ 171 w 220"/>
                  <a:gd name="T21" fmla="*/ 50 h 276"/>
                  <a:gd name="T22" fmla="*/ 158 w 220"/>
                  <a:gd name="T23" fmla="*/ 79 h 276"/>
                  <a:gd name="T24" fmla="*/ 128 w 220"/>
                  <a:gd name="T25" fmla="*/ 90 h 276"/>
                  <a:gd name="T26" fmla="*/ 83 w 220"/>
                  <a:gd name="T27" fmla="*/ 76 h 276"/>
                  <a:gd name="T28" fmla="*/ 83 w 220"/>
                  <a:gd name="T29" fmla="*/ 79 h 276"/>
                  <a:gd name="T30" fmla="*/ 55 w 220"/>
                  <a:gd name="T31" fmla="*/ 72 h 276"/>
                  <a:gd name="T32" fmla="*/ 0 w 220"/>
                  <a:gd name="T33" fmla="*/ 135 h 276"/>
                  <a:gd name="T34" fmla="*/ 50 w 220"/>
                  <a:gd name="T35" fmla="*/ 93 h 276"/>
                  <a:gd name="T36" fmla="*/ 50 w 220"/>
                  <a:gd name="T37" fmla="*/ 93 h 276"/>
                  <a:gd name="T38" fmla="*/ 80 w 220"/>
                  <a:gd name="T39" fmla="*/ 106 h 276"/>
                  <a:gd name="T40" fmla="*/ 83 w 220"/>
                  <a:gd name="T41" fmla="*/ 111 h 276"/>
                  <a:gd name="T42" fmla="*/ 83 w 220"/>
                  <a:gd name="T43" fmla="*/ 113 h 276"/>
                  <a:gd name="T44" fmla="*/ 85 w 220"/>
                  <a:gd name="T45" fmla="*/ 114 h 276"/>
                  <a:gd name="T46" fmla="*/ 90 w 220"/>
                  <a:gd name="T47" fmla="*/ 137 h 276"/>
                  <a:gd name="T48" fmla="*/ 76 w 220"/>
                  <a:gd name="T49" fmla="*/ 181 h 276"/>
                  <a:gd name="T50" fmla="*/ 78 w 220"/>
                  <a:gd name="T51" fmla="*/ 181 h 276"/>
                  <a:gd name="T52" fmla="*/ 63 w 220"/>
                  <a:gd name="T53" fmla="*/ 221 h 276"/>
                  <a:gd name="T54" fmla="*/ 126 w 220"/>
                  <a:gd name="T55" fmla="*/ 276 h 276"/>
                  <a:gd name="T56" fmla="*/ 85 w 220"/>
                  <a:gd name="T57" fmla="*/ 226 h 276"/>
                  <a:gd name="T58" fmla="*/ 97 w 220"/>
                  <a:gd name="T59" fmla="*/ 197 h 276"/>
                  <a:gd name="T60" fmla="*/ 127 w 220"/>
                  <a:gd name="T61" fmla="*/ 186 h 276"/>
                  <a:gd name="T62" fmla="*/ 172 w 220"/>
                  <a:gd name="T63" fmla="*/ 200 h 276"/>
                  <a:gd name="T64" fmla="*/ 172 w 220"/>
                  <a:gd name="T65" fmla="*/ 198 h 276"/>
                  <a:gd name="T66" fmla="*/ 201 w 220"/>
                  <a:gd name="T67" fmla="*/ 205 h 276"/>
                  <a:gd name="T68" fmla="*/ 220 w 220"/>
                  <a:gd name="T69" fmla="*/ 201 h 276"/>
                  <a:gd name="T70" fmla="*/ 220 w 220"/>
                  <a:gd name="T71" fmla="*/ 182 h 276"/>
                  <a:gd name="T72" fmla="*/ 206 w 220"/>
                  <a:gd name="T73" fmla="*/ 183 h 276"/>
                  <a:gd name="T74" fmla="*/ 126 w 220"/>
                  <a:gd name="T75" fmla="*/ 161 h 276"/>
                  <a:gd name="T76" fmla="*/ 115 w 220"/>
                  <a:gd name="T77" fmla="*/ 161 h 276"/>
                  <a:gd name="T78" fmla="*/ 116 w 220"/>
                  <a:gd name="T79" fmla="*/ 135 h 276"/>
                  <a:gd name="T80" fmla="*/ 113 w 220"/>
                  <a:gd name="T81" fmla="*/ 116 h 276"/>
                  <a:gd name="T82" fmla="*/ 129 w 220"/>
                  <a:gd name="T83" fmla="*/ 116 h 276"/>
                  <a:gd name="T84" fmla="*/ 141 w 220"/>
                  <a:gd name="T85" fmla="*/ 115 h 276"/>
                  <a:gd name="T86" fmla="*/ 140 w 220"/>
                  <a:gd name="T87" fmla="*/ 141 h 276"/>
                  <a:gd name="T88" fmla="*/ 143 w 220"/>
                  <a:gd name="T89" fmla="*/ 161 h 276"/>
                  <a:gd name="T90" fmla="*/ 126 w 220"/>
                  <a:gd name="T91" fmla="*/ 16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0" h="276">
                    <a:moveTo>
                      <a:pt x="206" y="183"/>
                    </a:moveTo>
                    <a:cubicBezTo>
                      <a:pt x="195" y="183"/>
                      <a:pt x="184" y="178"/>
                      <a:pt x="177" y="170"/>
                    </a:cubicBezTo>
                    <a:cubicBezTo>
                      <a:pt x="175" y="168"/>
                      <a:pt x="174" y="167"/>
                      <a:pt x="172" y="165"/>
                    </a:cubicBezTo>
                    <a:cubicBezTo>
                      <a:pt x="172" y="163"/>
                      <a:pt x="172" y="163"/>
                      <a:pt x="172" y="163"/>
                    </a:cubicBezTo>
                    <a:cubicBezTo>
                      <a:pt x="172" y="163"/>
                      <a:pt x="172" y="163"/>
                      <a:pt x="171" y="163"/>
                    </a:cubicBezTo>
                    <a:cubicBezTo>
                      <a:pt x="167" y="156"/>
                      <a:pt x="165" y="148"/>
                      <a:pt x="166" y="140"/>
                    </a:cubicBezTo>
                    <a:cubicBezTo>
                      <a:pt x="167" y="113"/>
                      <a:pt x="180" y="95"/>
                      <a:pt x="180" y="95"/>
                    </a:cubicBezTo>
                    <a:cubicBezTo>
                      <a:pt x="178" y="95"/>
                      <a:pt x="178" y="95"/>
                      <a:pt x="178" y="95"/>
                    </a:cubicBezTo>
                    <a:cubicBezTo>
                      <a:pt x="187" y="85"/>
                      <a:pt x="193" y="71"/>
                      <a:pt x="193" y="55"/>
                    </a:cubicBezTo>
                    <a:cubicBezTo>
                      <a:pt x="193" y="8"/>
                      <a:pt x="145" y="0"/>
                      <a:pt x="129" y="0"/>
                    </a:cubicBezTo>
                    <a:cubicBezTo>
                      <a:pt x="143" y="2"/>
                      <a:pt x="173" y="8"/>
                      <a:pt x="171" y="50"/>
                    </a:cubicBezTo>
                    <a:cubicBezTo>
                      <a:pt x="171" y="61"/>
                      <a:pt x="166" y="72"/>
                      <a:pt x="158" y="79"/>
                    </a:cubicBezTo>
                    <a:cubicBezTo>
                      <a:pt x="150" y="87"/>
                      <a:pt x="139" y="91"/>
                      <a:pt x="128" y="90"/>
                    </a:cubicBezTo>
                    <a:cubicBezTo>
                      <a:pt x="112" y="90"/>
                      <a:pt x="97" y="85"/>
                      <a:pt x="83" y="76"/>
                    </a:cubicBezTo>
                    <a:cubicBezTo>
                      <a:pt x="83" y="79"/>
                      <a:pt x="83" y="79"/>
                      <a:pt x="83" y="79"/>
                    </a:cubicBezTo>
                    <a:cubicBezTo>
                      <a:pt x="75" y="74"/>
                      <a:pt x="65" y="72"/>
                      <a:pt x="55" y="72"/>
                    </a:cubicBezTo>
                    <a:cubicBezTo>
                      <a:pt x="8" y="72"/>
                      <a:pt x="0" y="119"/>
                      <a:pt x="0" y="135"/>
                    </a:cubicBezTo>
                    <a:cubicBezTo>
                      <a:pt x="2" y="121"/>
                      <a:pt x="7" y="92"/>
                      <a:pt x="50" y="93"/>
                    </a:cubicBezTo>
                    <a:cubicBezTo>
                      <a:pt x="50" y="93"/>
                      <a:pt x="50" y="93"/>
                      <a:pt x="50" y="93"/>
                    </a:cubicBezTo>
                    <a:cubicBezTo>
                      <a:pt x="61" y="93"/>
                      <a:pt x="72" y="98"/>
                      <a:pt x="80" y="106"/>
                    </a:cubicBezTo>
                    <a:cubicBezTo>
                      <a:pt x="81" y="108"/>
                      <a:pt x="82" y="109"/>
                      <a:pt x="83" y="111"/>
                    </a:cubicBezTo>
                    <a:cubicBezTo>
                      <a:pt x="83" y="113"/>
                      <a:pt x="83" y="113"/>
                      <a:pt x="83" y="113"/>
                    </a:cubicBezTo>
                    <a:cubicBezTo>
                      <a:pt x="83" y="113"/>
                      <a:pt x="84" y="113"/>
                      <a:pt x="85" y="114"/>
                    </a:cubicBezTo>
                    <a:cubicBezTo>
                      <a:pt x="89" y="120"/>
                      <a:pt x="91" y="129"/>
                      <a:pt x="90" y="137"/>
                    </a:cubicBezTo>
                    <a:cubicBezTo>
                      <a:pt x="89" y="163"/>
                      <a:pt x="76" y="181"/>
                      <a:pt x="76" y="181"/>
                    </a:cubicBezTo>
                    <a:cubicBezTo>
                      <a:pt x="78" y="181"/>
                      <a:pt x="78" y="181"/>
                      <a:pt x="78" y="181"/>
                    </a:cubicBezTo>
                    <a:cubicBezTo>
                      <a:pt x="68" y="192"/>
                      <a:pt x="63" y="206"/>
                      <a:pt x="63" y="221"/>
                    </a:cubicBezTo>
                    <a:cubicBezTo>
                      <a:pt x="63" y="268"/>
                      <a:pt x="110" y="276"/>
                      <a:pt x="126" y="276"/>
                    </a:cubicBezTo>
                    <a:cubicBezTo>
                      <a:pt x="113" y="275"/>
                      <a:pt x="83" y="269"/>
                      <a:pt x="85" y="226"/>
                    </a:cubicBezTo>
                    <a:cubicBezTo>
                      <a:pt x="85" y="215"/>
                      <a:pt x="89" y="205"/>
                      <a:pt x="97" y="197"/>
                    </a:cubicBezTo>
                    <a:cubicBezTo>
                      <a:pt x="106" y="190"/>
                      <a:pt x="116" y="186"/>
                      <a:pt x="127" y="186"/>
                    </a:cubicBezTo>
                    <a:cubicBezTo>
                      <a:pt x="154" y="187"/>
                      <a:pt x="172" y="200"/>
                      <a:pt x="172" y="200"/>
                    </a:cubicBezTo>
                    <a:cubicBezTo>
                      <a:pt x="172" y="198"/>
                      <a:pt x="172" y="198"/>
                      <a:pt x="172" y="198"/>
                    </a:cubicBezTo>
                    <a:cubicBezTo>
                      <a:pt x="181" y="202"/>
                      <a:pt x="190" y="205"/>
                      <a:pt x="201" y="205"/>
                    </a:cubicBezTo>
                    <a:cubicBezTo>
                      <a:pt x="208" y="205"/>
                      <a:pt x="215" y="203"/>
                      <a:pt x="220" y="201"/>
                    </a:cubicBezTo>
                    <a:cubicBezTo>
                      <a:pt x="220" y="182"/>
                      <a:pt x="220" y="182"/>
                      <a:pt x="220" y="182"/>
                    </a:cubicBezTo>
                    <a:cubicBezTo>
                      <a:pt x="216" y="183"/>
                      <a:pt x="211" y="183"/>
                      <a:pt x="206" y="183"/>
                    </a:cubicBezTo>
                    <a:close/>
                    <a:moveTo>
                      <a:pt x="126" y="161"/>
                    </a:moveTo>
                    <a:cubicBezTo>
                      <a:pt x="122" y="161"/>
                      <a:pt x="119" y="161"/>
                      <a:pt x="115" y="161"/>
                    </a:cubicBezTo>
                    <a:cubicBezTo>
                      <a:pt x="115" y="154"/>
                      <a:pt x="116" y="145"/>
                      <a:pt x="116" y="135"/>
                    </a:cubicBezTo>
                    <a:cubicBezTo>
                      <a:pt x="116" y="128"/>
                      <a:pt x="115" y="122"/>
                      <a:pt x="113" y="116"/>
                    </a:cubicBezTo>
                    <a:cubicBezTo>
                      <a:pt x="118" y="116"/>
                      <a:pt x="124" y="116"/>
                      <a:pt x="129" y="116"/>
                    </a:cubicBezTo>
                    <a:cubicBezTo>
                      <a:pt x="133" y="116"/>
                      <a:pt x="137" y="115"/>
                      <a:pt x="141" y="115"/>
                    </a:cubicBezTo>
                    <a:cubicBezTo>
                      <a:pt x="141" y="122"/>
                      <a:pt x="140" y="131"/>
                      <a:pt x="140" y="141"/>
                    </a:cubicBezTo>
                    <a:cubicBezTo>
                      <a:pt x="140" y="148"/>
                      <a:pt x="141" y="155"/>
                      <a:pt x="143" y="161"/>
                    </a:cubicBezTo>
                    <a:cubicBezTo>
                      <a:pt x="138" y="161"/>
                      <a:pt x="132" y="161"/>
                      <a:pt x="126"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2" name="Freeform 117">
                <a:extLst>
                  <a:ext uri="{FF2B5EF4-FFF2-40B4-BE49-F238E27FC236}">
                    <a16:creationId xmlns:a16="http://schemas.microsoft.com/office/drawing/2014/main" id="{64E616D1-04DE-498D-A1E6-69BEE32CC18A}"/>
                  </a:ext>
                </a:extLst>
              </p:cNvPr>
              <p:cNvSpPr>
                <a:spLocks/>
              </p:cNvSpPr>
              <p:nvPr userDrawn="1"/>
            </p:nvSpPr>
            <p:spPr bwMode="auto">
              <a:xfrm>
                <a:off x="3884613" y="1917700"/>
                <a:ext cx="369888" cy="411162"/>
              </a:xfrm>
              <a:custGeom>
                <a:avLst/>
                <a:gdLst>
                  <a:gd name="T0" fmla="*/ 38 w 116"/>
                  <a:gd name="T1" fmla="*/ 121 h 129"/>
                  <a:gd name="T2" fmla="*/ 96 w 116"/>
                  <a:gd name="T3" fmla="*/ 121 h 129"/>
                  <a:gd name="T4" fmla="*/ 106 w 116"/>
                  <a:gd name="T5" fmla="*/ 104 h 129"/>
                  <a:gd name="T6" fmla="*/ 106 w 116"/>
                  <a:gd name="T7" fmla="*/ 104 h 129"/>
                  <a:gd name="T8" fmla="*/ 112 w 116"/>
                  <a:gd name="T9" fmla="*/ 80 h 129"/>
                  <a:gd name="T10" fmla="*/ 106 w 116"/>
                  <a:gd name="T11" fmla="*/ 88 h 129"/>
                  <a:gd name="T12" fmla="*/ 92 w 116"/>
                  <a:gd name="T13" fmla="*/ 93 h 129"/>
                  <a:gd name="T14" fmla="*/ 44 w 116"/>
                  <a:gd name="T15" fmla="*/ 93 h 129"/>
                  <a:gd name="T16" fmla="*/ 30 w 116"/>
                  <a:gd name="T17" fmla="*/ 88 h 129"/>
                  <a:gd name="T18" fmla="*/ 24 w 116"/>
                  <a:gd name="T19" fmla="*/ 76 h 129"/>
                  <a:gd name="T20" fmla="*/ 24 w 116"/>
                  <a:gd name="T21" fmla="*/ 73 h 129"/>
                  <a:gd name="T22" fmla="*/ 78 w 116"/>
                  <a:gd name="T23" fmla="*/ 7 h 129"/>
                  <a:gd name="T24" fmla="*/ 116 w 116"/>
                  <a:gd name="T25" fmla="*/ 16 h 129"/>
                  <a:gd name="T26" fmla="*/ 72 w 116"/>
                  <a:gd name="T27" fmla="*/ 0 h 129"/>
                  <a:gd name="T28" fmla="*/ 0 w 116"/>
                  <a:gd name="T29" fmla="*/ 76 h 129"/>
                  <a:gd name="T30" fmla="*/ 0 w 116"/>
                  <a:gd name="T31" fmla="*/ 129 h 129"/>
                  <a:gd name="T32" fmla="*/ 16 w 116"/>
                  <a:gd name="T33" fmla="*/ 124 h 129"/>
                  <a:gd name="T34" fmla="*/ 38 w 116"/>
                  <a:gd name="T35"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129">
                    <a:moveTo>
                      <a:pt x="38" y="121"/>
                    </a:moveTo>
                    <a:cubicBezTo>
                      <a:pt x="96" y="121"/>
                      <a:pt x="96" y="121"/>
                      <a:pt x="96" y="121"/>
                    </a:cubicBezTo>
                    <a:cubicBezTo>
                      <a:pt x="96" y="121"/>
                      <a:pt x="102" y="115"/>
                      <a:pt x="106" y="104"/>
                    </a:cubicBezTo>
                    <a:cubicBezTo>
                      <a:pt x="106" y="104"/>
                      <a:pt x="106" y="104"/>
                      <a:pt x="106" y="104"/>
                    </a:cubicBezTo>
                    <a:cubicBezTo>
                      <a:pt x="109" y="94"/>
                      <a:pt x="111" y="84"/>
                      <a:pt x="112" y="80"/>
                    </a:cubicBezTo>
                    <a:cubicBezTo>
                      <a:pt x="111" y="82"/>
                      <a:pt x="110" y="85"/>
                      <a:pt x="106" y="88"/>
                    </a:cubicBezTo>
                    <a:cubicBezTo>
                      <a:pt x="102" y="93"/>
                      <a:pt x="92" y="93"/>
                      <a:pt x="92" y="93"/>
                    </a:cubicBezTo>
                    <a:cubicBezTo>
                      <a:pt x="44" y="93"/>
                      <a:pt x="44" y="93"/>
                      <a:pt x="44" y="93"/>
                    </a:cubicBezTo>
                    <a:cubicBezTo>
                      <a:pt x="44" y="93"/>
                      <a:pt x="35" y="93"/>
                      <a:pt x="30" y="88"/>
                    </a:cubicBezTo>
                    <a:cubicBezTo>
                      <a:pt x="24" y="83"/>
                      <a:pt x="24" y="76"/>
                      <a:pt x="24" y="76"/>
                    </a:cubicBezTo>
                    <a:cubicBezTo>
                      <a:pt x="24" y="73"/>
                      <a:pt x="24" y="73"/>
                      <a:pt x="24" y="73"/>
                    </a:cubicBezTo>
                    <a:cubicBezTo>
                      <a:pt x="24" y="35"/>
                      <a:pt x="48" y="8"/>
                      <a:pt x="78" y="7"/>
                    </a:cubicBezTo>
                    <a:cubicBezTo>
                      <a:pt x="102" y="6"/>
                      <a:pt x="116" y="16"/>
                      <a:pt x="116" y="16"/>
                    </a:cubicBezTo>
                    <a:cubicBezTo>
                      <a:pt x="116" y="16"/>
                      <a:pt x="98" y="0"/>
                      <a:pt x="72" y="0"/>
                    </a:cubicBezTo>
                    <a:cubicBezTo>
                      <a:pt x="34" y="0"/>
                      <a:pt x="0" y="30"/>
                      <a:pt x="0" y="76"/>
                    </a:cubicBezTo>
                    <a:cubicBezTo>
                      <a:pt x="0" y="129"/>
                      <a:pt x="0" y="129"/>
                      <a:pt x="0" y="129"/>
                    </a:cubicBezTo>
                    <a:cubicBezTo>
                      <a:pt x="0" y="129"/>
                      <a:pt x="9" y="125"/>
                      <a:pt x="16" y="124"/>
                    </a:cubicBezTo>
                    <a:cubicBezTo>
                      <a:pt x="27" y="121"/>
                      <a:pt x="38" y="121"/>
                      <a:pt x="38"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3" name="Freeform 118">
                <a:extLst>
                  <a:ext uri="{FF2B5EF4-FFF2-40B4-BE49-F238E27FC236}">
                    <a16:creationId xmlns:a16="http://schemas.microsoft.com/office/drawing/2014/main" id="{563472A3-527E-4CEC-87CC-50012182F89B}"/>
                  </a:ext>
                </a:extLst>
              </p:cNvPr>
              <p:cNvSpPr>
                <a:spLocks/>
              </p:cNvSpPr>
              <p:nvPr userDrawn="1"/>
            </p:nvSpPr>
            <p:spPr bwMode="auto">
              <a:xfrm>
                <a:off x="4213225" y="1408113"/>
                <a:ext cx="766763" cy="598487"/>
              </a:xfrm>
              <a:custGeom>
                <a:avLst/>
                <a:gdLst>
                  <a:gd name="T0" fmla="*/ 8 w 241"/>
                  <a:gd name="T1" fmla="*/ 111 h 188"/>
                  <a:gd name="T2" fmla="*/ 8 w 241"/>
                  <a:gd name="T3" fmla="*/ 169 h 188"/>
                  <a:gd name="T4" fmla="*/ 25 w 241"/>
                  <a:gd name="T5" fmla="*/ 178 h 188"/>
                  <a:gd name="T6" fmla="*/ 49 w 241"/>
                  <a:gd name="T7" fmla="*/ 184 h 188"/>
                  <a:gd name="T8" fmla="*/ 40 w 241"/>
                  <a:gd name="T9" fmla="*/ 179 h 188"/>
                  <a:gd name="T10" fmla="*/ 36 w 241"/>
                  <a:gd name="T11" fmla="*/ 165 h 188"/>
                  <a:gd name="T12" fmla="*/ 36 w 241"/>
                  <a:gd name="T13" fmla="*/ 116 h 188"/>
                  <a:gd name="T14" fmla="*/ 41 w 241"/>
                  <a:gd name="T15" fmla="*/ 102 h 188"/>
                  <a:gd name="T16" fmla="*/ 53 w 241"/>
                  <a:gd name="T17" fmla="*/ 96 h 188"/>
                  <a:gd name="T18" fmla="*/ 56 w 241"/>
                  <a:gd name="T19" fmla="*/ 96 h 188"/>
                  <a:gd name="T20" fmla="*/ 122 w 241"/>
                  <a:gd name="T21" fmla="*/ 150 h 188"/>
                  <a:gd name="T22" fmla="*/ 113 w 241"/>
                  <a:gd name="T23" fmla="*/ 188 h 188"/>
                  <a:gd name="T24" fmla="*/ 129 w 241"/>
                  <a:gd name="T25" fmla="*/ 144 h 188"/>
                  <a:gd name="T26" fmla="*/ 127 w 241"/>
                  <a:gd name="T27" fmla="*/ 128 h 188"/>
                  <a:gd name="T28" fmla="*/ 142 w 241"/>
                  <a:gd name="T29" fmla="*/ 124 h 188"/>
                  <a:gd name="T30" fmla="*/ 164 w 241"/>
                  <a:gd name="T31" fmla="*/ 121 h 188"/>
                  <a:gd name="T32" fmla="*/ 222 w 241"/>
                  <a:gd name="T33" fmla="*/ 121 h 188"/>
                  <a:gd name="T34" fmla="*/ 231 w 241"/>
                  <a:gd name="T35" fmla="*/ 104 h 188"/>
                  <a:gd name="T36" fmla="*/ 231 w 241"/>
                  <a:gd name="T37" fmla="*/ 104 h 188"/>
                  <a:gd name="T38" fmla="*/ 237 w 241"/>
                  <a:gd name="T39" fmla="*/ 80 h 188"/>
                  <a:gd name="T40" fmla="*/ 232 w 241"/>
                  <a:gd name="T41" fmla="*/ 88 h 188"/>
                  <a:gd name="T42" fmla="*/ 218 w 241"/>
                  <a:gd name="T43" fmla="*/ 93 h 188"/>
                  <a:gd name="T44" fmla="*/ 170 w 241"/>
                  <a:gd name="T45" fmla="*/ 93 h 188"/>
                  <a:gd name="T46" fmla="*/ 155 w 241"/>
                  <a:gd name="T47" fmla="*/ 88 h 188"/>
                  <a:gd name="T48" fmla="*/ 149 w 241"/>
                  <a:gd name="T49" fmla="*/ 76 h 188"/>
                  <a:gd name="T50" fmla="*/ 149 w 241"/>
                  <a:gd name="T51" fmla="*/ 73 h 188"/>
                  <a:gd name="T52" fmla="*/ 203 w 241"/>
                  <a:gd name="T53" fmla="*/ 7 h 188"/>
                  <a:gd name="T54" fmla="*/ 241 w 241"/>
                  <a:gd name="T55" fmla="*/ 15 h 188"/>
                  <a:gd name="T56" fmla="*/ 197 w 241"/>
                  <a:gd name="T57" fmla="*/ 0 h 188"/>
                  <a:gd name="T58" fmla="*/ 126 w 241"/>
                  <a:gd name="T59" fmla="*/ 76 h 188"/>
                  <a:gd name="T60" fmla="*/ 126 w 241"/>
                  <a:gd name="T61" fmla="*/ 123 h 188"/>
                  <a:gd name="T62" fmla="*/ 53 w 241"/>
                  <a:gd name="T63" fmla="*/ 73 h 188"/>
                  <a:gd name="T64" fmla="*/ 0 w 241"/>
                  <a:gd name="T65" fmla="*/ 73 h 188"/>
                  <a:gd name="T66" fmla="*/ 5 w 241"/>
                  <a:gd name="T67" fmla="*/ 89 h 188"/>
                  <a:gd name="T68" fmla="*/ 8 w 241"/>
                  <a:gd name="T69" fmla="*/ 11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1" h="188">
                    <a:moveTo>
                      <a:pt x="8" y="111"/>
                    </a:moveTo>
                    <a:cubicBezTo>
                      <a:pt x="8" y="169"/>
                      <a:pt x="8" y="169"/>
                      <a:pt x="8" y="169"/>
                    </a:cubicBezTo>
                    <a:cubicBezTo>
                      <a:pt x="8" y="169"/>
                      <a:pt x="14" y="174"/>
                      <a:pt x="25" y="178"/>
                    </a:cubicBezTo>
                    <a:cubicBezTo>
                      <a:pt x="34" y="182"/>
                      <a:pt x="45" y="184"/>
                      <a:pt x="49" y="184"/>
                    </a:cubicBezTo>
                    <a:cubicBezTo>
                      <a:pt x="47" y="184"/>
                      <a:pt x="44" y="182"/>
                      <a:pt x="40" y="179"/>
                    </a:cubicBezTo>
                    <a:cubicBezTo>
                      <a:pt x="36" y="174"/>
                      <a:pt x="36" y="165"/>
                      <a:pt x="36" y="165"/>
                    </a:cubicBezTo>
                    <a:cubicBezTo>
                      <a:pt x="36" y="116"/>
                      <a:pt x="36" y="116"/>
                      <a:pt x="36" y="116"/>
                    </a:cubicBezTo>
                    <a:cubicBezTo>
                      <a:pt x="36" y="116"/>
                      <a:pt x="36" y="107"/>
                      <a:pt x="41" y="102"/>
                    </a:cubicBezTo>
                    <a:cubicBezTo>
                      <a:pt x="46" y="96"/>
                      <a:pt x="53" y="96"/>
                      <a:pt x="53" y="96"/>
                    </a:cubicBezTo>
                    <a:cubicBezTo>
                      <a:pt x="56" y="96"/>
                      <a:pt x="56" y="96"/>
                      <a:pt x="56" y="96"/>
                    </a:cubicBezTo>
                    <a:cubicBezTo>
                      <a:pt x="94" y="96"/>
                      <a:pt x="122" y="120"/>
                      <a:pt x="122" y="150"/>
                    </a:cubicBezTo>
                    <a:cubicBezTo>
                      <a:pt x="123" y="174"/>
                      <a:pt x="113" y="188"/>
                      <a:pt x="113" y="188"/>
                    </a:cubicBezTo>
                    <a:cubicBezTo>
                      <a:pt x="113" y="188"/>
                      <a:pt x="129" y="170"/>
                      <a:pt x="129" y="144"/>
                    </a:cubicBezTo>
                    <a:cubicBezTo>
                      <a:pt x="129" y="138"/>
                      <a:pt x="128" y="133"/>
                      <a:pt x="127" y="128"/>
                    </a:cubicBezTo>
                    <a:cubicBezTo>
                      <a:pt x="130" y="127"/>
                      <a:pt x="136" y="125"/>
                      <a:pt x="142" y="124"/>
                    </a:cubicBezTo>
                    <a:cubicBezTo>
                      <a:pt x="152" y="121"/>
                      <a:pt x="164" y="121"/>
                      <a:pt x="164" y="121"/>
                    </a:cubicBezTo>
                    <a:cubicBezTo>
                      <a:pt x="222" y="121"/>
                      <a:pt x="222" y="121"/>
                      <a:pt x="222" y="121"/>
                    </a:cubicBezTo>
                    <a:cubicBezTo>
                      <a:pt x="222" y="121"/>
                      <a:pt x="227" y="115"/>
                      <a:pt x="231" y="104"/>
                    </a:cubicBezTo>
                    <a:cubicBezTo>
                      <a:pt x="231" y="104"/>
                      <a:pt x="231" y="104"/>
                      <a:pt x="231" y="104"/>
                    </a:cubicBezTo>
                    <a:cubicBezTo>
                      <a:pt x="234" y="94"/>
                      <a:pt x="236" y="84"/>
                      <a:pt x="237" y="80"/>
                    </a:cubicBezTo>
                    <a:cubicBezTo>
                      <a:pt x="236" y="82"/>
                      <a:pt x="235" y="85"/>
                      <a:pt x="232" y="88"/>
                    </a:cubicBezTo>
                    <a:cubicBezTo>
                      <a:pt x="227" y="93"/>
                      <a:pt x="218" y="93"/>
                      <a:pt x="218" y="93"/>
                    </a:cubicBezTo>
                    <a:cubicBezTo>
                      <a:pt x="170" y="93"/>
                      <a:pt x="170" y="93"/>
                      <a:pt x="170" y="93"/>
                    </a:cubicBezTo>
                    <a:cubicBezTo>
                      <a:pt x="170" y="93"/>
                      <a:pt x="160" y="93"/>
                      <a:pt x="155" y="88"/>
                    </a:cubicBezTo>
                    <a:cubicBezTo>
                      <a:pt x="149" y="83"/>
                      <a:pt x="149" y="76"/>
                      <a:pt x="149" y="76"/>
                    </a:cubicBezTo>
                    <a:cubicBezTo>
                      <a:pt x="149" y="73"/>
                      <a:pt x="149" y="73"/>
                      <a:pt x="149" y="73"/>
                    </a:cubicBezTo>
                    <a:cubicBezTo>
                      <a:pt x="149" y="35"/>
                      <a:pt x="173" y="7"/>
                      <a:pt x="203" y="7"/>
                    </a:cubicBezTo>
                    <a:cubicBezTo>
                      <a:pt x="228" y="6"/>
                      <a:pt x="241" y="15"/>
                      <a:pt x="241" y="15"/>
                    </a:cubicBezTo>
                    <a:cubicBezTo>
                      <a:pt x="241" y="15"/>
                      <a:pt x="224" y="0"/>
                      <a:pt x="197" y="0"/>
                    </a:cubicBezTo>
                    <a:cubicBezTo>
                      <a:pt x="160" y="0"/>
                      <a:pt x="126" y="30"/>
                      <a:pt x="126" y="76"/>
                    </a:cubicBezTo>
                    <a:cubicBezTo>
                      <a:pt x="126" y="123"/>
                      <a:pt x="126" y="123"/>
                      <a:pt x="126" y="123"/>
                    </a:cubicBezTo>
                    <a:cubicBezTo>
                      <a:pt x="117" y="95"/>
                      <a:pt x="90" y="73"/>
                      <a:pt x="53" y="73"/>
                    </a:cubicBezTo>
                    <a:cubicBezTo>
                      <a:pt x="0" y="73"/>
                      <a:pt x="0" y="73"/>
                      <a:pt x="0" y="73"/>
                    </a:cubicBezTo>
                    <a:cubicBezTo>
                      <a:pt x="0" y="73"/>
                      <a:pt x="4" y="82"/>
                      <a:pt x="5" y="89"/>
                    </a:cubicBezTo>
                    <a:cubicBezTo>
                      <a:pt x="8" y="99"/>
                      <a:pt x="8" y="111"/>
                      <a:pt x="8"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4" name="Freeform 119">
                <a:extLst>
                  <a:ext uri="{FF2B5EF4-FFF2-40B4-BE49-F238E27FC236}">
                    <a16:creationId xmlns:a16="http://schemas.microsoft.com/office/drawing/2014/main" id="{A3943952-2FCF-4140-B974-467E3BD72B56}"/>
                  </a:ext>
                </a:extLst>
              </p:cNvPr>
              <p:cNvSpPr>
                <a:spLocks/>
              </p:cNvSpPr>
              <p:nvPr userDrawn="1"/>
            </p:nvSpPr>
            <p:spPr bwMode="auto">
              <a:xfrm>
                <a:off x="6586538" y="2978150"/>
                <a:ext cx="165100" cy="47625"/>
              </a:xfrm>
              <a:custGeom>
                <a:avLst/>
                <a:gdLst>
                  <a:gd name="T0" fmla="*/ 37 w 52"/>
                  <a:gd name="T1" fmla="*/ 9 h 15"/>
                  <a:gd name="T2" fmla="*/ 0 w 52"/>
                  <a:gd name="T3" fmla="*/ 0 h 15"/>
                  <a:gd name="T4" fmla="*/ 44 w 52"/>
                  <a:gd name="T5" fmla="*/ 15 h 15"/>
                  <a:gd name="T6" fmla="*/ 52 w 52"/>
                  <a:gd name="T7" fmla="*/ 15 h 15"/>
                  <a:gd name="T8" fmla="*/ 52 w 52"/>
                  <a:gd name="T9" fmla="*/ 6 h 15"/>
                  <a:gd name="T10" fmla="*/ 37 w 52"/>
                  <a:gd name="T11" fmla="*/ 9 h 15"/>
                </a:gdLst>
                <a:ahLst/>
                <a:cxnLst>
                  <a:cxn ang="0">
                    <a:pos x="T0" y="T1"/>
                  </a:cxn>
                  <a:cxn ang="0">
                    <a:pos x="T2" y="T3"/>
                  </a:cxn>
                  <a:cxn ang="0">
                    <a:pos x="T4" y="T5"/>
                  </a:cxn>
                  <a:cxn ang="0">
                    <a:pos x="T6" y="T7"/>
                  </a:cxn>
                  <a:cxn ang="0">
                    <a:pos x="T8" y="T9"/>
                  </a:cxn>
                  <a:cxn ang="0">
                    <a:pos x="T10" y="T11"/>
                  </a:cxn>
                </a:cxnLst>
                <a:rect l="0" t="0" r="r" b="b"/>
                <a:pathLst>
                  <a:path w="52" h="15">
                    <a:moveTo>
                      <a:pt x="37" y="9"/>
                    </a:moveTo>
                    <a:cubicBezTo>
                      <a:pt x="13" y="9"/>
                      <a:pt x="0" y="0"/>
                      <a:pt x="0" y="0"/>
                    </a:cubicBezTo>
                    <a:cubicBezTo>
                      <a:pt x="0" y="0"/>
                      <a:pt x="17" y="15"/>
                      <a:pt x="44" y="15"/>
                    </a:cubicBezTo>
                    <a:cubicBezTo>
                      <a:pt x="47" y="15"/>
                      <a:pt x="50" y="15"/>
                      <a:pt x="52" y="15"/>
                    </a:cubicBezTo>
                    <a:cubicBezTo>
                      <a:pt x="52" y="6"/>
                      <a:pt x="52" y="6"/>
                      <a:pt x="52" y="6"/>
                    </a:cubicBezTo>
                    <a:cubicBezTo>
                      <a:pt x="48" y="8"/>
                      <a:pt x="43" y="9"/>
                      <a:pt x="3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5" name="Freeform 120">
                <a:extLst>
                  <a:ext uri="{FF2B5EF4-FFF2-40B4-BE49-F238E27FC236}">
                    <a16:creationId xmlns:a16="http://schemas.microsoft.com/office/drawing/2014/main" id="{33DC6AD3-6F96-4FA0-ABFF-EFD322ABB12C}"/>
                  </a:ext>
                </a:extLst>
              </p:cNvPr>
              <p:cNvSpPr>
                <a:spLocks/>
              </p:cNvSpPr>
              <p:nvPr userDrawn="1"/>
            </p:nvSpPr>
            <p:spPr bwMode="auto">
              <a:xfrm>
                <a:off x="4938713" y="1131888"/>
                <a:ext cx="411163" cy="361950"/>
              </a:xfrm>
              <a:custGeom>
                <a:avLst/>
                <a:gdLst>
                  <a:gd name="T0" fmla="*/ 8 w 129"/>
                  <a:gd name="T1" fmla="*/ 38 h 114"/>
                  <a:gd name="T2" fmla="*/ 8 w 129"/>
                  <a:gd name="T3" fmla="*/ 96 h 114"/>
                  <a:gd name="T4" fmla="*/ 26 w 129"/>
                  <a:gd name="T5" fmla="*/ 105 h 114"/>
                  <a:gd name="T6" fmla="*/ 50 w 129"/>
                  <a:gd name="T7" fmla="*/ 111 h 114"/>
                  <a:gd name="T8" fmla="*/ 40 w 129"/>
                  <a:gd name="T9" fmla="*/ 106 h 114"/>
                  <a:gd name="T10" fmla="*/ 36 w 129"/>
                  <a:gd name="T11" fmla="*/ 92 h 114"/>
                  <a:gd name="T12" fmla="*/ 36 w 129"/>
                  <a:gd name="T13" fmla="*/ 43 h 114"/>
                  <a:gd name="T14" fmla="*/ 41 w 129"/>
                  <a:gd name="T15" fmla="*/ 28 h 114"/>
                  <a:gd name="T16" fmla="*/ 53 w 129"/>
                  <a:gd name="T17" fmla="*/ 23 h 114"/>
                  <a:gd name="T18" fmla="*/ 56 w 129"/>
                  <a:gd name="T19" fmla="*/ 23 h 114"/>
                  <a:gd name="T20" fmla="*/ 123 w 129"/>
                  <a:gd name="T21" fmla="*/ 77 h 114"/>
                  <a:gd name="T22" fmla="*/ 113 w 129"/>
                  <a:gd name="T23" fmla="*/ 114 h 114"/>
                  <a:gd name="T24" fmla="*/ 129 w 129"/>
                  <a:gd name="T25" fmla="*/ 70 h 114"/>
                  <a:gd name="T26" fmla="*/ 53 w 129"/>
                  <a:gd name="T27" fmla="*/ 0 h 114"/>
                  <a:gd name="T28" fmla="*/ 0 w 129"/>
                  <a:gd name="T29" fmla="*/ 0 h 114"/>
                  <a:gd name="T30" fmla="*/ 6 w 129"/>
                  <a:gd name="T31" fmla="*/ 16 h 114"/>
                  <a:gd name="T32" fmla="*/ 8 w 129"/>
                  <a:gd name="T33" fmla="*/ 3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4">
                    <a:moveTo>
                      <a:pt x="8" y="38"/>
                    </a:moveTo>
                    <a:cubicBezTo>
                      <a:pt x="8" y="96"/>
                      <a:pt x="8" y="96"/>
                      <a:pt x="8" y="96"/>
                    </a:cubicBezTo>
                    <a:cubicBezTo>
                      <a:pt x="8" y="96"/>
                      <a:pt x="14" y="101"/>
                      <a:pt x="26" y="105"/>
                    </a:cubicBezTo>
                    <a:cubicBezTo>
                      <a:pt x="34" y="109"/>
                      <a:pt x="46" y="110"/>
                      <a:pt x="50" y="111"/>
                    </a:cubicBezTo>
                    <a:cubicBezTo>
                      <a:pt x="47" y="111"/>
                      <a:pt x="44" y="109"/>
                      <a:pt x="40" y="106"/>
                    </a:cubicBezTo>
                    <a:cubicBezTo>
                      <a:pt x="36" y="101"/>
                      <a:pt x="36" y="92"/>
                      <a:pt x="36" y="92"/>
                    </a:cubicBezTo>
                    <a:cubicBezTo>
                      <a:pt x="36" y="43"/>
                      <a:pt x="36" y="43"/>
                      <a:pt x="36" y="43"/>
                    </a:cubicBezTo>
                    <a:cubicBezTo>
                      <a:pt x="36" y="43"/>
                      <a:pt x="36" y="34"/>
                      <a:pt x="41" y="28"/>
                    </a:cubicBezTo>
                    <a:cubicBezTo>
                      <a:pt x="46" y="23"/>
                      <a:pt x="53" y="23"/>
                      <a:pt x="53" y="23"/>
                    </a:cubicBezTo>
                    <a:cubicBezTo>
                      <a:pt x="56" y="23"/>
                      <a:pt x="56" y="23"/>
                      <a:pt x="56" y="23"/>
                    </a:cubicBezTo>
                    <a:cubicBezTo>
                      <a:pt x="94" y="23"/>
                      <a:pt x="122" y="46"/>
                      <a:pt x="123" y="77"/>
                    </a:cubicBezTo>
                    <a:cubicBezTo>
                      <a:pt x="123" y="101"/>
                      <a:pt x="113" y="114"/>
                      <a:pt x="113" y="114"/>
                    </a:cubicBezTo>
                    <a:cubicBezTo>
                      <a:pt x="113" y="114"/>
                      <a:pt x="129" y="97"/>
                      <a:pt x="129" y="70"/>
                    </a:cubicBezTo>
                    <a:cubicBezTo>
                      <a:pt x="129" y="33"/>
                      <a:pt x="99" y="0"/>
                      <a:pt x="53" y="0"/>
                    </a:cubicBezTo>
                    <a:cubicBezTo>
                      <a:pt x="0" y="0"/>
                      <a:pt x="0" y="0"/>
                      <a:pt x="0" y="0"/>
                    </a:cubicBezTo>
                    <a:cubicBezTo>
                      <a:pt x="0" y="0"/>
                      <a:pt x="4" y="8"/>
                      <a:pt x="6" y="16"/>
                    </a:cubicBezTo>
                    <a:cubicBezTo>
                      <a:pt x="8" y="26"/>
                      <a:pt x="8" y="38"/>
                      <a:pt x="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6" name="Freeform 121">
                <a:extLst>
                  <a:ext uri="{FF2B5EF4-FFF2-40B4-BE49-F238E27FC236}">
                    <a16:creationId xmlns:a16="http://schemas.microsoft.com/office/drawing/2014/main" id="{11BEDDB0-E0B4-41F1-8A92-988490BB2721}"/>
                  </a:ext>
                </a:extLst>
              </p:cNvPr>
              <p:cNvSpPr>
                <a:spLocks/>
              </p:cNvSpPr>
              <p:nvPr userDrawn="1"/>
            </p:nvSpPr>
            <p:spPr bwMode="auto">
              <a:xfrm>
                <a:off x="6599238" y="2640013"/>
                <a:ext cx="152400" cy="134937"/>
              </a:xfrm>
              <a:custGeom>
                <a:avLst/>
                <a:gdLst>
                  <a:gd name="T0" fmla="*/ 5 w 48"/>
                  <a:gd name="T1" fmla="*/ 18 h 42"/>
                  <a:gd name="T2" fmla="*/ 0 w 48"/>
                  <a:gd name="T3" fmla="*/ 42 h 42"/>
                  <a:gd name="T4" fmla="*/ 5 w 48"/>
                  <a:gd name="T5" fmla="*/ 33 h 42"/>
                  <a:gd name="T6" fmla="*/ 19 w 48"/>
                  <a:gd name="T7" fmla="*/ 28 h 42"/>
                  <a:gd name="T8" fmla="*/ 48 w 48"/>
                  <a:gd name="T9" fmla="*/ 28 h 42"/>
                  <a:gd name="T10" fmla="*/ 48 w 48"/>
                  <a:gd name="T11" fmla="*/ 0 h 42"/>
                  <a:gd name="T12" fmla="*/ 15 w 48"/>
                  <a:gd name="T13" fmla="*/ 0 h 42"/>
                  <a:gd name="T14" fmla="*/ 5 w 48"/>
                  <a:gd name="T15" fmla="*/ 18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2">
                    <a:moveTo>
                      <a:pt x="5" y="18"/>
                    </a:moveTo>
                    <a:cubicBezTo>
                      <a:pt x="2" y="27"/>
                      <a:pt x="0" y="38"/>
                      <a:pt x="0" y="42"/>
                    </a:cubicBezTo>
                    <a:cubicBezTo>
                      <a:pt x="0" y="40"/>
                      <a:pt x="1" y="36"/>
                      <a:pt x="5" y="33"/>
                    </a:cubicBezTo>
                    <a:cubicBezTo>
                      <a:pt x="10" y="28"/>
                      <a:pt x="19" y="28"/>
                      <a:pt x="19" y="28"/>
                    </a:cubicBezTo>
                    <a:cubicBezTo>
                      <a:pt x="48" y="28"/>
                      <a:pt x="48" y="28"/>
                      <a:pt x="48" y="28"/>
                    </a:cubicBezTo>
                    <a:cubicBezTo>
                      <a:pt x="48" y="0"/>
                      <a:pt x="48" y="0"/>
                      <a:pt x="48" y="0"/>
                    </a:cubicBezTo>
                    <a:cubicBezTo>
                      <a:pt x="15" y="0"/>
                      <a:pt x="15" y="0"/>
                      <a:pt x="15" y="0"/>
                    </a:cubicBezTo>
                    <a:cubicBezTo>
                      <a:pt x="15" y="0"/>
                      <a:pt x="10" y="7"/>
                      <a:pt x="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7" name="Freeform 122">
                <a:extLst>
                  <a:ext uri="{FF2B5EF4-FFF2-40B4-BE49-F238E27FC236}">
                    <a16:creationId xmlns:a16="http://schemas.microsoft.com/office/drawing/2014/main" id="{E330ADE2-553F-4C7F-A96C-65E38BE315FC}"/>
                  </a:ext>
                </a:extLst>
              </p:cNvPr>
              <p:cNvSpPr>
                <a:spLocks/>
              </p:cNvSpPr>
              <p:nvPr userDrawn="1"/>
            </p:nvSpPr>
            <p:spPr bwMode="auto">
              <a:xfrm>
                <a:off x="5678488" y="606425"/>
                <a:ext cx="411163" cy="365125"/>
              </a:xfrm>
              <a:custGeom>
                <a:avLst/>
                <a:gdLst>
                  <a:gd name="T0" fmla="*/ 8 w 129"/>
                  <a:gd name="T1" fmla="*/ 38 h 115"/>
                  <a:gd name="T2" fmla="*/ 8 w 129"/>
                  <a:gd name="T3" fmla="*/ 97 h 115"/>
                  <a:gd name="T4" fmla="*/ 26 w 129"/>
                  <a:gd name="T5" fmla="*/ 106 h 115"/>
                  <a:gd name="T6" fmla="*/ 50 w 129"/>
                  <a:gd name="T7" fmla="*/ 112 h 115"/>
                  <a:gd name="T8" fmla="*/ 41 w 129"/>
                  <a:gd name="T9" fmla="*/ 107 h 115"/>
                  <a:gd name="T10" fmla="*/ 37 w 129"/>
                  <a:gd name="T11" fmla="*/ 93 h 115"/>
                  <a:gd name="T12" fmla="*/ 37 w 129"/>
                  <a:gd name="T13" fmla="*/ 44 h 115"/>
                  <a:gd name="T14" fmla="*/ 41 w 129"/>
                  <a:gd name="T15" fmla="*/ 29 h 115"/>
                  <a:gd name="T16" fmla="*/ 53 w 129"/>
                  <a:gd name="T17" fmla="*/ 24 h 115"/>
                  <a:gd name="T18" fmla="*/ 56 w 129"/>
                  <a:gd name="T19" fmla="*/ 24 h 115"/>
                  <a:gd name="T20" fmla="*/ 123 w 129"/>
                  <a:gd name="T21" fmla="*/ 78 h 115"/>
                  <a:gd name="T22" fmla="*/ 114 w 129"/>
                  <a:gd name="T23" fmla="*/ 115 h 115"/>
                  <a:gd name="T24" fmla="*/ 129 w 129"/>
                  <a:gd name="T25" fmla="*/ 71 h 115"/>
                  <a:gd name="T26" fmla="*/ 53 w 129"/>
                  <a:gd name="T27" fmla="*/ 0 h 115"/>
                  <a:gd name="T28" fmla="*/ 0 w 129"/>
                  <a:gd name="T29" fmla="*/ 0 h 115"/>
                  <a:gd name="T30" fmla="*/ 6 w 129"/>
                  <a:gd name="T31" fmla="*/ 16 h 115"/>
                  <a:gd name="T32" fmla="*/ 8 w 129"/>
                  <a:gd name="T33" fmla="*/ 3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8" y="38"/>
                    </a:moveTo>
                    <a:cubicBezTo>
                      <a:pt x="8" y="97"/>
                      <a:pt x="8" y="97"/>
                      <a:pt x="8" y="97"/>
                    </a:cubicBezTo>
                    <a:cubicBezTo>
                      <a:pt x="8" y="97"/>
                      <a:pt x="15" y="102"/>
                      <a:pt x="26" y="106"/>
                    </a:cubicBezTo>
                    <a:cubicBezTo>
                      <a:pt x="35" y="110"/>
                      <a:pt x="46" y="111"/>
                      <a:pt x="50" y="112"/>
                    </a:cubicBezTo>
                    <a:cubicBezTo>
                      <a:pt x="47" y="112"/>
                      <a:pt x="44" y="110"/>
                      <a:pt x="41" y="107"/>
                    </a:cubicBezTo>
                    <a:cubicBezTo>
                      <a:pt x="37" y="102"/>
                      <a:pt x="37" y="93"/>
                      <a:pt x="37" y="93"/>
                    </a:cubicBezTo>
                    <a:cubicBezTo>
                      <a:pt x="37" y="44"/>
                      <a:pt x="37" y="44"/>
                      <a:pt x="37" y="44"/>
                    </a:cubicBezTo>
                    <a:cubicBezTo>
                      <a:pt x="37" y="44"/>
                      <a:pt x="36" y="35"/>
                      <a:pt x="41" y="29"/>
                    </a:cubicBezTo>
                    <a:cubicBezTo>
                      <a:pt x="46" y="24"/>
                      <a:pt x="53" y="24"/>
                      <a:pt x="53" y="24"/>
                    </a:cubicBezTo>
                    <a:cubicBezTo>
                      <a:pt x="56" y="24"/>
                      <a:pt x="56" y="24"/>
                      <a:pt x="56" y="24"/>
                    </a:cubicBezTo>
                    <a:cubicBezTo>
                      <a:pt x="94" y="24"/>
                      <a:pt x="122" y="47"/>
                      <a:pt x="123" y="78"/>
                    </a:cubicBezTo>
                    <a:cubicBezTo>
                      <a:pt x="124" y="102"/>
                      <a:pt x="114" y="115"/>
                      <a:pt x="114" y="115"/>
                    </a:cubicBezTo>
                    <a:cubicBezTo>
                      <a:pt x="114" y="115"/>
                      <a:pt x="129" y="98"/>
                      <a:pt x="129" y="71"/>
                    </a:cubicBezTo>
                    <a:cubicBezTo>
                      <a:pt x="129" y="34"/>
                      <a:pt x="100" y="0"/>
                      <a:pt x="53" y="0"/>
                    </a:cubicBezTo>
                    <a:cubicBezTo>
                      <a:pt x="0" y="0"/>
                      <a:pt x="0" y="0"/>
                      <a:pt x="0" y="0"/>
                    </a:cubicBezTo>
                    <a:cubicBezTo>
                      <a:pt x="0" y="0"/>
                      <a:pt x="4" y="9"/>
                      <a:pt x="6" y="16"/>
                    </a:cubicBezTo>
                    <a:cubicBezTo>
                      <a:pt x="8" y="27"/>
                      <a:pt x="8" y="38"/>
                      <a:pt x="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8" name="Freeform 123">
                <a:extLst>
                  <a:ext uri="{FF2B5EF4-FFF2-40B4-BE49-F238E27FC236}">
                    <a16:creationId xmlns:a16="http://schemas.microsoft.com/office/drawing/2014/main" id="{7A5BC751-E36C-4242-BEB9-9B4B5B90C2C4}"/>
                  </a:ext>
                </a:extLst>
              </p:cNvPr>
              <p:cNvSpPr>
                <a:spLocks/>
              </p:cNvSpPr>
              <p:nvPr userDrawn="1"/>
            </p:nvSpPr>
            <p:spPr bwMode="auto">
              <a:xfrm>
                <a:off x="5353050" y="885825"/>
                <a:ext cx="366713" cy="411162"/>
              </a:xfrm>
              <a:custGeom>
                <a:avLst/>
                <a:gdLst>
                  <a:gd name="T0" fmla="*/ 38 w 115"/>
                  <a:gd name="T1" fmla="*/ 121 h 129"/>
                  <a:gd name="T2" fmla="*/ 96 w 115"/>
                  <a:gd name="T3" fmla="*/ 121 h 129"/>
                  <a:gd name="T4" fmla="*/ 105 w 115"/>
                  <a:gd name="T5" fmla="*/ 103 h 129"/>
                  <a:gd name="T6" fmla="*/ 105 w 115"/>
                  <a:gd name="T7" fmla="*/ 103 h 129"/>
                  <a:gd name="T8" fmla="*/ 111 w 115"/>
                  <a:gd name="T9" fmla="*/ 79 h 129"/>
                  <a:gd name="T10" fmla="*/ 106 w 115"/>
                  <a:gd name="T11" fmla="*/ 88 h 129"/>
                  <a:gd name="T12" fmla="*/ 92 w 115"/>
                  <a:gd name="T13" fmla="*/ 93 h 129"/>
                  <a:gd name="T14" fmla="*/ 44 w 115"/>
                  <a:gd name="T15" fmla="*/ 93 h 129"/>
                  <a:gd name="T16" fmla="*/ 29 w 115"/>
                  <a:gd name="T17" fmla="*/ 88 h 129"/>
                  <a:gd name="T18" fmla="*/ 23 w 115"/>
                  <a:gd name="T19" fmla="*/ 76 h 129"/>
                  <a:gd name="T20" fmla="*/ 23 w 115"/>
                  <a:gd name="T21" fmla="*/ 73 h 129"/>
                  <a:gd name="T22" fmla="*/ 77 w 115"/>
                  <a:gd name="T23" fmla="*/ 6 h 129"/>
                  <a:gd name="T24" fmla="*/ 115 w 115"/>
                  <a:gd name="T25" fmla="*/ 15 h 129"/>
                  <a:gd name="T26" fmla="*/ 71 w 115"/>
                  <a:gd name="T27" fmla="*/ 0 h 129"/>
                  <a:gd name="T28" fmla="*/ 0 w 115"/>
                  <a:gd name="T29" fmla="*/ 76 h 129"/>
                  <a:gd name="T30" fmla="*/ 0 w 115"/>
                  <a:gd name="T31" fmla="*/ 129 h 129"/>
                  <a:gd name="T32" fmla="*/ 16 w 115"/>
                  <a:gd name="T33" fmla="*/ 123 h 129"/>
                  <a:gd name="T34" fmla="*/ 38 w 115"/>
                  <a:gd name="T35"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9">
                    <a:moveTo>
                      <a:pt x="38" y="121"/>
                    </a:moveTo>
                    <a:cubicBezTo>
                      <a:pt x="96" y="121"/>
                      <a:pt x="96" y="121"/>
                      <a:pt x="96" y="121"/>
                    </a:cubicBezTo>
                    <a:cubicBezTo>
                      <a:pt x="96" y="121"/>
                      <a:pt x="101" y="115"/>
                      <a:pt x="105" y="103"/>
                    </a:cubicBezTo>
                    <a:cubicBezTo>
                      <a:pt x="105" y="103"/>
                      <a:pt x="105" y="103"/>
                      <a:pt x="105" y="103"/>
                    </a:cubicBezTo>
                    <a:cubicBezTo>
                      <a:pt x="109" y="94"/>
                      <a:pt x="110" y="83"/>
                      <a:pt x="111" y="79"/>
                    </a:cubicBezTo>
                    <a:cubicBezTo>
                      <a:pt x="111" y="81"/>
                      <a:pt x="109" y="85"/>
                      <a:pt x="106" y="88"/>
                    </a:cubicBezTo>
                    <a:cubicBezTo>
                      <a:pt x="101" y="93"/>
                      <a:pt x="92" y="93"/>
                      <a:pt x="92" y="93"/>
                    </a:cubicBezTo>
                    <a:cubicBezTo>
                      <a:pt x="44" y="93"/>
                      <a:pt x="44" y="93"/>
                      <a:pt x="44" y="93"/>
                    </a:cubicBezTo>
                    <a:cubicBezTo>
                      <a:pt x="44" y="93"/>
                      <a:pt x="35" y="93"/>
                      <a:pt x="29" y="88"/>
                    </a:cubicBezTo>
                    <a:cubicBezTo>
                      <a:pt x="23" y="83"/>
                      <a:pt x="23" y="76"/>
                      <a:pt x="23" y="76"/>
                    </a:cubicBezTo>
                    <a:cubicBezTo>
                      <a:pt x="23" y="73"/>
                      <a:pt x="23" y="73"/>
                      <a:pt x="23" y="73"/>
                    </a:cubicBezTo>
                    <a:cubicBezTo>
                      <a:pt x="23" y="35"/>
                      <a:pt x="47" y="7"/>
                      <a:pt x="77" y="6"/>
                    </a:cubicBezTo>
                    <a:cubicBezTo>
                      <a:pt x="102" y="6"/>
                      <a:pt x="115" y="15"/>
                      <a:pt x="115" y="15"/>
                    </a:cubicBezTo>
                    <a:cubicBezTo>
                      <a:pt x="115" y="15"/>
                      <a:pt x="98" y="0"/>
                      <a:pt x="71" y="0"/>
                    </a:cubicBezTo>
                    <a:cubicBezTo>
                      <a:pt x="34" y="0"/>
                      <a:pt x="0" y="30"/>
                      <a:pt x="0" y="76"/>
                    </a:cubicBezTo>
                    <a:cubicBezTo>
                      <a:pt x="0" y="129"/>
                      <a:pt x="0" y="129"/>
                      <a:pt x="0" y="129"/>
                    </a:cubicBezTo>
                    <a:cubicBezTo>
                      <a:pt x="0" y="129"/>
                      <a:pt x="9" y="125"/>
                      <a:pt x="16" y="123"/>
                    </a:cubicBezTo>
                    <a:cubicBezTo>
                      <a:pt x="27" y="121"/>
                      <a:pt x="38" y="121"/>
                      <a:pt x="38"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9" name="Freeform 124">
                <a:extLst>
                  <a:ext uri="{FF2B5EF4-FFF2-40B4-BE49-F238E27FC236}">
                    <a16:creationId xmlns:a16="http://schemas.microsoft.com/office/drawing/2014/main" id="{5F3BFB9D-D47E-46E5-9B38-F5A2F99F3FCA}"/>
                  </a:ext>
                </a:extLst>
              </p:cNvPr>
              <p:cNvSpPr>
                <a:spLocks noEditPoints="1"/>
              </p:cNvSpPr>
              <p:nvPr userDrawn="1"/>
            </p:nvSpPr>
            <p:spPr bwMode="auto">
              <a:xfrm>
                <a:off x="5897563" y="4481513"/>
                <a:ext cx="815975" cy="811212"/>
              </a:xfrm>
              <a:custGeom>
                <a:avLst/>
                <a:gdLst>
                  <a:gd name="T0" fmla="*/ 85 w 256"/>
                  <a:gd name="T1" fmla="*/ 226 h 255"/>
                  <a:gd name="T2" fmla="*/ 97 w 256"/>
                  <a:gd name="T3" fmla="*/ 197 h 255"/>
                  <a:gd name="T4" fmla="*/ 127 w 256"/>
                  <a:gd name="T5" fmla="*/ 186 h 255"/>
                  <a:gd name="T6" fmla="*/ 172 w 256"/>
                  <a:gd name="T7" fmla="*/ 200 h 255"/>
                  <a:gd name="T8" fmla="*/ 172 w 256"/>
                  <a:gd name="T9" fmla="*/ 197 h 255"/>
                  <a:gd name="T10" fmla="*/ 201 w 256"/>
                  <a:gd name="T11" fmla="*/ 204 h 255"/>
                  <a:gd name="T12" fmla="*/ 256 w 256"/>
                  <a:gd name="T13" fmla="*/ 141 h 255"/>
                  <a:gd name="T14" fmla="*/ 206 w 256"/>
                  <a:gd name="T15" fmla="*/ 183 h 255"/>
                  <a:gd name="T16" fmla="*/ 176 w 256"/>
                  <a:gd name="T17" fmla="*/ 170 h 255"/>
                  <a:gd name="T18" fmla="*/ 172 w 256"/>
                  <a:gd name="T19" fmla="*/ 164 h 255"/>
                  <a:gd name="T20" fmla="*/ 172 w 256"/>
                  <a:gd name="T21" fmla="*/ 163 h 255"/>
                  <a:gd name="T22" fmla="*/ 171 w 256"/>
                  <a:gd name="T23" fmla="*/ 162 h 255"/>
                  <a:gd name="T24" fmla="*/ 166 w 256"/>
                  <a:gd name="T25" fmla="*/ 139 h 255"/>
                  <a:gd name="T26" fmla="*/ 180 w 256"/>
                  <a:gd name="T27" fmla="*/ 95 h 255"/>
                  <a:gd name="T28" fmla="*/ 178 w 256"/>
                  <a:gd name="T29" fmla="*/ 95 h 255"/>
                  <a:gd name="T30" fmla="*/ 193 w 256"/>
                  <a:gd name="T31" fmla="*/ 54 h 255"/>
                  <a:gd name="T32" fmla="*/ 129 w 256"/>
                  <a:gd name="T33" fmla="*/ 0 h 255"/>
                  <a:gd name="T34" fmla="*/ 171 w 256"/>
                  <a:gd name="T35" fmla="*/ 50 h 255"/>
                  <a:gd name="T36" fmla="*/ 158 w 256"/>
                  <a:gd name="T37" fmla="*/ 79 h 255"/>
                  <a:gd name="T38" fmla="*/ 128 w 256"/>
                  <a:gd name="T39" fmla="*/ 90 h 255"/>
                  <a:gd name="T40" fmla="*/ 83 w 256"/>
                  <a:gd name="T41" fmla="*/ 76 h 255"/>
                  <a:gd name="T42" fmla="*/ 83 w 256"/>
                  <a:gd name="T43" fmla="*/ 78 h 255"/>
                  <a:gd name="T44" fmla="*/ 55 w 256"/>
                  <a:gd name="T45" fmla="*/ 71 h 255"/>
                  <a:gd name="T46" fmla="*/ 0 w 256"/>
                  <a:gd name="T47" fmla="*/ 135 h 255"/>
                  <a:gd name="T48" fmla="*/ 50 w 256"/>
                  <a:gd name="T49" fmla="*/ 93 h 255"/>
                  <a:gd name="T50" fmla="*/ 50 w 256"/>
                  <a:gd name="T51" fmla="*/ 93 h 255"/>
                  <a:gd name="T52" fmla="*/ 79 w 256"/>
                  <a:gd name="T53" fmla="*/ 106 h 255"/>
                  <a:gd name="T54" fmla="*/ 83 w 256"/>
                  <a:gd name="T55" fmla="*/ 111 h 255"/>
                  <a:gd name="T56" fmla="*/ 83 w 256"/>
                  <a:gd name="T57" fmla="*/ 113 h 255"/>
                  <a:gd name="T58" fmla="*/ 85 w 256"/>
                  <a:gd name="T59" fmla="*/ 113 h 255"/>
                  <a:gd name="T60" fmla="*/ 90 w 256"/>
                  <a:gd name="T61" fmla="*/ 136 h 255"/>
                  <a:gd name="T62" fmla="*/ 76 w 256"/>
                  <a:gd name="T63" fmla="*/ 181 h 255"/>
                  <a:gd name="T64" fmla="*/ 78 w 256"/>
                  <a:gd name="T65" fmla="*/ 181 h 255"/>
                  <a:gd name="T66" fmla="*/ 63 w 256"/>
                  <a:gd name="T67" fmla="*/ 221 h 255"/>
                  <a:gd name="T68" fmla="*/ 75 w 256"/>
                  <a:gd name="T69" fmla="*/ 255 h 255"/>
                  <a:gd name="T70" fmla="*/ 90 w 256"/>
                  <a:gd name="T71" fmla="*/ 255 h 255"/>
                  <a:gd name="T72" fmla="*/ 85 w 256"/>
                  <a:gd name="T73" fmla="*/ 226 h 255"/>
                  <a:gd name="T74" fmla="*/ 129 w 256"/>
                  <a:gd name="T75" fmla="*/ 115 h 255"/>
                  <a:gd name="T76" fmla="*/ 141 w 256"/>
                  <a:gd name="T77" fmla="*/ 114 h 255"/>
                  <a:gd name="T78" fmla="*/ 140 w 256"/>
                  <a:gd name="T79" fmla="*/ 141 h 255"/>
                  <a:gd name="T80" fmla="*/ 143 w 256"/>
                  <a:gd name="T81" fmla="*/ 161 h 255"/>
                  <a:gd name="T82" fmla="*/ 126 w 256"/>
                  <a:gd name="T83" fmla="*/ 160 h 255"/>
                  <a:gd name="T84" fmla="*/ 115 w 256"/>
                  <a:gd name="T85" fmla="*/ 161 h 255"/>
                  <a:gd name="T86" fmla="*/ 116 w 256"/>
                  <a:gd name="T87" fmla="*/ 135 h 255"/>
                  <a:gd name="T88" fmla="*/ 113 w 256"/>
                  <a:gd name="T89" fmla="*/ 115 h 255"/>
                  <a:gd name="T90" fmla="*/ 129 w 256"/>
                  <a:gd name="T91" fmla="*/ 11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6" h="255">
                    <a:moveTo>
                      <a:pt x="85" y="226"/>
                    </a:moveTo>
                    <a:cubicBezTo>
                      <a:pt x="85" y="215"/>
                      <a:pt x="89" y="204"/>
                      <a:pt x="97" y="197"/>
                    </a:cubicBezTo>
                    <a:cubicBezTo>
                      <a:pt x="105" y="189"/>
                      <a:pt x="116" y="185"/>
                      <a:pt x="127" y="186"/>
                    </a:cubicBezTo>
                    <a:cubicBezTo>
                      <a:pt x="154" y="187"/>
                      <a:pt x="172" y="200"/>
                      <a:pt x="172" y="200"/>
                    </a:cubicBezTo>
                    <a:cubicBezTo>
                      <a:pt x="172" y="197"/>
                      <a:pt x="172" y="197"/>
                      <a:pt x="172" y="197"/>
                    </a:cubicBezTo>
                    <a:cubicBezTo>
                      <a:pt x="181" y="202"/>
                      <a:pt x="190" y="204"/>
                      <a:pt x="201" y="204"/>
                    </a:cubicBezTo>
                    <a:cubicBezTo>
                      <a:pt x="247" y="204"/>
                      <a:pt x="256" y="157"/>
                      <a:pt x="256" y="141"/>
                    </a:cubicBezTo>
                    <a:cubicBezTo>
                      <a:pt x="254" y="155"/>
                      <a:pt x="248" y="184"/>
                      <a:pt x="206" y="183"/>
                    </a:cubicBezTo>
                    <a:cubicBezTo>
                      <a:pt x="195" y="183"/>
                      <a:pt x="184" y="178"/>
                      <a:pt x="176" y="170"/>
                    </a:cubicBezTo>
                    <a:cubicBezTo>
                      <a:pt x="175" y="168"/>
                      <a:pt x="173" y="166"/>
                      <a:pt x="172" y="164"/>
                    </a:cubicBezTo>
                    <a:cubicBezTo>
                      <a:pt x="172" y="163"/>
                      <a:pt x="172" y="163"/>
                      <a:pt x="172" y="163"/>
                    </a:cubicBezTo>
                    <a:cubicBezTo>
                      <a:pt x="172" y="163"/>
                      <a:pt x="172" y="163"/>
                      <a:pt x="171" y="162"/>
                    </a:cubicBezTo>
                    <a:cubicBezTo>
                      <a:pt x="167" y="156"/>
                      <a:pt x="165" y="148"/>
                      <a:pt x="166" y="139"/>
                    </a:cubicBezTo>
                    <a:cubicBezTo>
                      <a:pt x="167" y="113"/>
                      <a:pt x="180" y="95"/>
                      <a:pt x="180" y="95"/>
                    </a:cubicBezTo>
                    <a:cubicBezTo>
                      <a:pt x="178" y="95"/>
                      <a:pt x="178" y="95"/>
                      <a:pt x="178" y="95"/>
                    </a:cubicBezTo>
                    <a:cubicBezTo>
                      <a:pt x="187" y="84"/>
                      <a:pt x="193" y="70"/>
                      <a:pt x="193" y="54"/>
                    </a:cubicBezTo>
                    <a:cubicBezTo>
                      <a:pt x="193" y="8"/>
                      <a:pt x="145" y="0"/>
                      <a:pt x="129" y="0"/>
                    </a:cubicBezTo>
                    <a:cubicBezTo>
                      <a:pt x="143" y="1"/>
                      <a:pt x="173" y="7"/>
                      <a:pt x="171" y="50"/>
                    </a:cubicBezTo>
                    <a:cubicBezTo>
                      <a:pt x="171" y="61"/>
                      <a:pt x="166" y="71"/>
                      <a:pt x="158" y="79"/>
                    </a:cubicBezTo>
                    <a:cubicBezTo>
                      <a:pt x="150" y="87"/>
                      <a:pt x="139" y="90"/>
                      <a:pt x="128" y="90"/>
                    </a:cubicBezTo>
                    <a:cubicBezTo>
                      <a:pt x="112" y="89"/>
                      <a:pt x="97" y="84"/>
                      <a:pt x="83" y="76"/>
                    </a:cubicBezTo>
                    <a:cubicBezTo>
                      <a:pt x="83" y="78"/>
                      <a:pt x="83" y="78"/>
                      <a:pt x="83" y="78"/>
                    </a:cubicBezTo>
                    <a:cubicBezTo>
                      <a:pt x="75" y="74"/>
                      <a:pt x="65" y="71"/>
                      <a:pt x="55" y="71"/>
                    </a:cubicBezTo>
                    <a:cubicBezTo>
                      <a:pt x="8" y="71"/>
                      <a:pt x="0" y="119"/>
                      <a:pt x="0" y="135"/>
                    </a:cubicBezTo>
                    <a:cubicBezTo>
                      <a:pt x="2" y="121"/>
                      <a:pt x="7" y="91"/>
                      <a:pt x="50" y="93"/>
                    </a:cubicBezTo>
                    <a:cubicBezTo>
                      <a:pt x="50" y="93"/>
                      <a:pt x="50" y="93"/>
                      <a:pt x="50" y="93"/>
                    </a:cubicBezTo>
                    <a:cubicBezTo>
                      <a:pt x="61" y="93"/>
                      <a:pt x="72" y="98"/>
                      <a:pt x="79" y="106"/>
                    </a:cubicBezTo>
                    <a:cubicBezTo>
                      <a:pt x="81" y="107"/>
                      <a:pt x="82" y="109"/>
                      <a:pt x="83" y="111"/>
                    </a:cubicBezTo>
                    <a:cubicBezTo>
                      <a:pt x="83" y="113"/>
                      <a:pt x="83" y="113"/>
                      <a:pt x="83" y="113"/>
                    </a:cubicBezTo>
                    <a:cubicBezTo>
                      <a:pt x="83" y="113"/>
                      <a:pt x="84" y="113"/>
                      <a:pt x="85" y="113"/>
                    </a:cubicBezTo>
                    <a:cubicBezTo>
                      <a:pt x="89" y="120"/>
                      <a:pt x="91" y="128"/>
                      <a:pt x="90" y="136"/>
                    </a:cubicBezTo>
                    <a:cubicBezTo>
                      <a:pt x="89" y="163"/>
                      <a:pt x="76" y="181"/>
                      <a:pt x="76" y="181"/>
                    </a:cubicBezTo>
                    <a:cubicBezTo>
                      <a:pt x="78" y="181"/>
                      <a:pt x="78" y="181"/>
                      <a:pt x="78" y="181"/>
                    </a:cubicBezTo>
                    <a:cubicBezTo>
                      <a:pt x="68" y="191"/>
                      <a:pt x="63" y="205"/>
                      <a:pt x="63" y="221"/>
                    </a:cubicBezTo>
                    <a:cubicBezTo>
                      <a:pt x="63" y="236"/>
                      <a:pt x="68" y="247"/>
                      <a:pt x="75" y="255"/>
                    </a:cubicBezTo>
                    <a:cubicBezTo>
                      <a:pt x="90" y="255"/>
                      <a:pt x="90" y="255"/>
                      <a:pt x="90" y="255"/>
                    </a:cubicBezTo>
                    <a:cubicBezTo>
                      <a:pt x="86" y="248"/>
                      <a:pt x="84" y="238"/>
                      <a:pt x="85" y="226"/>
                    </a:cubicBezTo>
                    <a:close/>
                    <a:moveTo>
                      <a:pt x="129" y="115"/>
                    </a:moveTo>
                    <a:cubicBezTo>
                      <a:pt x="133" y="115"/>
                      <a:pt x="137" y="115"/>
                      <a:pt x="141" y="114"/>
                    </a:cubicBezTo>
                    <a:cubicBezTo>
                      <a:pt x="141" y="122"/>
                      <a:pt x="140" y="131"/>
                      <a:pt x="140" y="141"/>
                    </a:cubicBezTo>
                    <a:cubicBezTo>
                      <a:pt x="140" y="148"/>
                      <a:pt x="141" y="154"/>
                      <a:pt x="143" y="161"/>
                    </a:cubicBezTo>
                    <a:cubicBezTo>
                      <a:pt x="138" y="160"/>
                      <a:pt x="132" y="160"/>
                      <a:pt x="126" y="160"/>
                    </a:cubicBezTo>
                    <a:cubicBezTo>
                      <a:pt x="122" y="160"/>
                      <a:pt x="119" y="161"/>
                      <a:pt x="115" y="161"/>
                    </a:cubicBezTo>
                    <a:cubicBezTo>
                      <a:pt x="115" y="154"/>
                      <a:pt x="116" y="145"/>
                      <a:pt x="116" y="135"/>
                    </a:cubicBezTo>
                    <a:cubicBezTo>
                      <a:pt x="116" y="128"/>
                      <a:pt x="115" y="121"/>
                      <a:pt x="113" y="115"/>
                    </a:cubicBezTo>
                    <a:cubicBezTo>
                      <a:pt x="118" y="115"/>
                      <a:pt x="123" y="115"/>
                      <a:pt x="129"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0" name="Freeform 125">
                <a:extLst>
                  <a:ext uri="{FF2B5EF4-FFF2-40B4-BE49-F238E27FC236}">
                    <a16:creationId xmlns:a16="http://schemas.microsoft.com/office/drawing/2014/main" id="{20EFD0FC-97F9-4DFD-ABFF-27C0FC98ABCD}"/>
                  </a:ext>
                </a:extLst>
              </p:cNvPr>
              <p:cNvSpPr>
                <a:spLocks/>
              </p:cNvSpPr>
              <p:nvPr userDrawn="1"/>
            </p:nvSpPr>
            <p:spPr bwMode="auto">
              <a:xfrm>
                <a:off x="2719388" y="2659063"/>
                <a:ext cx="411163" cy="366712"/>
              </a:xfrm>
              <a:custGeom>
                <a:avLst/>
                <a:gdLst>
                  <a:gd name="T0" fmla="*/ 8 w 129"/>
                  <a:gd name="T1" fmla="*/ 38 h 115"/>
                  <a:gd name="T2" fmla="*/ 8 w 129"/>
                  <a:gd name="T3" fmla="*/ 96 h 115"/>
                  <a:gd name="T4" fmla="*/ 26 w 129"/>
                  <a:gd name="T5" fmla="*/ 106 h 115"/>
                  <a:gd name="T6" fmla="*/ 50 w 129"/>
                  <a:gd name="T7" fmla="*/ 111 h 115"/>
                  <a:gd name="T8" fmla="*/ 41 w 129"/>
                  <a:gd name="T9" fmla="*/ 106 h 115"/>
                  <a:gd name="T10" fmla="*/ 37 w 129"/>
                  <a:gd name="T11" fmla="*/ 92 h 115"/>
                  <a:gd name="T12" fmla="*/ 37 w 129"/>
                  <a:gd name="T13" fmla="*/ 44 h 115"/>
                  <a:gd name="T14" fmla="*/ 41 w 129"/>
                  <a:gd name="T15" fmla="*/ 29 h 115"/>
                  <a:gd name="T16" fmla="*/ 53 w 129"/>
                  <a:gd name="T17" fmla="*/ 24 h 115"/>
                  <a:gd name="T18" fmla="*/ 57 w 129"/>
                  <a:gd name="T19" fmla="*/ 24 h 115"/>
                  <a:gd name="T20" fmla="*/ 123 w 129"/>
                  <a:gd name="T21" fmla="*/ 78 h 115"/>
                  <a:gd name="T22" fmla="*/ 114 w 129"/>
                  <a:gd name="T23" fmla="*/ 115 h 115"/>
                  <a:gd name="T24" fmla="*/ 129 w 129"/>
                  <a:gd name="T25" fmla="*/ 71 h 115"/>
                  <a:gd name="T26" fmla="*/ 53 w 129"/>
                  <a:gd name="T27" fmla="*/ 0 h 115"/>
                  <a:gd name="T28" fmla="*/ 0 w 129"/>
                  <a:gd name="T29" fmla="*/ 0 h 115"/>
                  <a:gd name="T30" fmla="*/ 6 w 129"/>
                  <a:gd name="T31" fmla="*/ 16 h 115"/>
                  <a:gd name="T32" fmla="*/ 8 w 129"/>
                  <a:gd name="T33" fmla="*/ 3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8" y="38"/>
                    </a:moveTo>
                    <a:cubicBezTo>
                      <a:pt x="8" y="96"/>
                      <a:pt x="8" y="96"/>
                      <a:pt x="8" y="96"/>
                    </a:cubicBezTo>
                    <a:cubicBezTo>
                      <a:pt x="8" y="96"/>
                      <a:pt x="15" y="101"/>
                      <a:pt x="26" y="106"/>
                    </a:cubicBezTo>
                    <a:cubicBezTo>
                      <a:pt x="35" y="109"/>
                      <a:pt x="46" y="111"/>
                      <a:pt x="50" y="111"/>
                    </a:cubicBezTo>
                    <a:cubicBezTo>
                      <a:pt x="48" y="111"/>
                      <a:pt x="44" y="110"/>
                      <a:pt x="41" y="106"/>
                    </a:cubicBezTo>
                    <a:cubicBezTo>
                      <a:pt x="37" y="101"/>
                      <a:pt x="37" y="92"/>
                      <a:pt x="37" y="92"/>
                    </a:cubicBezTo>
                    <a:cubicBezTo>
                      <a:pt x="37" y="44"/>
                      <a:pt x="37" y="44"/>
                      <a:pt x="37" y="44"/>
                    </a:cubicBezTo>
                    <a:cubicBezTo>
                      <a:pt x="37" y="44"/>
                      <a:pt x="36" y="34"/>
                      <a:pt x="41" y="29"/>
                    </a:cubicBezTo>
                    <a:cubicBezTo>
                      <a:pt x="46" y="23"/>
                      <a:pt x="53" y="24"/>
                      <a:pt x="53" y="24"/>
                    </a:cubicBezTo>
                    <a:cubicBezTo>
                      <a:pt x="57" y="24"/>
                      <a:pt x="57" y="24"/>
                      <a:pt x="57" y="24"/>
                    </a:cubicBezTo>
                    <a:cubicBezTo>
                      <a:pt x="94" y="24"/>
                      <a:pt x="122" y="47"/>
                      <a:pt x="123" y="78"/>
                    </a:cubicBezTo>
                    <a:cubicBezTo>
                      <a:pt x="124" y="102"/>
                      <a:pt x="114" y="115"/>
                      <a:pt x="114" y="115"/>
                    </a:cubicBezTo>
                    <a:cubicBezTo>
                      <a:pt x="114" y="115"/>
                      <a:pt x="129" y="98"/>
                      <a:pt x="129" y="71"/>
                    </a:cubicBezTo>
                    <a:cubicBezTo>
                      <a:pt x="129" y="34"/>
                      <a:pt x="100" y="0"/>
                      <a:pt x="53" y="0"/>
                    </a:cubicBezTo>
                    <a:cubicBezTo>
                      <a:pt x="0" y="0"/>
                      <a:pt x="0" y="0"/>
                      <a:pt x="0" y="0"/>
                    </a:cubicBezTo>
                    <a:cubicBezTo>
                      <a:pt x="0" y="0"/>
                      <a:pt x="4" y="9"/>
                      <a:pt x="6" y="16"/>
                    </a:cubicBezTo>
                    <a:cubicBezTo>
                      <a:pt x="8" y="26"/>
                      <a:pt x="8" y="38"/>
                      <a:pt x="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1" name="Freeform 126">
                <a:extLst>
                  <a:ext uri="{FF2B5EF4-FFF2-40B4-BE49-F238E27FC236}">
                    <a16:creationId xmlns:a16="http://schemas.microsoft.com/office/drawing/2014/main" id="{9644C212-95F9-48C7-B7EA-2FCD7EC5E373}"/>
                  </a:ext>
                </a:extLst>
              </p:cNvPr>
              <p:cNvSpPr>
                <a:spLocks/>
              </p:cNvSpPr>
              <p:nvPr userDrawn="1"/>
            </p:nvSpPr>
            <p:spPr bwMode="auto">
              <a:xfrm>
                <a:off x="2393950" y="2940050"/>
                <a:ext cx="366713" cy="411162"/>
              </a:xfrm>
              <a:custGeom>
                <a:avLst/>
                <a:gdLst>
                  <a:gd name="T0" fmla="*/ 38 w 115"/>
                  <a:gd name="T1" fmla="*/ 121 h 129"/>
                  <a:gd name="T2" fmla="*/ 96 w 115"/>
                  <a:gd name="T3" fmla="*/ 121 h 129"/>
                  <a:gd name="T4" fmla="*/ 106 w 115"/>
                  <a:gd name="T5" fmla="*/ 103 h 129"/>
                  <a:gd name="T6" fmla="*/ 105 w 115"/>
                  <a:gd name="T7" fmla="*/ 103 h 129"/>
                  <a:gd name="T8" fmla="*/ 111 w 115"/>
                  <a:gd name="T9" fmla="*/ 79 h 129"/>
                  <a:gd name="T10" fmla="*/ 106 w 115"/>
                  <a:gd name="T11" fmla="*/ 88 h 129"/>
                  <a:gd name="T12" fmla="*/ 92 w 115"/>
                  <a:gd name="T13" fmla="*/ 92 h 129"/>
                  <a:gd name="T14" fmla="*/ 44 w 115"/>
                  <a:gd name="T15" fmla="*/ 92 h 129"/>
                  <a:gd name="T16" fmla="*/ 29 w 115"/>
                  <a:gd name="T17" fmla="*/ 87 h 129"/>
                  <a:gd name="T18" fmla="*/ 24 w 115"/>
                  <a:gd name="T19" fmla="*/ 76 h 129"/>
                  <a:gd name="T20" fmla="*/ 24 w 115"/>
                  <a:gd name="T21" fmla="*/ 72 h 129"/>
                  <a:gd name="T22" fmla="*/ 78 w 115"/>
                  <a:gd name="T23" fmla="*/ 6 h 129"/>
                  <a:gd name="T24" fmla="*/ 115 w 115"/>
                  <a:gd name="T25" fmla="*/ 15 h 129"/>
                  <a:gd name="T26" fmla="*/ 71 w 115"/>
                  <a:gd name="T27" fmla="*/ 0 h 129"/>
                  <a:gd name="T28" fmla="*/ 0 w 115"/>
                  <a:gd name="T29" fmla="*/ 76 h 129"/>
                  <a:gd name="T30" fmla="*/ 0 w 115"/>
                  <a:gd name="T31" fmla="*/ 129 h 129"/>
                  <a:gd name="T32" fmla="*/ 16 w 115"/>
                  <a:gd name="T33" fmla="*/ 123 h 129"/>
                  <a:gd name="T34" fmla="*/ 38 w 115"/>
                  <a:gd name="T35"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9">
                    <a:moveTo>
                      <a:pt x="38" y="121"/>
                    </a:moveTo>
                    <a:cubicBezTo>
                      <a:pt x="96" y="121"/>
                      <a:pt x="96" y="121"/>
                      <a:pt x="96" y="121"/>
                    </a:cubicBezTo>
                    <a:cubicBezTo>
                      <a:pt x="96" y="121"/>
                      <a:pt x="101" y="114"/>
                      <a:pt x="106" y="103"/>
                    </a:cubicBezTo>
                    <a:cubicBezTo>
                      <a:pt x="105" y="103"/>
                      <a:pt x="105" y="103"/>
                      <a:pt x="105" y="103"/>
                    </a:cubicBezTo>
                    <a:cubicBezTo>
                      <a:pt x="109" y="94"/>
                      <a:pt x="110" y="83"/>
                      <a:pt x="111" y="79"/>
                    </a:cubicBezTo>
                    <a:cubicBezTo>
                      <a:pt x="111" y="81"/>
                      <a:pt x="110" y="85"/>
                      <a:pt x="106" y="88"/>
                    </a:cubicBezTo>
                    <a:cubicBezTo>
                      <a:pt x="101" y="93"/>
                      <a:pt x="92" y="92"/>
                      <a:pt x="92" y="92"/>
                    </a:cubicBezTo>
                    <a:cubicBezTo>
                      <a:pt x="44" y="92"/>
                      <a:pt x="44" y="92"/>
                      <a:pt x="44" y="92"/>
                    </a:cubicBezTo>
                    <a:cubicBezTo>
                      <a:pt x="44" y="92"/>
                      <a:pt x="35" y="93"/>
                      <a:pt x="29" y="87"/>
                    </a:cubicBezTo>
                    <a:cubicBezTo>
                      <a:pt x="23" y="82"/>
                      <a:pt x="24" y="76"/>
                      <a:pt x="24" y="76"/>
                    </a:cubicBezTo>
                    <a:cubicBezTo>
                      <a:pt x="24" y="72"/>
                      <a:pt x="24" y="72"/>
                      <a:pt x="24" y="72"/>
                    </a:cubicBezTo>
                    <a:cubicBezTo>
                      <a:pt x="24" y="34"/>
                      <a:pt x="47" y="7"/>
                      <a:pt x="78" y="6"/>
                    </a:cubicBezTo>
                    <a:cubicBezTo>
                      <a:pt x="102" y="5"/>
                      <a:pt x="115" y="15"/>
                      <a:pt x="115" y="15"/>
                    </a:cubicBezTo>
                    <a:cubicBezTo>
                      <a:pt x="115" y="15"/>
                      <a:pt x="98" y="0"/>
                      <a:pt x="71" y="0"/>
                    </a:cubicBezTo>
                    <a:cubicBezTo>
                      <a:pt x="34" y="0"/>
                      <a:pt x="0" y="29"/>
                      <a:pt x="0" y="76"/>
                    </a:cubicBezTo>
                    <a:cubicBezTo>
                      <a:pt x="0" y="129"/>
                      <a:pt x="0" y="129"/>
                      <a:pt x="0" y="129"/>
                    </a:cubicBezTo>
                    <a:cubicBezTo>
                      <a:pt x="0" y="129"/>
                      <a:pt x="9" y="125"/>
                      <a:pt x="16" y="123"/>
                    </a:cubicBezTo>
                    <a:cubicBezTo>
                      <a:pt x="27" y="121"/>
                      <a:pt x="38" y="121"/>
                      <a:pt x="38"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2" name="Freeform 127">
                <a:extLst>
                  <a:ext uri="{FF2B5EF4-FFF2-40B4-BE49-F238E27FC236}">
                    <a16:creationId xmlns:a16="http://schemas.microsoft.com/office/drawing/2014/main" id="{131076AB-0AA2-4A78-A65D-C49F519794EE}"/>
                  </a:ext>
                </a:extLst>
              </p:cNvPr>
              <p:cNvSpPr>
                <a:spLocks/>
              </p:cNvSpPr>
              <p:nvPr userDrawn="1"/>
            </p:nvSpPr>
            <p:spPr bwMode="auto">
              <a:xfrm>
                <a:off x="3133725" y="2417763"/>
                <a:ext cx="365125" cy="407987"/>
              </a:xfrm>
              <a:custGeom>
                <a:avLst/>
                <a:gdLst>
                  <a:gd name="T0" fmla="*/ 38 w 115"/>
                  <a:gd name="T1" fmla="*/ 120 h 128"/>
                  <a:gd name="T2" fmla="*/ 96 w 115"/>
                  <a:gd name="T3" fmla="*/ 120 h 128"/>
                  <a:gd name="T4" fmla="*/ 106 w 115"/>
                  <a:gd name="T5" fmla="*/ 103 h 128"/>
                  <a:gd name="T6" fmla="*/ 105 w 115"/>
                  <a:gd name="T7" fmla="*/ 103 h 128"/>
                  <a:gd name="T8" fmla="*/ 111 w 115"/>
                  <a:gd name="T9" fmla="*/ 79 h 128"/>
                  <a:gd name="T10" fmla="*/ 106 w 115"/>
                  <a:gd name="T11" fmla="*/ 88 h 128"/>
                  <a:gd name="T12" fmla="*/ 92 w 115"/>
                  <a:gd name="T13" fmla="*/ 92 h 128"/>
                  <a:gd name="T14" fmla="*/ 44 w 115"/>
                  <a:gd name="T15" fmla="*/ 92 h 128"/>
                  <a:gd name="T16" fmla="*/ 29 w 115"/>
                  <a:gd name="T17" fmla="*/ 87 h 128"/>
                  <a:gd name="T18" fmla="*/ 24 w 115"/>
                  <a:gd name="T19" fmla="*/ 76 h 128"/>
                  <a:gd name="T20" fmla="*/ 24 w 115"/>
                  <a:gd name="T21" fmla="*/ 72 h 128"/>
                  <a:gd name="T22" fmla="*/ 78 w 115"/>
                  <a:gd name="T23" fmla="*/ 6 h 128"/>
                  <a:gd name="T24" fmla="*/ 115 w 115"/>
                  <a:gd name="T25" fmla="*/ 15 h 128"/>
                  <a:gd name="T26" fmla="*/ 71 w 115"/>
                  <a:gd name="T27" fmla="*/ 0 h 128"/>
                  <a:gd name="T28" fmla="*/ 0 w 115"/>
                  <a:gd name="T29" fmla="*/ 76 h 128"/>
                  <a:gd name="T30" fmla="*/ 0 w 115"/>
                  <a:gd name="T31" fmla="*/ 128 h 128"/>
                  <a:gd name="T32" fmla="*/ 16 w 115"/>
                  <a:gd name="T33" fmla="*/ 123 h 128"/>
                  <a:gd name="T34" fmla="*/ 38 w 115"/>
                  <a:gd name="T35"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8">
                    <a:moveTo>
                      <a:pt x="38" y="120"/>
                    </a:moveTo>
                    <a:cubicBezTo>
                      <a:pt x="96" y="120"/>
                      <a:pt x="96" y="120"/>
                      <a:pt x="96" y="120"/>
                    </a:cubicBezTo>
                    <a:cubicBezTo>
                      <a:pt x="96" y="120"/>
                      <a:pt x="101" y="114"/>
                      <a:pt x="106" y="103"/>
                    </a:cubicBezTo>
                    <a:cubicBezTo>
                      <a:pt x="105" y="103"/>
                      <a:pt x="105" y="103"/>
                      <a:pt x="105" y="103"/>
                    </a:cubicBezTo>
                    <a:cubicBezTo>
                      <a:pt x="109" y="94"/>
                      <a:pt x="111" y="83"/>
                      <a:pt x="111" y="79"/>
                    </a:cubicBezTo>
                    <a:cubicBezTo>
                      <a:pt x="111" y="81"/>
                      <a:pt x="110" y="84"/>
                      <a:pt x="106" y="88"/>
                    </a:cubicBezTo>
                    <a:cubicBezTo>
                      <a:pt x="101" y="92"/>
                      <a:pt x="92" y="92"/>
                      <a:pt x="92" y="92"/>
                    </a:cubicBezTo>
                    <a:cubicBezTo>
                      <a:pt x="44" y="92"/>
                      <a:pt x="44" y="92"/>
                      <a:pt x="44" y="92"/>
                    </a:cubicBezTo>
                    <a:cubicBezTo>
                      <a:pt x="44" y="92"/>
                      <a:pt x="35" y="92"/>
                      <a:pt x="29" y="87"/>
                    </a:cubicBezTo>
                    <a:cubicBezTo>
                      <a:pt x="23" y="82"/>
                      <a:pt x="24" y="76"/>
                      <a:pt x="24" y="76"/>
                    </a:cubicBezTo>
                    <a:cubicBezTo>
                      <a:pt x="24" y="72"/>
                      <a:pt x="24" y="72"/>
                      <a:pt x="24" y="72"/>
                    </a:cubicBezTo>
                    <a:cubicBezTo>
                      <a:pt x="24" y="34"/>
                      <a:pt x="47" y="7"/>
                      <a:pt x="78" y="6"/>
                    </a:cubicBezTo>
                    <a:cubicBezTo>
                      <a:pt x="102" y="5"/>
                      <a:pt x="115" y="15"/>
                      <a:pt x="115" y="15"/>
                    </a:cubicBezTo>
                    <a:cubicBezTo>
                      <a:pt x="115" y="15"/>
                      <a:pt x="98" y="0"/>
                      <a:pt x="71" y="0"/>
                    </a:cubicBezTo>
                    <a:cubicBezTo>
                      <a:pt x="34" y="0"/>
                      <a:pt x="0" y="29"/>
                      <a:pt x="0" y="76"/>
                    </a:cubicBezTo>
                    <a:cubicBezTo>
                      <a:pt x="0" y="128"/>
                      <a:pt x="0" y="128"/>
                      <a:pt x="0" y="128"/>
                    </a:cubicBezTo>
                    <a:cubicBezTo>
                      <a:pt x="0" y="128"/>
                      <a:pt x="9" y="124"/>
                      <a:pt x="16" y="123"/>
                    </a:cubicBezTo>
                    <a:cubicBezTo>
                      <a:pt x="27" y="120"/>
                      <a:pt x="38" y="120"/>
                      <a:pt x="38"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3" name="Freeform 128">
                <a:extLst>
                  <a:ext uri="{FF2B5EF4-FFF2-40B4-BE49-F238E27FC236}">
                    <a16:creationId xmlns:a16="http://schemas.microsoft.com/office/drawing/2014/main" id="{C28321EB-9D30-43DC-BF13-50EFD8FC340A}"/>
                  </a:ext>
                </a:extLst>
              </p:cNvPr>
              <p:cNvSpPr>
                <a:spLocks/>
              </p:cNvSpPr>
              <p:nvPr userDrawn="1"/>
            </p:nvSpPr>
            <p:spPr bwMode="auto">
              <a:xfrm>
                <a:off x="6662738" y="1905000"/>
                <a:ext cx="88900" cy="44450"/>
              </a:xfrm>
              <a:custGeom>
                <a:avLst/>
                <a:gdLst>
                  <a:gd name="T0" fmla="*/ 0 w 28"/>
                  <a:gd name="T1" fmla="*/ 0 h 14"/>
                  <a:gd name="T2" fmla="*/ 28 w 28"/>
                  <a:gd name="T3" fmla="*/ 14 h 14"/>
                  <a:gd name="T4" fmla="*/ 28 w 28"/>
                  <a:gd name="T5" fmla="*/ 9 h 14"/>
                  <a:gd name="T6" fmla="*/ 0 w 28"/>
                  <a:gd name="T7" fmla="*/ 0 h 14"/>
                </a:gdLst>
                <a:ahLst/>
                <a:cxnLst>
                  <a:cxn ang="0">
                    <a:pos x="T0" y="T1"/>
                  </a:cxn>
                  <a:cxn ang="0">
                    <a:pos x="T2" y="T3"/>
                  </a:cxn>
                  <a:cxn ang="0">
                    <a:pos x="T4" y="T5"/>
                  </a:cxn>
                  <a:cxn ang="0">
                    <a:pos x="T6" y="T7"/>
                  </a:cxn>
                </a:cxnLst>
                <a:rect l="0" t="0" r="r" b="b"/>
                <a:pathLst>
                  <a:path w="28" h="14">
                    <a:moveTo>
                      <a:pt x="0" y="0"/>
                    </a:moveTo>
                    <a:cubicBezTo>
                      <a:pt x="0" y="0"/>
                      <a:pt x="11" y="10"/>
                      <a:pt x="28" y="14"/>
                    </a:cubicBezTo>
                    <a:cubicBezTo>
                      <a:pt x="28" y="9"/>
                      <a:pt x="28" y="9"/>
                      <a:pt x="28" y="9"/>
                    </a:cubicBezTo>
                    <a:cubicBezTo>
                      <a:pt x="10" y="8"/>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4" name="Freeform 129">
                <a:extLst>
                  <a:ext uri="{FF2B5EF4-FFF2-40B4-BE49-F238E27FC236}">
                    <a16:creationId xmlns:a16="http://schemas.microsoft.com/office/drawing/2014/main" id="{3707821B-EAB5-4350-9CF3-CB8E20DB3835}"/>
                  </a:ext>
                </a:extLst>
              </p:cNvPr>
              <p:cNvSpPr>
                <a:spLocks/>
              </p:cNvSpPr>
              <p:nvPr userDrawn="1"/>
            </p:nvSpPr>
            <p:spPr bwMode="auto">
              <a:xfrm>
                <a:off x="6315075" y="5092700"/>
                <a:ext cx="130175" cy="200025"/>
              </a:xfrm>
              <a:custGeom>
                <a:avLst/>
                <a:gdLst>
                  <a:gd name="T0" fmla="*/ 24 w 41"/>
                  <a:gd name="T1" fmla="*/ 5 h 63"/>
                  <a:gd name="T2" fmla="*/ 0 w 41"/>
                  <a:gd name="T3" fmla="*/ 0 h 63"/>
                  <a:gd name="T4" fmla="*/ 9 w 41"/>
                  <a:gd name="T5" fmla="*/ 5 h 63"/>
                  <a:gd name="T6" fmla="*/ 13 w 41"/>
                  <a:gd name="T7" fmla="*/ 19 h 63"/>
                  <a:gd name="T8" fmla="*/ 13 w 41"/>
                  <a:gd name="T9" fmla="*/ 63 h 63"/>
                  <a:gd name="T10" fmla="*/ 41 w 41"/>
                  <a:gd name="T11" fmla="*/ 63 h 63"/>
                  <a:gd name="T12" fmla="*/ 41 w 41"/>
                  <a:gd name="T13" fmla="*/ 15 h 63"/>
                  <a:gd name="T14" fmla="*/ 24 w 41"/>
                  <a:gd name="T15" fmla="*/ 5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63">
                    <a:moveTo>
                      <a:pt x="24" y="5"/>
                    </a:moveTo>
                    <a:cubicBezTo>
                      <a:pt x="15" y="2"/>
                      <a:pt x="4" y="0"/>
                      <a:pt x="0" y="0"/>
                    </a:cubicBezTo>
                    <a:cubicBezTo>
                      <a:pt x="2" y="0"/>
                      <a:pt x="5" y="1"/>
                      <a:pt x="9" y="5"/>
                    </a:cubicBezTo>
                    <a:cubicBezTo>
                      <a:pt x="13" y="10"/>
                      <a:pt x="13" y="19"/>
                      <a:pt x="13" y="19"/>
                    </a:cubicBezTo>
                    <a:cubicBezTo>
                      <a:pt x="13" y="63"/>
                      <a:pt x="13" y="63"/>
                      <a:pt x="13" y="63"/>
                    </a:cubicBezTo>
                    <a:cubicBezTo>
                      <a:pt x="41" y="63"/>
                      <a:pt x="41" y="63"/>
                      <a:pt x="41" y="63"/>
                    </a:cubicBezTo>
                    <a:cubicBezTo>
                      <a:pt x="41" y="15"/>
                      <a:pt x="41" y="15"/>
                      <a:pt x="41" y="15"/>
                    </a:cubicBezTo>
                    <a:cubicBezTo>
                      <a:pt x="41" y="15"/>
                      <a:pt x="35" y="10"/>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5" name="Freeform 130">
                <a:extLst>
                  <a:ext uri="{FF2B5EF4-FFF2-40B4-BE49-F238E27FC236}">
                    <a16:creationId xmlns:a16="http://schemas.microsoft.com/office/drawing/2014/main" id="{FB0E5027-66C3-43D7-9194-4B9CDBB44692}"/>
                  </a:ext>
                </a:extLst>
              </p:cNvPr>
              <p:cNvSpPr>
                <a:spLocks/>
              </p:cNvSpPr>
              <p:nvPr userDrawn="1"/>
            </p:nvSpPr>
            <p:spPr bwMode="auto">
              <a:xfrm>
                <a:off x="6521450" y="4029075"/>
                <a:ext cx="230188" cy="69850"/>
              </a:xfrm>
              <a:custGeom>
                <a:avLst/>
                <a:gdLst>
                  <a:gd name="T0" fmla="*/ 37 w 72"/>
                  <a:gd name="T1" fmla="*/ 15 h 22"/>
                  <a:gd name="T2" fmla="*/ 0 w 72"/>
                  <a:gd name="T3" fmla="*/ 6 h 22"/>
                  <a:gd name="T4" fmla="*/ 44 w 72"/>
                  <a:gd name="T5" fmla="*/ 22 h 22"/>
                  <a:gd name="T6" fmla="*/ 72 w 72"/>
                  <a:gd name="T7" fmla="*/ 15 h 22"/>
                  <a:gd name="T8" fmla="*/ 72 w 72"/>
                  <a:gd name="T9" fmla="*/ 0 h 22"/>
                  <a:gd name="T10" fmla="*/ 37 w 72"/>
                  <a:gd name="T11" fmla="*/ 15 h 22"/>
                </a:gdLst>
                <a:ahLst/>
                <a:cxnLst>
                  <a:cxn ang="0">
                    <a:pos x="T0" y="T1"/>
                  </a:cxn>
                  <a:cxn ang="0">
                    <a:pos x="T2" y="T3"/>
                  </a:cxn>
                  <a:cxn ang="0">
                    <a:pos x="T4" y="T5"/>
                  </a:cxn>
                  <a:cxn ang="0">
                    <a:pos x="T6" y="T7"/>
                  </a:cxn>
                  <a:cxn ang="0">
                    <a:pos x="T8" y="T9"/>
                  </a:cxn>
                  <a:cxn ang="0">
                    <a:pos x="T10" y="T11"/>
                  </a:cxn>
                </a:cxnLst>
                <a:rect l="0" t="0" r="r" b="b"/>
                <a:pathLst>
                  <a:path w="72" h="22">
                    <a:moveTo>
                      <a:pt x="37" y="15"/>
                    </a:moveTo>
                    <a:cubicBezTo>
                      <a:pt x="13" y="16"/>
                      <a:pt x="0" y="6"/>
                      <a:pt x="0" y="6"/>
                    </a:cubicBezTo>
                    <a:cubicBezTo>
                      <a:pt x="0" y="6"/>
                      <a:pt x="17" y="22"/>
                      <a:pt x="44" y="22"/>
                    </a:cubicBezTo>
                    <a:cubicBezTo>
                      <a:pt x="54" y="22"/>
                      <a:pt x="64" y="19"/>
                      <a:pt x="72" y="15"/>
                    </a:cubicBezTo>
                    <a:cubicBezTo>
                      <a:pt x="72" y="0"/>
                      <a:pt x="72" y="0"/>
                      <a:pt x="72" y="0"/>
                    </a:cubicBezTo>
                    <a:cubicBezTo>
                      <a:pt x="63" y="9"/>
                      <a:pt x="51" y="15"/>
                      <a:pt x="3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6" name="Freeform 131">
                <a:extLst>
                  <a:ext uri="{FF2B5EF4-FFF2-40B4-BE49-F238E27FC236}">
                    <a16:creationId xmlns:a16="http://schemas.microsoft.com/office/drawing/2014/main" id="{AC33F460-67B6-4DB2-8688-D5EA06594715}"/>
                  </a:ext>
                </a:extLst>
              </p:cNvPr>
              <p:cNvSpPr>
                <a:spLocks noEditPoints="1"/>
              </p:cNvSpPr>
              <p:nvPr userDrawn="1"/>
            </p:nvSpPr>
            <p:spPr bwMode="auto">
              <a:xfrm>
                <a:off x="5986463" y="3408363"/>
                <a:ext cx="765175" cy="881062"/>
              </a:xfrm>
              <a:custGeom>
                <a:avLst/>
                <a:gdLst>
                  <a:gd name="T0" fmla="*/ 206 w 240"/>
                  <a:gd name="T1" fmla="*/ 183 h 277"/>
                  <a:gd name="T2" fmla="*/ 177 w 240"/>
                  <a:gd name="T3" fmla="*/ 170 h 277"/>
                  <a:gd name="T4" fmla="*/ 172 w 240"/>
                  <a:gd name="T5" fmla="*/ 165 h 277"/>
                  <a:gd name="T6" fmla="*/ 172 w 240"/>
                  <a:gd name="T7" fmla="*/ 163 h 277"/>
                  <a:gd name="T8" fmla="*/ 171 w 240"/>
                  <a:gd name="T9" fmla="*/ 163 h 277"/>
                  <a:gd name="T10" fmla="*/ 166 w 240"/>
                  <a:gd name="T11" fmla="*/ 140 h 277"/>
                  <a:gd name="T12" fmla="*/ 180 w 240"/>
                  <a:gd name="T13" fmla="*/ 96 h 277"/>
                  <a:gd name="T14" fmla="*/ 178 w 240"/>
                  <a:gd name="T15" fmla="*/ 96 h 277"/>
                  <a:gd name="T16" fmla="*/ 193 w 240"/>
                  <a:gd name="T17" fmla="*/ 55 h 277"/>
                  <a:gd name="T18" fmla="*/ 129 w 240"/>
                  <a:gd name="T19" fmla="*/ 0 h 277"/>
                  <a:gd name="T20" fmla="*/ 171 w 240"/>
                  <a:gd name="T21" fmla="*/ 50 h 277"/>
                  <a:gd name="T22" fmla="*/ 158 w 240"/>
                  <a:gd name="T23" fmla="*/ 80 h 277"/>
                  <a:gd name="T24" fmla="*/ 128 w 240"/>
                  <a:gd name="T25" fmla="*/ 90 h 277"/>
                  <a:gd name="T26" fmla="*/ 83 w 240"/>
                  <a:gd name="T27" fmla="*/ 76 h 277"/>
                  <a:gd name="T28" fmla="*/ 83 w 240"/>
                  <a:gd name="T29" fmla="*/ 79 h 277"/>
                  <a:gd name="T30" fmla="*/ 55 w 240"/>
                  <a:gd name="T31" fmla="*/ 72 h 277"/>
                  <a:gd name="T32" fmla="*/ 0 w 240"/>
                  <a:gd name="T33" fmla="*/ 136 h 277"/>
                  <a:gd name="T34" fmla="*/ 50 w 240"/>
                  <a:gd name="T35" fmla="*/ 94 h 277"/>
                  <a:gd name="T36" fmla="*/ 50 w 240"/>
                  <a:gd name="T37" fmla="*/ 94 h 277"/>
                  <a:gd name="T38" fmla="*/ 80 w 240"/>
                  <a:gd name="T39" fmla="*/ 107 h 277"/>
                  <a:gd name="T40" fmla="*/ 83 w 240"/>
                  <a:gd name="T41" fmla="*/ 112 h 277"/>
                  <a:gd name="T42" fmla="*/ 83 w 240"/>
                  <a:gd name="T43" fmla="*/ 114 h 277"/>
                  <a:gd name="T44" fmla="*/ 85 w 240"/>
                  <a:gd name="T45" fmla="*/ 114 h 277"/>
                  <a:gd name="T46" fmla="*/ 90 w 240"/>
                  <a:gd name="T47" fmla="*/ 137 h 277"/>
                  <a:gd name="T48" fmla="*/ 76 w 240"/>
                  <a:gd name="T49" fmla="*/ 182 h 277"/>
                  <a:gd name="T50" fmla="*/ 78 w 240"/>
                  <a:gd name="T51" fmla="*/ 182 h 277"/>
                  <a:gd name="T52" fmla="*/ 63 w 240"/>
                  <a:gd name="T53" fmla="*/ 222 h 277"/>
                  <a:gd name="T54" fmla="*/ 126 w 240"/>
                  <a:gd name="T55" fmla="*/ 277 h 277"/>
                  <a:gd name="T56" fmla="*/ 85 w 240"/>
                  <a:gd name="T57" fmla="*/ 227 h 277"/>
                  <a:gd name="T58" fmla="*/ 97 w 240"/>
                  <a:gd name="T59" fmla="*/ 197 h 277"/>
                  <a:gd name="T60" fmla="*/ 127 w 240"/>
                  <a:gd name="T61" fmla="*/ 187 h 277"/>
                  <a:gd name="T62" fmla="*/ 172 w 240"/>
                  <a:gd name="T63" fmla="*/ 201 h 277"/>
                  <a:gd name="T64" fmla="*/ 172 w 240"/>
                  <a:gd name="T65" fmla="*/ 198 h 277"/>
                  <a:gd name="T66" fmla="*/ 201 w 240"/>
                  <a:gd name="T67" fmla="*/ 205 h 277"/>
                  <a:gd name="T68" fmla="*/ 240 w 240"/>
                  <a:gd name="T69" fmla="*/ 187 h 277"/>
                  <a:gd name="T70" fmla="*/ 240 w 240"/>
                  <a:gd name="T71" fmla="*/ 174 h 277"/>
                  <a:gd name="T72" fmla="*/ 206 w 240"/>
                  <a:gd name="T73" fmla="*/ 183 h 277"/>
                  <a:gd name="T74" fmla="*/ 126 w 240"/>
                  <a:gd name="T75" fmla="*/ 161 h 277"/>
                  <a:gd name="T76" fmla="*/ 115 w 240"/>
                  <a:gd name="T77" fmla="*/ 162 h 277"/>
                  <a:gd name="T78" fmla="*/ 116 w 240"/>
                  <a:gd name="T79" fmla="*/ 136 h 277"/>
                  <a:gd name="T80" fmla="*/ 113 w 240"/>
                  <a:gd name="T81" fmla="*/ 116 h 277"/>
                  <a:gd name="T82" fmla="*/ 129 w 240"/>
                  <a:gd name="T83" fmla="*/ 116 h 277"/>
                  <a:gd name="T84" fmla="*/ 141 w 240"/>
                  <a:gd name="T85" fmla="*/ 115 h 277"/>
                  <a:gd name="T86" fmla="*/ 140 w 240"/>
                  <a:gd name="T87" fmla="*/ 142 h 277"/>
                  <a:gd name="T88" fmla="*/ 143 w 240"/>
                  <a:gd name="T89" fmla="*/ 161 h 277"/>
                  <a:gd name="T90" fmla="*/ 126 w 240"/>
                  <a:gd name="T91" fmla="*/ 16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0" h="277">
                    <a:moveTo>
                      <a:pt x="206" y="183"/>
                    </a:moveTo>
                    <a:cubicBezTo>
                      <a:pt x="195" y="183"/>
                      <a:pt x="184" y="179"/>
                      <a:pt x="177" y="170"/>
                    </a:cubicBezTo>
                    <a:cubicBezTo>
                      <a:pt x="175" y="169"/>
                      <a:pt x="174" y="167"/>
                      <a:pt x="172" y="165"/>
                    </a:cubicBezTo>
                    <a:cubicBezTo>
                      <a:pt x="172" y="163"/>
                      <a:pt x="172" y="163"/>
                      <a:pt x="172" y="163"/>
                    </a:cubicBezTo>
                    <a:cubicBezTo>
                      <a:pt x="172" y="163"/>
                      <a:pt x="172" y="163"/>
                      <a:pt x="171" y="163"/>
                    </a:cubicBezTo>
                    <a:cubicBezTo>
                      <a:pt x="167" y="156"/>
                      <a:pt x="165" y="148"/>
                      <a:pt x="166" y="140"/>
                    </a:cubicBezTo>
                    <a:cubicBezTo>
                      <a:pt x="167" y="114"/>
                      <a:pt x="180" y="96"/>
                      <a:pt x="180" y="96"/>
                    </a:cubicBezTo>
                    <a:cubicBezTo>
                      <a:pt x="178" y="96"/>
                      <a:pt x="178" y="96"/>
                      <a:pt x="178" y="96"/>
                    </a:cubicBezTo>
                    <a:cubicBezTo>
                      <a:pt x="187" y="85"/>
                      <a:pt x="193" y="71"/>
                      <a:pt x="193" y="55"/>
                    </a:cubicBezTo>
                    <a:cubicBezTo>
                      <a:pt x="193" y="9"/>
                      <a:pt x="145" y="0"/>
                      <a:pt x="129" y="0"/>
                    </a:cubicBezTo>
                    <a:cubicBezTo>
                      <a:pt x="143" y="2"/>
                      <a:pt x="173" y="8"/>
                      <a:pt x="171" y="50"/>
                    </a:cubicBezTo>
                    <a:cubicBezTo>
                      <a:pt x="171" y="62"/>
                      <a:pt x="166" y="72"/>
                      <a:pt x="158" y="80"/>
                    </a:cubicBezTo>
                    <a:cubicBezTo>
                      <a:pt x="150" y="87"/>
                      <a:pt x="139" y="91"/>
                      <a:pt x="128" y="90"/>
                    </a:cubicBezTo>
                    <a:cubicBezTo>
                      <a:pt x="112" y="90"/>
                      <a:pt x="97" y="85"/>
                      <a:pt x="83" y="76"/>
                    </a:cubicBezTo>
                    <a:cubicBezTo>
                      <a:pt x="83" y="79"/>
                      <a:pt x="83" y="79"/>
                      <a:pt x="83" y="79"/>
                    </a:cubicBezTo>
                    <a:cubicBezTo>
                      <a:pt x="75" y="75"/>
                      <a:pt x="65" y="72"/>
                      <a:pt x="55" y="72"/>
                    </a:cubicBezTo>
                    <a:cubicBezTo>
                      <a:pt x="8" y="72"/>
                      <a:pt x="0" y="120"/>
                      <a:pt x="0" y="136"/>
                    </a:cubicBezTo>
                    <a:cubicBezTo>
                      <a:pt x="2" y="122"/>
                      <a:pt x="7" y="92"/>
                      <a:pt x="50" y="94"/>
                    </a:cubicBezTo>
                    <a:cubicBezTo>
                      <a:pt x="50" y="94"/>
                      <a:pt x="50" y="94"/>
                      <a:pt x="50" y="94"/>
                    </a:cubicBezTo>
                    <a:cubicBezTo>
                      <a:pt x="61" y="94"/>
                      <a:pt x="72" y="98"/>
                      <a:pt x="80" y="107"/>
                    </a:cubicBezTo>
                    <a:cubicBezTo>
                      <a:pt x="81" y="108"/>
                      <a:pt x="82" y="110"/>
                      <a:pt x="83" y="112"/>
                    </a:cubicBezTo>
                    <a:cubicBezTo>
                      <a:pt x="83" y="114"/>
                      <a:pt x="83" y="114"/>
                      <a:pt x="83" y="114"/>
                    </a:cubicBezTo>
                    <a:cubicBezTo>
                      <a:pt x="83" y="114"/>
                      <a:pt x="84" y="114"/>
                      <a:pt x="85" y="114"/>
                    </a:cubicBezTo>
                    <a:cubicBezTo>
                      <a:pt x="89" y="121"/>
                      <a:pt x="91" y="129"/>
                      <a:pt x="90" y="137"/>
                    </a:cubicBezTo>
                    <a:cubicBezTo>
                      <a:pt x="89" y="164"/>
                      <a:pt x="76" y="182"/>
                      <a:pt x="76" y="182"/>
                    </a:cubicBezTo>
                    <a:cubicBezTo>
                      <a:pt x="78" y="182"/>
                      <a:pt x="78" y="182"/>
                      <a:pt x="78" y="182"/>
                    </a:cubicBezTo>
                    <a:cubicBezTo>
                      <a:pt x="68" y="192"/>
                      <a:pt x="63" y="206"/>
                      <a:pt x="63" y="222"/>
                    </a:cubicBezTo>
                    <a:cubicBezTo>
                      <a:pt x="63" y="268"/>
                      <a:pt x="110" y="277"/>
                      <a:pt x="126" y="277"/>
                    </a:cubicBezTo>
                    <a:cubicBezTo>
                      <a:pt x="113" y="275"/>
                      <a:pt x="83" y="269"/>
                      <a:pt x="85" y="227"/>
                    </a:cubicBezTo>
                    <a:cubicBezTo>
                      <a:pt x="85" y="215"/>
                      <a:pt x="89" y="205"/>
                      <a:pt x="97" y="197"/>
                    </a:cubicBezTo>
                    <a:cubicBezTo>
                      <a:pt x="106" y="190"/>
                      <a:pt x="116" y="186"/>
                      <a:pt x="127" y="187"/>
                    </a:cubicBezTo>
                    <a:cubicBezTo>
                      <a:pt x="154" y="188"/>
                      <a:pt x="172" y="201"/>
                      <a:pt x="172" y="201"/>
                    </a:cubicBezTo>
                    <a:cubicBezTo>
                      <a:pt x="172" y="198"/>
                      <a:pt x="172" y="198"/>
                      <a:pt x="172" y="198"/>
                    </a:cubicBezTo>
                    <a:cubicBezTo>
                      <a:pt x="181" y="202"/>
                      <a:pt x="190" y="205"/>
                      <a:pt x="201" y="205"/>
                    </a:cubicBezTo>
                    <a:cubicBezTo>
                      <a:pt x="220" y="205"/>
                      <a:pt x="232" y="197"/>
                      <a:pt x="240" y="187"/>
                    </a:cubicBezTo>
                    <a:cubicBezTo>
                      <a:pt x="240" y="174"/>
                      <a:pt x="240" y="174"/>
                      <a:pt x="240" y="174"/>
                    </a:cubicBezTo>
                    <a:cubicBezTo>
                      <a:pt x="233" y="180"/>
                      <a:pt x="222" y="184"/>
                      <a:pt x="206" y="183"/>
                    </a:cubicBezTo>
                    <a:close/>
                    <a:moveTo>
                      <a:pt x="126" y="161"/>
                    </a:moveTo>
                    <a:cubicBezTo>
                      <a:pt x="122" y="161"/>
                      <a:pt x="119" y="161"/>
                      <a:pt x="115" y="162"/>
                    </a:cubicBezTo>
                    <a:cubicBezTo>
                      <a:pt x="115" y="155"/>
                      <a:pt x="116" y="146"/>
                      <a:pt x="116" y="136"/>
                    </a:cubicBezTo>
                    <a:cubicBezTo>
                      <a:pt x="116" y="129"/>
                      <a:pt x="115" y="122"/>
                      <a:pt x="113" y="116"/>
                    </a:cubicBezTo>
                    <a:cubicBezTo>
                      <a:pt x="118" y="116"/>
                      <a:pt x="124" y="116"/>
                      <a:pt x="129" y="116"/>
                    </a:cubicBezTo>
                    <a:cubicBezTo>
                      <a:pt x="133" y="116"/>
                      <a:pt x="137" y="116"/>
                      <a:pt x="141" y="115"/>
                    </a:cubicBezTo>
                    <a:cubicBezTo>
                      <a:pt x="141" y="122"/>
                      <a:pt x="140" y="131"/>
                      <a:pt x="140" y="142"/>
                    </a:cubicBezTo>
                    <a:cubicBezTo>
                      <a:pt x="140" y="149"/>
                      <a:pt x="141" y="155"/>
                      <a:pt x="143" y="161"/>
                    </a:cubicBezTo>
                    <a:cubicBezTo>
                      <a:pt x="138" y="161"/>
                      <a:pt x="132" y="161"/>
                      <a:pt x="126"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7" name="Freeform 132">
                <a:extLst>
                  <a:ext uri="{FF2B5EF4-FFF2-40B4-BE49-F238E27FC236}">
                    <a16:creationId xmlns:a16="http://schemas.microsoft.com/office/drawing/2014/main" id="{0EE87D70-78DA-4CAC-AC58-77BF8AB62A62}"/>
                  </a:ext>
                </a:extLst>
              </p:cNvPr>
              <p:cNvSpPr>
                <a:spLocks/>
              </p:cNvSpPr>
              <p:nvPr userDrawn="1"/>
            </p:nvSpPr>
            <p:spPr bwMode="auto">
              <a:xfrm>
                <a:off x="3460750" y="2138363"/>
                <a:ext cx="411163" cy="365125"/>
              </a:xfrm>
              <a:custGeom>
                <a:avLst/>
                <a:gdLst>
                  <a:gd name="T0" fmla="*/ 8 w 129"/>
                  <a:gd name="T1" fmla="*/ 38 h 115"/>
                  <a:gd name="T2" fmla="*/ 8 w 129"/>
                  <a:gd name="T3" fmla="*/ 96 h 115"/>
                  <a:gd name="T4" fmla="*/ 25 w 129"/>
                  <a:gd name="T5" fmla="*/ 106 h 115"/>
                  <a:gd name="T6" fmla="*/ 49 w 129"/>
                  <a:gd name="T7" fmla="*/ 111 h 115"/>
                  <a:gd name="T8" fmla="*/ 40 w 129"/>
                  <a:gd name="T9" fmla="*/ 106 h 115"/>
                  <a:gd name="T10" fmla="*/ 36 w 129"/>
                  <a:gd name="T11" fmla="*/ 92 h 115"/>
                  <a:gd name="T12" fmla="*/ 36 w 129"/>
                  <a:gd name="T13" fmla="*/ 43 h 115"/>
                  <a:gd name="T14" fmla="*/ 40 w 129"/>
                  <a:gd name="T15" fmla="*/ 29 h 115"/>
                  <a:gd name="T16" fmla="*/ 52 w 129"/>
                  <a:gd name="T17" fmla="*/ 23 h 115"/>
                  <a:gd name="T18" fmla="*/ 56 w 129"/>
                  <a:gd name="T19" fmla="*/ 23 h 115"/>
                  <a:gd name="T20" fmla="*/ 122 w 129"/>
                  <a:gd name="T21" fmla="*/ 78 h 115"/>
                  <a:gd name="T22" fmla="*/ 113 w 129"/>
                  <a:gd name="T23" fmla="*/ 115 h 115"/>
                  <a:gd name="T24" fmla="*/ 129 w 129"/>
                  <a:gd name="T25" fmla="*/ 71 h 115"/>
                  <a:gd name="T26" fmla="*/ 52 w 129"/>
                  <a:gd name="T27" fmla="*/ 0 h 115"/>
                  <a:gd name="T28" fmla="*/ 0 w 129"/>
                  <a:gd name="T29" fmla="*/ 0 h 115"/>
                  <a:gd name="T30" fmla="*/ 5 w 129"/>
                  <a:gd name="T31" fmla="*/ 16 h 115"/>
                  <a:gd name="T32" fmla="*/ 8 w 129"/>
                  <a:gd name="T33" fmla="*/ 3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8" y="38"/>
                    </a:moveTo>
                    <a:cubicBezTo>
                      <a:pt x="8" y="96"/>
                      <a:pt x="8" y="96"/>
                      <a:pt x="8" y="96"/>
                    </a:cubicBezTo>
                    <a:cubicBezTo>
                      <a:pt x="8" y="96"/>
                      <a:pt x="14" y="101"/>
                      <a:pt x="25" y="106"/>
                    </a:cubicBezTo>
                    <a:cubicBezTo>
                      <a:pt x="34" y="109"/>
                      <a:pt x="45" y="111"/>
                      <a:pt x="49" y="111"/>
                    </a:cubicBezTo>
                    <a:cubicBezTo>
                      <a:pt x="47" y="111"/>
                      <a:pt x="44" y="110"/>
                      <a:pt x="40" y="106"/>
                    </a:cubicBezTo>
                    <a:cubicBezTo>
                      <a:pt x="36" y="101"/>
                      <a:pt x="36" y="92"/>
                      <a:pt x="36" y="92"/>
                    </a:cubicBezTo>
                    <a:cubicBezTo>
                      <a:pt x="36" y="43"/>
                      <a:pt x="36" y="43"/>
                      <a:pt x="36" y="43"/>
                    </a:cubicBezTo>
                    <a:cubicBezTo>
                      <a:pt x="36" y="43"/>
                      <a:pt x="36" y="34"/>
                      <a:pt x="40" y="29"/>
                    </a:cubicBezTo>
                    <a:cubicBezTo>
                      <a:pt x="46" y="23"/>
                      <a:pt x="52" y="23"/>
                      <a:pt x="52" y="23"/>
                    </a:cubicBezTo>
                    <a:cubicBezTo>
                      <a:pt x="56" y="23"/>
                      <a:pt x="56" y="23"/>
                      <a:pt x="56" y="23"/>
                    </a:cubicBezTo>
                    <a:cubicBezTo>
                      <a:pt x="93" y="23"/>
                      <a:pt x="121" y="47"/>
                      <a:pt x="122" y="78"/>
                    </a:cubicBezTo>
                    <a:cubicBezTo>
                      <a:pt x="123" y="102"/>
                      <a:pt x="113" y="115"/>
                      <a:pt x="113" y="115"/>
                    </a:cubicBezTo>
                    <a:cubicBezTo>
                      <a:pt x="113" y="115"/>
                      <a:pt x="129" y="98"/>
                      <a:pt x="129" y="71"/>
                    </a:cubicBezTo>
                    <a:cubicBezTo>
                      <a:pt x="129" y="33"/>
                      <a:pt x="99" y="0"/>
                      <a:pt x="52" y="0"/>
                    </a:cubicBezTo>
                    <a:cubicBezTo>
                      <a:pt x="0" y="0"/>
                      <a:pt x="0" y="0"/>
                      <a:pt x="0" y="0"/>
                    </a:cubicBezTo>
                    <a:cubicBezTo>
                      <a:pt x="0" y="0"/>
                      <a:pt x="4" y="9"/>
                      <a:pt x="5" y="16"/>
                    </a:cubicBezTo>
                    <a:cubicBezTo>
                      <a:pt x="8" y="26"/>
                      <a:pt x="8" y="38"/>
                      <a:pt x="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8" name="Freeform 133">
                <a:extLst>
                  <a:ext uri="{FF2B5EF4-FFF2-40B4-BE49-F238E27FC236}">
                    <a16:creationId xmlns:a16="http://schemas.microsoft.com/office/drawing/2014/main" id="{294B07F1-1B58-4566-8D01-E164E9DC9ABA}"/>
                  </a:ext>
                </a:extLst>
              </p:cNvPr>
              <p:cNvSpPr>
                <a:spLocks/>
              </p:cNvSpPr>
              <p:nvPr userDrawn="1"/>
            </p:nvSpPr>
            <p:spPr bwMode="auto">
              <a:xfrm>
                <a:off x="6432550" y="4773613"/>
                <a:ext cx="319088" cy="395287"/>
              </a:xfrm>
              <a:custGeom>
                <a:avLst/>
                <a:gdLst>
                  <a:gd name="T0" fmla="*/ 77 w 100"/>
                  <a:gd name="T1" fmla="*/ 3 h 124"/>
                  <a:gd name="T2" fmla="*/ 19 w 100"/>
                  <a:gd name="T3" fmla="*/ 3 h 124"/>
                  <a:gd name="T4" fmla="*/ 9 w 100"/>
                  <a:gd name="T5" fmla="*/ 21 h 124"/>
                  <a:gd name="T6" fmla="*/ 4 w 100"/>
                  <a:gd name="T7" fmla="*/ 44 h 124"/>
                  <a:gd name="T8" fmla="*/ 9 w 100"/>
                  <a:gd name="T9" fmla="*/ 35 h 124"/>
                  <a:gd name="T10" fmla="*/ 23 w 100"/>
                  <a:gd name="T11" fmla="*/ 31 h 124"/>
                  <a:gd name="T12" fmla="*/ 71 w 100"/>
                  <a:gd name="T13" fmla="*/ 31 h 124"/>
                  <a:gd name="T14" fmla="*/ 86 w 100"/>
                  <a:gd name="T15" fmla="*/ 36 h 124"/>
                  <a:gd name="T16" fmla="*/ 92 w 100"/>
                  <a:gd name="T17" fmla="*/ 48 h 124"/>
                  <a:gd name="T18" fmla="*/ 92 w 100"/>
                  <a:gd name="T19" fmla="*/ 51 h 124"/>
                  <a:gd name="T20" fmla="*/ 37 w 100"/>
                  <a:gd name="T21" fmla="*/ 117 h 124"/>
                  <a:gd name="T22" fmla="*/ 0 w 100"/>
                  <a:gd name="T23" fmla="*/ 108 h 124"/>
                  <a:gd name="T24" fmla="*/ 44 w 100"/>
                  <a:gd name="T25" fmla="*/ 124 h 124"/>
                  <a:gd name="T26" fmla="*/ 100 w 100"/>
                  <a:gd name="T27" fmla="*/ 95 h 124"/>
                  <a:gd name="T28" fmla="*/ 100 w 100"/>
                  <a:gd name="T29" fmla="*/ 0 h 124"/>
                  <a:gd name="T30" fmla="*/ 99 w 100"/>
                  <a:gd name="T31" fmla="*/ 0 h 124"/>
                  <a:gd name="T32" fmla="*/ 77 w 100"/>
                  <a:gd name="T33" fmla="*/ 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24">
                    <a:moveTo>
                      <a:pt x="77" y="3"/>
                    </a:moveTo>
                    <a:cubicBezTo>
                      <a:pt x="19" y="3"/>
                      <a:pt x="19" y="3"/>
                      <a:pt x="19" y="3"/>
                    </a:cubicBezTo>
                    <a:cubicBezTo>
                      <a:pt x="19" y="3"/>
                      <a:pt x="14" y="9"/>
                      <a:pt x="9" y="21"/>
                    </a:cubicBezTo>
                    <a:cubicBezTo>
                      <a:pt x="6" y="29"/>
                      <a:pt x="4" y="41"/>
                      <a:pt x="4" y="44"/>
                    </a:cubicBezTo>
                    <a:cubicBezTo>
                      <a:pt x="4" y="42"/>
                      <a:pt x="5" y="39"/>
                      <a:pt x="9" y="35"/>
                    </a:cubicBezTo>
                    <a:cubicBezTo>
                      <a:pt x="14" y="31"/>
                      <a:pt x="23" y="31"/>
                      <a:pt x="23" y="31"/>
                    </a:cubicBezTo>
                    <a:cubicBezTo>
                      <a:pt x="71" y="31"/>
                      <a:pt x="71" y="31"/>
                      <a:pt x="71" y="31"/>
                    </a:cubicBezTo>
                    <a:cubicBezTo>
                      <a:pt x="71" y="31"/>
                      <a:pt x="80" y="31"/>
                      <a:pt x="86" y="36"/>
                    </a:cubicBezTo>
                    <a:cubicBezTo>
                      <a:pt x="92" y="41"/>
                      <a:pt x="92" y="48"/>
                      <a:pt x="92" y="48"/>
                    </a:cubicBezTo>
                    <a:cubicBezTo>
                      <a:pt x="92" y="51"/>
                      <a:pt x="92" y="51"/>
                      <a:pt x="92" y="51"/>
                    </a:cubicBezTo>
                    <a:cubicBezTo>
                      <a:pt x="92" y="89"/>
                      <a:pt x="68" y="117"/>
                      <a:pt x="37" y="117"/>
                    </a:cubicBezTo>
                    <a:cubicBezTo>
                      <a:pt x="13" y="118"/>
                      <a:pt x="0" y="108"/>
                      <a:pt x="0" y="108"/>
                    </a:cubicBezTo>
                    <a:cubicBezTo>
                      <a:pt x="0" y="108"/>
                      <a:pt x="17" y="124"/>
                      <a:pt x="44" y="124"/>
                    </a:cubicBezTo>
                    <a:cubicBezTo>
                      <a:pt x="66" y="124"/>
                      <a:pt x="87" y="113"/>
                      <a:pt x="100" y="95"/>
                    </a:cubicBezTo>
                    <a:cubicBezTo>
                      <a:pt x="100" y="0"/>
                      <a:pt x="100" y="0"/>
                      <a:pt x="100" y="0"/>
                    </a:cubicBezTo>
                    <a:cubicBezTo>
                      <a:pt x="100" y="0"/>
                      <a:pt x="100" y="0"/>
                      <a:pt x="99" y="0"/>
                    </a:cubicBezTo>
                    <a:cubicBezTo>
                      <a:pt x="89" y="3"/>
                      <a:pt x="77" y="3"/>
                      <a:pt x="7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9" name="Freeform 134">
                <a:extLst>
                  <a:ext uri="{FF2B5EF4-FFF2-40B4-BE49-F238E27FC236}">
                    <a16:creationId xmlns:a16="http://schemas.microsoft.com/office/drawing/2014/main" id="{EA9D9326-4ADD-49DE-BF49-ABDD5FEB7B07}"/>
                  </a:ext>
                </a:extLst>
              </p:cNvPr>
              <p:cNvSpPr>
                <a:spLocks/>
              </p:cNvSpPr>
              <p:nvPr userDrawn="1"/>
            </p:nvSpPr>
            <p:spPr bwMode="auto">
              <a:xfrm>
                <a:off x="6534150" y="3713163"/>
                <a:ext cx="217488" cy="131762"/>
              </a:xfrm>
              <a:custGeom>
                <a:avLst/>
                <a:gdLst>
                  <a:gd name="T0" fmla="*/ 5 w 68"/>
                  <a:gd name="T1" fmla="*/ 17 h 41"/>
                  <a:gd name="T2" fmla="*/ 0 w 68"/>
                  <a:gd name="T3" fmla="*/ 41 h 41"/>
                  <a:gd name="T4" fmla="*/ 5 w 68"/>
                  <a:gd name="T5" fmla="*/ 32 h 41"/>
                  <a:gd name="T6" fmla="*/ 19 w 68"/>
                  <a:gd name="T7" fmla="*/ 28 h 41"/>
                  <a:gd name="T8" fmla="*/ 68 w 68"/>
                  <a:gd name="T9" fmla="*/ 28 h 41"/>
                  <a:gd name="T10" fmla="*/ 68 w 68"/>
                  <a:gd name="T11" fmla="*/ 28 h 41"/>
                  <a:gd name="T12" fmla="*/ 68 w 68"/>
                  <a:gd name="T13" fmla="*/ 0 h 41"/>
                  <a:gd name="T14" fmla="*/ 15 w 68"/>
                  <a:gd name="T15" fmla="*/ 0 h 41"/>
                  <a:gd name="T16" fmla="*/ 5 w 68"/>
                  <a:gd name="T17" fmla="*/ 1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
                    <a:moveTo>
                      <a:pt x="5" y="17"/>
                    </a:moveTo>
                    <a:cubicBezTo>
                      <a:pt x="2" y="26"/>
                      <a:pt x="0" y="37"/>
                      <a:pt x="0" y="41"/>
                    </a:cubicBezTo>
                    <a:cubicBezTo>
                      <a:pt x="0" y="39"/>
                      <a:pt x="1" y="35"/>
                      <a:pt x="5" y="32"/>
                    </a:cubicBezTo>
                    <a:cubicBezTo>
                      <a:pt x="10" y="28"/>
                      <a:pt x="19" y="28"/>
                      <a:pt x="19" y="28"/>
                    </a:cubicBezTo>
                    <a:cubicBezTo>
                      <a:pt x="68" y="28"/>
                      <a:pt x="68" y="28"/>
                      <a:pt x="68" y="28"/>
                    </a:cubicBezTo>
                    <a:cubicBezTo>
                      <a:pt x="68" y="28"/>
                      <a:pt x="68" y="28"/>
                      <a:pt x="68" y="28"/>
                    </a:cubicBezTo>
                    <a:cubicBezTo>
                      <a:pt x="68" y="0"/>
                      <a:pt x="68" y="0"/>
                      <a:pt x="68" y="0"/>
                    </a:cubicBezTo>
                    <a:cubicBezTo>
                      <a:pt x="15" y="0"/>
                      <a:pt x="15" y="0"/>
                      <a:pt x="15" y="0"/>
                    </a:cubicBezTo>
                    <a:cubicBezTo>
                      <a:pt x="15" y="0"/>
                      <a:pt x="10" y="6"/>
                      <a:pt x="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0" name="Freeform 135">
                <a:extLst>
                  <a:ext uri="{FF2B5EF4-FFF2-40B4-BE49-F238E27FC236}">
                    <a16:creationId xmlns:a16="http://schemas.microsoft.com/office/drawing/2014/main" id="{D5517DD1-D396-48CE-86DD-D47766DCAEB3}"/>
                  </a:ext>
                </a:extLst>
              </p:cNvPr>
              <p:cNvSpPr>
                <a:spLocks noEditPoints="1"/>
              </p:cNvSpPr>
              <p:nvPr userDrawn="1"/>
            </p:nvSpPr>
            <p:spPr bwMode="auto">
              <a:xfrm>
                <a:off x="2428875" y="3814763"/>
                <a:ext cx="815975" cy="882650"/>
              </a:xfrm>
              <a:custGeom>
                <a:avLst/>
                <a:gdLst>
                  <a:gd name="T0" fmla="*/ 97 w 256"/>
                  <a:gd name="T1" fmla="*/ 197 h 277"/>
                  <a:gd name="T2" fmla="*/ 127 w 256"/>
                  <a:gd name="T3" fmla="*/ 187 h 277"/>
                  <a:gd name="T4" fmla="*/ 172 w 256"/>
                  <a:gd name="T5" fmla="*/ 201 h 277"/>
                  <a:gd name="T6" fmla="*/ 172 w 256"/>
                  <a:gd name="T7" fmla="*/ 198 h 277"/>
                  <a:gd name="T8" fmla="*/ 201 w 256"/>
                  <a:gd name="T9" fmla="*/ 205 h 277"/>
                  <a:gd name="T10" fmla="*/ 256 w 256"/>
                  <a:gd name="T11" fmla="*/ 142 h 277"/>
                  <a:gd name="T12" fmla="*/ 206 w 256"/>
                  <a:gd name="T13" fmla="*/ 183 h 277"/>
                  <a:gd name="T14" fmla="*/ 177 w 256"/>
                  <a:gd name="T15" fmla="*/ 170 h 277"/>
                  <a:gd name="T16" fmla="*/ 172 w 256"/>
                  <a:gd name="T17" fmla="*/ 165 h 277"/>
                  <a:gd name="T18" fmla="*/ 172 w 256"/>
                  <a:gd name="T19" fmla="*/ 163 h 277"/>
                  <a:gd name="T20" fmla="*/ 171 w 256"/>
                  <a:gd name="T21" fmla="*/ 163 h 277"/>
                  <a:gd name="T22" fmla="*/ 166 w 256"/>
                  <a:gd name="T23" fmla="*/ 140 h 277"/>
                  <a:gd name="T24" fmla="*/ 180 w 256"/>
                  <a:gd name="T25" fmla="*/ 96 h 277"/>
                  <a:gd name="T26" fmla="*/ 178 w 256"/>
                  <a:gd name="T27" fmla="*/ 96 h 277"/>
                  <a:gd name="T28" fmla="*/ 193 w 256"/>
                  <a:gd name="T29" fmla="*/ 55 h 277"/>
                  <a:gd name="T30" fmla="*/ 129 w 256"/>
                  <a:gd name="T31" fmla="*/ 0 h 277"/>
                  <a:gd name="T32" fmla="*/ 171 w 256"/>
                  <a:gd name="T33" fmla="*/ 51 h 277"/>
                  <a:gd name="T34" fmla="*/ 158 w 256"/>
                  <a:gd name="T35" fmla="*/ 80 h 277"/>
                  <a:gd name="T36" fmla="*/ 128 w 256"/>
                  <a:gd name="T37" fmla="*/ 91 h 277"/>
                  <a:gd name="T38" fmla="*/ 83 w 256"/>
                  <a:gd name="T39" fmla="*/ 77 h 277"/>
                  <a:gd name="T40" fmla="*/ 83 w 256"/>
                  <a:gd name="T41" fmla="*/ 79 h 277"/>
                  <a:gd name="T42" fmla="*/ 55 w 256"/>
                  <a:gd name="T43" fmla="*/ 72 h 277"/>
                  <a:gd name="T44" fmla="*/ 0 w 256"/>
                  <a:gd name="T45" fmla="*/ 136 h 277"/>
                  <a:gd name="T46" fmla="*/ 50 w 256"/>
                  <a:gd name="T47" fmla="*/ 94 h 277"/>
                  <a:gd name="T48" fmla="*/ 50 w 256"/>
                  <a:gd name="T49" fmla="*/ 94 h 277"/>
                  <a:gd name="T50" fmla="*/ 80 w 256"/>
                  <a:gd name="T51" fmla="*/ 107 h 277"/>
                  <a:gd name="T52" fmla="*/ 83 w 256"/>
                  <a:gd name="T53" fmla="*/ 112 h 277"/>
                  <a:gd name="T54" fmla="*/ 83 w 256"/>
                  <a:gd name="T55" fmla="*/ 114 h 277"/>
                  <a:gd name="T56" fmla="*/ 85 w 256"/>
                  <a:gd name="T57" fmla="*/ 114 h 277"/>
                  <a:gd name="T58" fmla="*/ 90 w 256"/>
                  <a:gd name="T59" fmla="*/ 137 h 277"/>
                  <a:gd name="T60" fmla="*/ 76 w 256"/>
                  <a:gd name="T61" fmla="*/ 182 h 277"/>
                  <a:gd name="T62" fmla="*/ 78 w 256"/>
                  <a:gd name="T63" fmla="*/ 182 h 277"/>
                  <a:gd name="T64" fmla="*/ 63 w 256"/>
                  <a:gd name="T65" fmla="*/ 222 h 277"/>
                  <a:gd name="T66" fmla="*/ 126 w 256"/>
                  <a:gd name="T67" fmla="*/ 277 h 277"/>
                  <a:gd name="T68" fmla="*/ 85 w 256"/>
                  <a:gd name="T69" fmla="*/ 227 h 277"/>
                  <a:gd name="T70" fmla="*/ 97 w 256"/>
                  <a:gd name="T71" fmla="*/ 197 h 277"/>
                  <a:gd name="T72" fmla="*/ 129 w 256"/>
                  <a:gd name="T73" fmla="*/ 116 h 277"/>
                  <a:gd name="T74" fmla="*/ 141 w 256"/>
                  <a:gd name="T75" fmla="*/ 115 h 277"/>
                  <a:gd name="T76" fmla="*/ 140 w 256"/>
                  <a:gd name="T77" fmla="*/ 142 h 277"/>
                  <a:gd name="T78" fmla="*/ 143 w 256"/>
                  <a:gd name="T79" fmla="*/ 161 h 277"/>
                  <a:gd name="T80" fmla="*/ 126 w 256"/>
                  <a:gd name="T81" fmla="*/ 161 h 277"/>
                  <a:gd name="T82" fmla="*/ 115 w 256"/>
                  <a:gd name="T83" fmla="*/ 162 h 277"/>
                  <a:gd name="T84" fmla="*/ 116 w 256"/>
                  <a:gd name="T85" fmla="*/ 136 h 277"/>
                  <a:gd name="T86" fmla="*/ 113 w 256"/>
                  <a:gd name="T87" fmla="*/ 116 h 277"/>
                  <a:gd name="T88" fmla="*/ 129 w 256"/>
                  <a:gd name="T89" fmla="*/ 11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6" h="277">
                    <a:moveTo>
                      <a:pt x="97" y="197"/>
                    </a:moveTo>
                    <a:cubicBezTo>
                      <a:pt x="106" y="190"/>
                      <a:pt x="116" y="186"/>
                      <a:pt x="127" y="187"/>
                    </a:cubicBezTo>
                    <a:cubicBezTo>
                      <a:pt x="154" y="188"/>
                      <a:pt x="172" y="201"/>
                      <a:pt x="172" y="201"/>
                    </a:cubicBezTo>
                    <a:cubicBezTo>
                      <a:pt x="172" y="198"/>
                      <a:pt x="172" y="198"/>
                      <a:pt x="172" y="198"/>
                    </a:cubicBezTo>
                    <a:cubicBezTo>
                      <a:pt x="181" y="203"/>
                      <a:pt x="190" y="205"/>
                      <a:pt x="201" y="205"/>
                    </a:cubicBezTo>
                    <a:cubicBezTo>
                      <a:pt x="248" y="205"/>
                      <a:pt x="256" y="157"/>
                      <a:pt x="256" y="142"/>
                    </a:cubicBezTo>
                    <a:cubicBezTo>
                      <a:pt x="254" y="155"/>
                      <a:pt x="248" y="185"/>
                      <a:pt x="206" y="183"/>
                    </a:cubicBezTo>
                    <a:cubicBezTo>
                      <a:pt x="195" y="183"/>
                      <a:pt x="184" y="179"/>
                      <a:pt x="177" y="170"/>
                    </a:cubicBezTo>
                    <a:cubicBezTo>
                      <a:pt x="175" y="169"/>
                      <a:pt x="174" y="167"/>
                      <a:pt x="172" y="165"/>
                    </a:cubicBezTo>
                    <a:cubicBezTo>
                      <a:pt x="172" y="163"/>
                      <a:pt x="172" y="163"/>
                      <a:pt x="172" y="163"/>
                    </a:cubicBezTo>
                    <a:cubicBezTo>
                      <a:pt x="172" y="163"/>
                      <a:pt x="172" y="163"/>
                      <a:pt x="171" y="163"/>
                    </a:cubicBezTo>
                    <a:cubicBezTo>
                      <a:pt x="167" y="156"/>
                      <a:pt x="165" y="148"/>
                      <a:pt x="166" y="140"/>
                    </a:cubicBezTo>
                    <a:cubicBezTo>
                      <a:pt x="167" y="114"/>
                      <a:pt x="180" y="96"/>
                      <a:pt x="180" y="96"/>
                    </a:cubicBezTo>
                    <a:cubicBezTo>
                      <a:pt x="178" y="96"/>
                      <a:pt x="178" y="96"/>
                      <a:pt x="178" y="96"/>
                    </a:cubicBezTo>
                    <a:cubicBezTo>
                      <a:pt x="187" y="85"/>
                      <a:pt x="193" y="71"/>
                      <a:pt x="193" y="55"/>
                    </a:cubicBezTo>
                    <a:cubicBezTo>
                      <a:pt x="193" y="9"/>
                      <a:pt x="146" y="0"/>
                      <a:pt x="129" y="0"/>
                    </a:cubicBezTo>
                    <a:cubicBezTo>
                      <a:pt x="143" y="2"/>
                      <a:pt x="173" y="8"/>
                      <a:pt x="171" y="51"/>
                    </a:cubicBezTo>
                    <a:cubicBezTo>
                      <a:pt x="171" y="62"/>
                      <a:pt x="166" y="72"/>
                      <a:pt x="158" y="80"/>
                    </a:cubicBezTo>
                    <a:cubicBezTo>
                      <a:pt x="150" y="87"/>
                      <a:pt x="139" y="91"/>
                      <a:pt x="128" y="91"/>
                    </a:cubicBezTo>
                    <a:cubicBezTo>
                      <a:pt x="112" y="90"/>
                      <a:pt x="97" y="85"/>
                      <a:pt x="83" y="77"/>
                    </a:cubicBezTo>
                    <a:cubicBezTo>
                      <a:pt x="83" y="79"/>
                      <a:pt x="83" y="79"/>
                      <a:pt x="83" y="79"/>
                    </a:cubicBezTo>
                    <a:cubicBezTo>
                      <a:pt x="75" y="75"/>
                      <a:pt x="65" y="72"/>
                      <a:pt x="55" y="72"/>
                    </a:cubicBezTo>
                    <a:cubicBezTo>
                      <a:pt x="8" y="72"/>
                      <a:pt x="0" y="120"/>
                      <a:pt x="0" y="136"/>
                    </a:cubicBezTo>
                    <a:cubicBezTo>
                      <a:pt x="2" y="122"/>
                      <a:pt x="7" y="92"/>
                      <a:pt x="50" y="94"/>
                    </a:cubicBezTo>
                    <a:cubicBezTo>
                      <a:pt x="50" y="94"/>
                      <a:pt x="50" y="94"/>
                      <a:pt x="50" y="94"/>
                    </a:cubicBezTo>
                    <a:cubicBezTo>
                      <a:pt x="61" y="94"/>
                      <a:pt x="72" y="99"/>
                      <a:pt x="80" y="107"/>
                    </a:cubicBezTo>
                    <a:cubicBezTo>
                      <a:pt x="81" y="108"/>
                      <a:pt x="82" y="110"/>
                      <a:pt x="83" y="112"/>
                    </a:cubicBezTo>
                    <a:cubicBezTo>
                      <a:pt x="83" y="114"/>
                      <a:pt x="83" y="114"/>
                      <a:pt x="83" y="114"/>
                    </a:cubicBezTo>
                    <a:cubicBezTo>
                      <a:pt x="83" y="114"/>
                      <a:pt x="84" y="114"/>
                      <a:pt x="85" y="114"/>
                    </a:cubicBezTo>
                    <a:cubicBezTo>
                      <a:pt x="89" y="121"/>
                      <a:pt x="91" y="129"/>
                      <a:pt x="90" y="137"/>
                    </a:cubicBezTo>
                    <a:cubicBezTo>
                      <a:pt x="89" y="164"/>
                      <a:pt x="76" y="182"/>
                      <a:pt x="76" y="182"/>
                    </a:cubicBezTo>
                    <a:cubicBezTo>
                      <a:pt x="78" y="182"/>
                      <a:pt x="78" y="182"/>
                      <a:pt x="78" y="182"/>
                    </a:cubicBezTo>
                    <a:cubicBezTo>
                      <a:pt x="68" y="192"/>
                      <a:pt x="63" y="206"/>
                      <a:pt x="63" y="222"/>
                    </a:cubicBezTo>
                    <a:cubicBezTo>
                      <a:pt x="63" y="268"/>
                      <a:pt x="110" y="277"/>
                      <a:pt x="126" y="277"/>
                    </a:cubicBezTo>
                    <a:cubicBezTo>
                      <a:pt x="113" y="275"/>
                      <a:pt x="83" y="269"/>
                      <a:pt x="85" y="227"/>
                    </a:cubicBezTo>
                    <a:cubicBezTo>
                      <a:pt x="85" y="216"/>
                      <a:pt x="89" y="205"/>
                      <a:pt x="97" y="197"/>
                    </a:cubicBezTo>
                    <a:close/>
                    <a:moveTo>
                      <a:pt x="129" y="116"/>
                    </a:moveTo>
                    <a:cubicBezTo>
                      <a:pt x="133" y="116"/>
                      <a:pt x="137" y="116"/>
                      <a:pt x="141" y="115"/>
                    </a:cubicBezTo>
                    <a:cubicBezTo>
                      <a:pt x="141" y="123"/>
                      <a:pt x="140" y="132"/>
                      <a:pt x="140" y="142"/>
                    </a:cubicBezTo>
                    <a:cubicBezTo>
                      <a:pt x="140" y="149"/>
                      <a:pt x="141" y="155"/>
                      <a:pt x="143" y="161"/>
                    </a:cubicBezTo>
                    <a:cubicBezTo>
                      <a:pt x="138" y="161"/>
                      <a:pt x="132" y="161"/>
                      <a:pt x="126" y="161"/>
                    </a:cubicBezTo>
                    <a:cubicBezTo>
                      <a:pt x="122" y="161"/>
                      <a:pt x="119" y="161"/>
                      <a:pt x="115" y="162"/>
                    </a:cubicBezTo>
                    <a:cubicBezTo>
                      <a:pt x="116" y="155"/>
                      <a:pt x="116" y="146"/>
                      <a:pt x="116" y="136"/>
                    </a:cubicBezTo>
                    <a:cubicBezTo>
                      <a:pt x="116" y="129"/>
                      <a:pt x="115" y="122"/>
                      <a:pt x="113" y="116"/>
                    </a:cubicBezTo>
                    <a:cubicBezTo>
                      <a:pt x="118" y="116"/>
                      <a:pt x="124" y="116"/>
                      <a:pt x="129"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1" name="Freeform 136">
                <a:extLst>
                  <a:ext uri="{FF2B5EF4-FFF2-40B4-BE49-F238E27FC236}">
                    <a16:creationId xmlns:a16="http://schemas.microsoft.com/office/drawing/2014/main" id="{384662CA-616D-434A-B066-8E9D896CD571}"/>
                  </a:ext>
                </a:extLst>
              </p:cNvPr>
              <p:cNvSpPr>
                <a:spLocks/>
              </p:cNvSpPr>
              <p:nvPr userDrawn="1"/>
            </p:nvSpPr>
            <p:spPr bwMode="auto">
              <a:xfrm>
                <a:off x="6092825" y="388938"/>
                <a:ext cx="365125" cy="411162"/>
              </a:xfrm>
              <a:custGeom>
                <a:avLst/>
                <a:gdLst>
                  <a:gd name="T0" fmla="*/ 38 w 115"/>
                  <a:gd name="T1" fmla="*/ 121 h 129"/>
                  <a:gd name="T2" fmla="*/ 96 w 115"/>
                  <a:gd name="T3" fmla="*/ 121 h 129"/>
                  <a:gd name="T4" fmla="*/ 106 w 115"/>
                  <a:gd name="T5" fmla="*/ 103 h 129"/>
                  <a:gd name="T6" fmla="*/ 105 w 115"/>
                  <a:gd name="T7" fmla="*/ 103 h 129"/>
                  <a:gd name="T8" fmla="*/ 111 w 115"/>
                  <a:gd name="T9" fmla="*/ 79 h 129"/>
                  <a:gd name="T10" fmla="*/ 106 w 115"/>
                  <a:gd name="T11" fmla="*/ 88 h 129"/>
                  <a:gd name="T12" fmla="*/ 92 w 115"/>
                  <a:gd name="T13" fmla="*/ 92 h 129"/>
                  <a:gd name="T14" fmla="*/ 44 w 115"/>
                  <a:gd name="T15" fmla="*/ 92 h 129"/>
                  <a:gd name="T16" fmla="*/ 29 w 115"/>
                  <a:gd name="T17" fmla="*/ 88 h 129"/>
                  <a:gd name="T18" fmla="*/ 24 w 115"/>
                  <a:gd name="T19" fmla="*/ 76 h 129"/>
                  <a:gd name="T20" fmla="*/ 24 w 115"/>
                  <a:gd name="T21" fmla="*/ 72 h 129"/>
                  <a:gd name="T22" fmla="*/ 78 w 115"/>
                  <a:gd name="T23" fmla="*/ 6 h 129"/>
                  <a:gd name="T24" fmla="*/ 115 w 115"/>
                  <a:gd name="T25" fmla="*/ 15 h 129"/>
                  <a:gd name="T26" fmla="*/ 71 w 115"/>
                  <a:gd name="T27" fmla="*/ 0 h 129"/>
                  <a:gd name="T28" fmla="*/ 0 w 115"/>
                  <a:gd name="T29" fmla="*/ 76 h 129"/>
                  <a:gd name="T30" fmla="*/ 0 w 115"/>
                  <a:gd name="T31" fmla="*/ 129 h 129"/>
                  <a:gd name="T32" fmla="*/ 16 w 115"/>
                  <a:gd name="T33" fmla="*/ 123 h 129"/>
                  <a:gd name="T34" fmla="*/ 38 w 115"/>
                  <a:gd name="T35"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29">
                    <a:moveTo>
                      <a:pt x="38" y="121"/>
                    </a:moveTo>
                    <a:cubicBezTo>
                      <a:pt x="96" y="121"/>
                      <a:pt x="96" y="121"/>
                      <a:pt x="96" y="121"/>
                    </a:cubicBezTo>
                    <a:cubicBezTo>
                      <a:pt x="96" y="121"/>
                      <a:pt x="101" y="114"/>
                      <a:pt x="106" y="103"/>
                    </a:cubicBezTo>
                    <a:cubicBezTo>
                      <a:pt x="105" y="103"/>
                      <a:pt x="105" y="103"/>
                      <a:pt x="105" y="103"/>
                    </a:cubicBezTo>
                    <a:cubicBezTo>
                      <a:pt x="109" y="94"/>
                      <a:pt x="110" y="83"/>
                      <a:pt x="111" y="79"/>
                    </a:cubicBezTo>
                    <a:cubicBezTo>
                      <a:pt x="111" y="81"/>
                      <a:pt x="110" y="85"/>
                      <a:pt x="106" y="88"/>
                    </a:cubicBezTo>
                    <a:cubicBezTo>
                      <a:pt x="101" y="93"/>
                      <a:pt x="92" y="92"/>
                      <a:pt x="92" y="92"/>
                    </a:cubicBezTo>
                    <a:cubicBezTo>
                      <a:pt x="44" y="92"/>
                      <a:pt x="44" y="92"/>
                      <a:pt x="44" y="92"/>
                    </a:cubicBezTo>
                    <a:cubicBezTo>
                      <a:pt x="44" y="92"/>
                      <a:pt x="35" y="93"/>
                      <a:pt x="29" y="88"/>
                    </a:cubicBezTo>
                    <a:cubicBezTo>
                      <a:pt x="23" y="82"/>
                      <a:pt x="24" y="76"/>
                      <a:pt x="24" y="76"/>
                    </a:cubicBezTo>
                    <a:cubicBezTo>
                      <a:pt x="24" y="72"/>
                      <a:pt x="24" y="72"/>
                      <a:pt x="24" y="72"/>
                    </a:cubicBezTo>
                    <a:cubicBezTo>
                      <a:pt x="24" y="35"/>
                      <a:pt x="47" y="7"/>
                      <a:pt x="78" y="6"/>
                    </a:cubicBezTo>
                    <a:cubicBezTo>
                      <a:pt x="102" y="6"/>
                      <a:pt x="115" y="15"/>
                      <a:pt x="115" y="15"/>
                    </a:cubicBezTo>
                    <a:cubicBezTo>
                      <a:pt x="115" y="15"/>
                      <a:pt x="98" y="0"/>
                      <a:pt x="71" y="0"/>
                    </a:cubicBezTo>
                    <a:cubicBezTo>
                      <a:pt x="34" y="0"/>
                      <a:pt x="0" y="30"/>
                      <a:pt x="0" y="76"/>
                    </a:cubicBezTo>
                    <a:cubicBezTo>
                      <a:pt x="0" y="129"/>
                      <a:pt x="0" y="129"/>
                      <a:pt x="0" y="129"/>
                    </a:cubicBezTo>
                    <a:cubicBezTo>
                      <a:pt x="0" y="129"/>
                      <a:pt x="9" y="125"/>
                      <a:pt x="16" y="123"/>
                    </a:cubicBezTo>
                    <a:cubicBezTo>
                      <a:pt x="27" y="121"/>
                      <a:pt x="38" y="121"/>
                      <a:pt x="38"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2" name="Freeform 137">
                <a:extLst>
                  <a:ext uri="{FF2B5EF4-FFF2-40B4-BE49-F238E27FC236}">
                    <a16:creationId xmlns:a16="http://schemas.microsoft.com/office/drawing/2014/main" id="{C62C62C9-3F6A-4CC5-AD92-6F9C044304E5}"/>
                  </a:ext>
                </a:extLst>
              </p:cNvPr>
              <p:cNvSpPr>
                <a:spLocks noEditPoints="1"/>
              </p:cNvSpPr>
              <p:nvPr userDrawn="1"/>
            </p:nvSpPr>
            <p:spPr bwMode="auto">
              <a:xfrm>
                <a:off x="3843338" y="3870325"/>
                <a:ext cx="815975" cy="877887"/>
              </a:xfrm>
              <a:custGeom>
                <a:avLst/>
                <a:gdLst>
                  <a:gd name="T0" fmla="*/ 130 w 256"/>
                  <a:gd name="T1" fmla="*/ 0 h 276"/>
                  <a:gd name="T2" fmla="*/ 171 w 256"/>
                  <a:gd name="T3" fmla="*/ 50 h 276"/>
                  <a:gd name="T4" fmla="*/ 159 w 256"/>
                  <a:gd name="T5" fmla="*/ 79 h 276"/>
                  <a:gd name="T6" fmla="*/ 129 w 256"/>
                  <a:gd name="T7" fmla="*/ 90 h 276"/>
                  <a:gd name="T8" fmla="*/ 84 w 256"/>
                  <a:gd name="T9" fmla="*/ 76 h 276"/>
                  <a:gd name="T10" fmla="*/ 84 w 256"/>
                  <a:gd name="T11" fmla="*/ 78 h 276"/>
                  <a:gd name="T12" fmla="*/ 55 w 256"/>
                  <a:gd name="T13" fmla="*/ 71 h 276"/>
                  <a:gd name="T14" fmla="*/ 0 w 256"/>
                  <a:gd name="T15" fmla="*/ 135 h 276"/>
                  <a:gd name="T16" fmla="*/ 50 w 256"/>
                  <a:gd name="T17" fmla="*/ 93 h 276"/>
                  <a:gd name="T18" fmla="*/ 51 w 256"/>
                  <a:gd name="T19" fmla="*/ 93 h 276"/>
                  <a:gd name="T20" fmla="*/ 80 w 256"/>
                  <a:gd name="T21" fmla="*/ 106 h 276"/>
                  <a:gd name="T22" fmla="*/ 84 w 256"/>
                  <a:gd name="T23" fmla="*/ 111 h 276"/>
                  <a:gd name="T24" fmla="*/ 84 w 256"/>
                  <a:gd name="T25" fmla="*/ 113 h 276"/>
                  <a:gd name="T26" fmla="*/ 85 w 256"/>
                  <a:gd name="T27" fmla="*/ 113 h 276"/>
                  <a:gd name="T28" fmla="*/ 91 w 256"/>
                  <a:gd name="T29" fmla="*/ 136 h 276"/>
                  <a:gd name="T30" fmla="*/ 76 w 256"/>
                  <a:gd name="T31" fmla="*/ 181 h 276"/>
                  <a:gd name="T32" fmla="*/ 78 w 256"/>
                  <a:gd name="T33" fmla="*/ 181 h 276"/>
                  <a:gd name="T34" fmla="*/ 63 w 256"/>
                  <a:gd name="T35" fmla="*/ 221 h 276"/>
                  <a:gd name="T36" fmla="*/ 127 w 256"/>
                  <a:gd name="T37" fmla="*/ 276 h 276"/>
                  <a:gd name="T38" fmla="*/ 85 w 256"/>
                  <a:gd name="T39" fmla="*/ 226 h 276"/>
                  <a:gd name="T40" fmla="*/ 98 w 256"/>
                  <a:gd name="T41" fmla="*/ 196 h 276"/>
                  <a:gd name="T42" fmla="*/ 128 w 256"/>
                  <a:gd name="T43" fmla="*/ 186 h 276"/>
                  <a:gd name="T44" fmla="*/ 173 w 256"/>
                  <a:gd name="T45" fmla="*/ 200 h 276"/>
                  <a:gd name="T46" fmla="*/ 173 w 256"/>
                  <a:gd name="T47" fmla="*/ 197 h 276"/>
                  <a:gd name="T48" fmla="*/ 202 w 256"/>
                  <a:gd name="T49" fmla="*/ 204 h 276"/>
                  <a:gd name="T50" fmla="*/ 256 w 256"/>
                  <a:gd name="T51" fmla="*/ 141 h 276"/>
                  <a:gd name="T52" fmla="*/ 206 w 256"/>
                  <a:gd name="T53" fmla="*/ 182 h 276"/>
                  <a:gd name="T54" fmla="*/ 177 w 256"/>
                  <a:gd name="T55" fmla="*/ 170 h 276"/>
                  <a:gd name="T56" fmla="*/ 173 w 256"/>
                  <a:gd name="T57" fmla="*/ 164 h 276"/>
                  <a:gd name="T58" fmla="*/ 173 w 256"/>
                  <a:gd name="T59" fmla="*/ 162 h 276"/>
                  <a:gd name="T60" fmla="*/ 172 w 256"/>
                  <a:gd name="T61" fmla="*/ 162 h 276"/>
                  <a:gd name="T62" fmla="*/ 166 w 256"/>
                  <a:gd name="T63" fmla="*/ 139 h 276"/>
                  <a:gd name="T64" fmla="*/ 180 w 256"/>
                  <a:gd name="T65" fmla="*/ 95 h 276"/>
                  <a:gd name="T66" fmla="*/ 178 w 256"/>
                  <a:gd name="T67" fmla="*/ 95 h 276"/>
                  <a:gd name="T68" fmla="*/ 193 w 256"/>
                  <a:gd name="T69" fmla="*/ 54 h 276"/>
                  <a:gd name="T70" fmla="*/ 130 w 256"/>
                  <a:gd name="T71" fmla="*/ 0 h 276"/>
                  <a:gd name="T72" fmla="*/ 127 w 256"/>
                  <a:gd name="T73" fmla="*/ 160 h 276"/>
                  <a:gd name="T74" fmla="*/ 115 w 256"/>
                  <a:gd name="T75" fmla="*/ 161 h 276"/>
                  <a:gd name="T76" fmla="*/ 116 w 256"/>
                  <a:gd name="T77" fmla="*/ 135 h 276"/>
                  <a:gd name="T78" fmla="*/ 113 w 256"/>
                  <a:gd name="T79" fmla="*/ 115 h 276"/>
                  <a:gd name="T80" fmla="*/ 130 w 256"/>
                  <a:gd name="T81" fmla="*/ 115 h 276"/>
                  <a:gd name="T82" fmla="*/ 141 w 256"/>
                  <a:gd name="T83" fmla="*/ 114 h 276"/>
                  <a:gd name="T84" fmla="*/ 141 w 256"/>
                  <a:gd name="T85" fmla="*/ 141 h 276"/>
                  <a:gd name="T86" fmla="*/ 143 w 256"/>
                  <a:gd name="T87" fmla="*/ 160 h 276"/>
                  <a:gd name="T88" fmla="*/ 127 w 256"/>
                  <a:gd name="T89" fmla="*/ 16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6" h="276">
                    <a:moveTo>
                      <a:pt x="130" y="0"/>
                    </a:moveTo>
                    <a:cubicBezTo>
                      <a:pt x="143" y="1"/>
                      <a:pt x="173" y="7"/>
                      <a:pt x="171" y="50"/>
                    </a:cubicBezTo>
                    <a:cubicBezTo>
                      <a:pt x="171" y="61"/>
                      <a:pt x="167" y="71"/>
                      <a:pt x="159" y="79"/>
                    </a:cubicBezTo>
                    <a:cubicBezTo>
                      <a:pt x="151" y="86"/>
                      <a:pt x="140" y="90"/>
                      <a:pt x="129" y="90"/>
                    </a:cubicBezTo>
                    <a:cubicBezTo>
                      <a:pt x="113" y="89"/>
                      <a:pt x="97" y="84"/>
                      <a:pt x="84" y="76"/>
                    </a:cubicBezTo>
                    <a:cubicBezTo>
                      <a:pt x="84" y="78"/>
                      <a:pt x="84" y="78"/>
                      <a:pt x="84" y="78"/>
                    </a:cubicBezTo>
                    <a:cubicBezTo>
                      <a:pt x="75" y="74"/>
                      <a:pt x="66" y="71"/>
                      <a:pt x="55" y="71"/>
                    </a:cubicBezTo>
                    <a:cubicBezTo>
                      <a:pt x="9" y="71"/>
                      <a:pt x="0" y="119"/>
                      <a:pt x="0" y="135"/>
                    </a:cubicBezTo>
                    <a:cubicBezTo>
                      <a:pt x="2" y="121"/>
                      <a:pt x="8" y="91"/>
                      <a:pt x="50" y="93"/>
                    </a:cubicBezTo>
                    <a:cubicBezTo>
                      <a:pt x="51" y="93"/>
                      <a:pt x="51" y="93"/>
                      <a:pt x="51" y="93"/>
                    </a:cubicBezTo>
                    <a:cubicBezTo>
                      <a:pt x="62" y="93"/>
                      <a:pt x="72" y="98"/>
                      <a:pt x="80" y="106"/>
                    </a:cubicBezTo>
                    <a:cubicBezTo>
                      <a:pt x="81" y="107"/>
                      <a:pt x="83" y="109"/>
                      <a:pt x="84" y="111"/>
                    </a:cubicBezTo>
                    <a:cubicBezTo>
                      <a:pt x="84" y="113"/>
                      <a:pt x="84" y="113"/>
                      <a:pt x="84" y="113"/>
                    </a:cubicBezTo>
                    <a:cubicBezTo>
                      <a:pt x="84" y="113"/>
                      <a:pt x="84" y="113"/>
                      <a:pt x="85" y="113"/>
                    </a:cubicBezTo>
                    <a:cubicBezTo>
                      <a:pt x="89" y="120"/>
                      <a:pt x="91" y="128"/>
                      <a:pt x="91" y="136"/>
                    </a:cubicBezTo>
                    <a:cubicBezTo>
                      <a:pt x="89" y="163"/>
                      <a:pt x="76" y="181"/>
                      <a:pt x="76" y="181"/>
                    </a:cubicBezTo>
                    <a:cubicBezTo>
                      <a:pt x="78" y="181"/>
                      <a:pt x="78" y="181"/>
                      <a:pt x="78" y="181"/>
                    </a:cubicBezTo>
                    <a:cubicBezTo>
                      <a:pt x="69" y="191"/>
                      <a:pt x="63" y="205"/>
                      <a:pt x="63" y="221"/>
                    </a:cubicBezTo>
                    <a:cubicBezTo>
                      <a:pt x="63" y="267"/>
                      <a:pt x="111" y="276"/>
                      <a:pt x="127" y="276"/>
                    </a:cubicBezTo>
                    <a:cubicBezTo>
                      <a:pt x="113" y="274"/>
                      <a:pt x="83" y="268"/>
                      <a:pt x="85" y="226"/>
                    </a:cubicBezTo>
                    <a:cubicBezTo>
                      <a:pt x="85" y="215"/>
                      <a:pt x="90" y="204"/>
                      <a:pt x="98" y="196"/>
                    </a:cubicBezTo>
                    <a:cubicBezTo>
                      <a:pt x="106" y="189"/>
                      <a:pt x="117" y="185"/>
                      <a:pt x="128" y="186"/>
                    </a:cubicBezTo>
                    <a:cubicBezTo>
                      <a:pt x="155" y="187"/>
                      <a:pt x="173" y="200"/>
                      <a:pt x="173" y="200"/>
                    </a:cubicBezTo>
                    <a:cubicBezTo>
                      <a:pt x="173" y="197"/>
                      <a:pt x="173" y="197"/>
                      <a:pt x="173" y="197"/>
                    </a:cubicBezTo>
                    <a:cubicBezTo>
                      <a:pt x="181" y="202"/>
                      <a:pt x="191" y="204"/>
                      <a:pt x="202" y="204"/>
                    </a:cubicBezTo>
                    <a:cubicBezTo>
                      <a:pt x="248" y="204"/>
                      <a:pt x="256" y="156"/>
                      <a:pt x="256" y="141"/>
                    </a:cubicBezTo>
                    <a:cubicBezTo>
                      <a:pt x="255" y="154"/>
                      <a:pt x="249" y="184"/>
                      <a:pt x="206" y="182"/>
                    </a:cubicBezTo>
                    <a:cubicBezTo>
                      <a:pt x="195" y="182"/>
                      <a:pt x="185" y="178"/>
                      <a:pt x="177" y="170"/>
                    </a:cubicBezTo>
                    <a:cubicBezTo>
                      <a:pt x="175" y="168"/>
                      <a:pt x="174" y="166"/>
                      <a:pt x="173" y="164"/>
                    </a:cubicBezTo>
                    <a:cubicBezTo>
                      <a:pt x="173" y="162"/>
                      <a:pt x="173" y="162"/>
                      <a:pt x="173" y="162"/>
                    </a:cubicBezTo>
                    <a:cubicBezTo>
                      <a:pt x="173" y="162"/>
                      <a:pt x="172" y="162"/>
                      <a:pt x="172" y="162"/>
                    </a:cubicBezTo>
                    <a:cubicBezTo>
                      <a:pt x="168" y="155"/>
                      <a:pt x="166" y="147"/>
                      <a:pt x="166" y="139"/>
                    </a:cubicBezTo>
                    <a:cubicBezTo>
                      <a:pt x="167" y="113"/>
                      <a:pt x="180" y="95"/>
                      <a:pt x="180" y="95"/>
                    </a:cubicBezTo>
                    <a:cubicBezTo>
                      <a:pt x="178" y="95"/>
                      <a:pt x="178" y="95"/>
                      <a:pt x="178" y="95"/>
                    </a:cubicBezTo>
                    <a:cubicBezTo>
                      <a:pt x="188" y="84"/>
                      <a:pt x="193" y="70"/>
                      <a:pt x="193" y="54"/>
                    </a:cubicBezTo>
                    <a:cubicBezTo>
                      <a:pt x="193" y="8"/>
                      <a:pt x="146" y="0"/>
                      <a:pt x="130" y="0"/>
                    </a:cubicBezTo>
                    <a:close/>
                    <a:moveTo>
                      <a:pt x="127" y="160"/>
                    </a:moveTo>
                    <a:cubicBezTo>
                      <a:pt x="123" y="160"/>
                      <a:pt x="119" y="160"/>
                      <a:pt x="115" y="161"/>
                    </a:cubicBezTo>
                    <a:cubicBezTo>
                      <a:pt x="116" y="154"/>
                      <a:pt x="116" y="145"/>
                      <a:pt x="116" y="135"/>
                    </a:cubicBezTo>
                    <a:cubicBezTo>
                      <a:pt x="116" y="128"/>
                      <a:pt x="115" y="121"/>
                      <a:pt x="113" y="115"/>
                    </a:cubicBezTo>
                    <a:cubicBezTo>
                      <a:pt x="118" y="115"/>
                      <a:pt x="124" y="115"/>
                      <a:pt x="130" y="115"/>
                    </a:cubicBezTo>
                    <a:cubicBezTo>
                      <a:pt x="134" y="115"/>
                      <a:pt x="138" y="115"/>
                      <a:pt x="141" y="114"/>
                    </a:cubicBezTo>
                    <a:cubicBezTo>
                      <a:pt x="141" y="122"/>
                      <a:pt x="141" y="131"/>
                      <a:pt x="141" y="141"/>
                    </a:cubicBezTo>
                    <a:cubicBezTo>
                      <a:pt x="141" y="148"/>
                      <a:pt x="142" y="154"/>
                      <a:pt x="143" y="160"/>
                    </a:cubicBezTo>
                    <a:cubicBezTo>
                      <a:pt x="138" y="160"/>
                      <a:pt x="133" y="160"/>
                      <a:pt x="127"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3" name="Freeform 138">
                <a:extLst>
                  <a:ext uri="{FF2B5EF4-FFF2-40B4-BE49-F238E27FC236}">
                    <a16:creationId xmlns:a16="http://schemas.microsoft.com/office/drawing/2014/main" id="{2684F9D0-EDD0-499C-B5D2-3F392EE7BDCB}"/>
                  </a:ext>
                </a:extLst>
              </p:cNvPr>
              <p:cNvSpPr>
                <a:spLocks noEditPoints="1"/>
              </p:cNvSpPr>
              <p:nvPr userDrawn="1"/>
            </p:nvSpPr>
            <p:spPr bwMode="auto">
              <a:xfrm>
                <a:off x="5248275" y="3933825"/>
                <a:ext cx="814388" cy="877887"/>
              </a:xfrm>
              <a:custGeom>
                <a:avLst/>
                <a:gdLst>
                  <a:gd name="T0" fmla="*/ 129 w 256"/>
                  <a:gd name="T1" fmla="*/ 0 h 276"/>
                  <a:gd name="T2" fmla="*/ 171 w 256"/>
                  <a:gd name="T3" fmla="*/ 50 h 276"/>
                  <a:gd name="T4" fmla="*/ 158 w 256"/>
                  <a:gd name="T5" fmla="*/ 79 h 276"/>
                  <a:gd name="T6" fmla="*/ 128 w 256"/>
                  <a:gd name="T7" fmla="*/ 90 h 276"/>
                  <a:gd name="T8" fmla="*/ 83 w 256"/>
                  <a:gd name="T9" fmla="*/ 76 h 276"/>
                  <a:gd name="T10" fmla="*/ 83 w 256"/>
                  <a:gd name="T11" fmla="*/ 78 h 276"/>
                  <a:gd name="T12" fmla="*/ 54 w 256"/>
                  <a:gd name="T13" fmla="*/ 71 h 276"/>
                  <a:gd name="T14" fmla="*/ 0 w 256"/>
                  <a:gd name="T15" fmla="*/ 135 h 276"/>
                  <a:gd name="T16" fmla="*/ 50 w 256"/>
                  <a:gd name="T17" fmla="*/ 93 h 276"/>
                  <a:gd name="T18" fmla="*/ 50 w 256"/>
                  <a:gd name="T19" fmla="*/ 93 h 276"/>
                  <a:gd name="T20" fmla="*/ 79 w 256"/>
                  <a:gd name="T21" fmla="*/ 106 h 276"/>
                  <a:gd name="T22" fmla="*/ 83 w 256"/>
                  <a:gd name="T23" fmla="*/ 111 h 276"/>
                  <a:gd name="T24" fmla="*/ 83 w 256"/>
                  <a:gd name="T25" fmla="*/ 113 h 276"/>
                  <a:gd name="T26" fmla="*/ 85 w 256"/>
                  <a:gd name="T27" fmla="*/ 113 h 276"/>
                  <a:gd name="T28" fmla="*/ 90 w 256"/>
                  <a:gd name="T29" fmla="*/ 136 h 276"/>
                  <a:gd name="T30" fmla="*/ 76 w 256"/>
                  <a:gd name="T31" fmla="*/ 181 h 276"/>
                  <a:gd name="T32" fmla="*/ 77 w 256"/>
                  <a:gd name="T33" fmla="*/ 181 h 276"/>
                  <a:gd name="T34" fmla="*/ 63 w 256"/>
                  <a:gd name="T35" fmla="*/ 221 h 276"/>
                  <a:gd name="T36" fmla="*/ 126 w 256"/>
                  <a:gd name="T37" fmla="*/ 276 h 276"/>
                  <a:gd name="T38" fmla="*/ 84 w 256"/>
                  <a:gd name="T39" fmla="*/ 226 h 276"/>
                  <a:gd name="T40" fmla="*/ 97 w 256"/>
                  <a:gd name="T41" fmla="*/ 197 h 276"/>
                  <a:gd name="T42" fmla="*/ 127 w 256"/>
                  <a:gd name="T43" fmla="*/ 186 h 276"/>
                  <a:gd name="T44" fmla="*/ 172 w 256"/>
                  <a:gd name="T45" fmla="*/ 200 h 276"/>
                  <a:gd name="T46" fmla="*/ 172 w 256"/>
                  <a:gd name="T47" fmla="*/ 197 h 276"/>
                  <a:gd name="T48" fmla="*/ 201 w 256"/>
                  <a:gd name="T49" fmla="*/ 204 h 276"/>
                  <a:gd name="T50" fmla="*/ 256 w 256"/>
                  <a:gd name="T51" fmla="*/ 141 h 276"/>
                  <a:gd name="T52" fmla="*/ 206 w 256"/>
                  <a:gd name="T53" fmla="*/ 182 h 276"/>
                  <a:gd name="T54" fmla="*/ 176 w 256"/>
                  <a:gd name="T55" fmla="*/ 170 h 276"/>
                  <a:gd name="T56" fmla="*/ 172 w 256"/>
                  <a:gd name="T57" fmla="*/ 164 h 276"/>
                  <a:gd name="T58" fmla="*/ 172 w 256"/>
                  <a:gd name="T59" fmla="*/ 162 h 276"/>
                  <a:gd name="T60" fmla="*/ 171 w 256"/>
                  <a:gd name="T61" fmla="*/ 162 h 276"/>
                  <a:gd name="T62" fmla="*/ 166 w 256"/>
                  <a:gd name="T63" fmla="*/ 139 h 276"/>
                  <a:gd name="T64" fmla="*/ 180 w 256"/>
                  <a:gd name="T65" fmla="*/ 95 h 276"/>
                  <a:gd name="T66" fmla="*/ 178 w 256"/>
                  <a:gd name="T67" fmla="*/ 95 h 276"/>
                  <a:gd name="T68" fmla="*/ 192 w 256"/>
                  <a:gd name="T69" fmla="*/ 54 h 276"/>
                  <a:gd name="T70" fmla="*/ 129 w 256"/>
                  <a:gd name="T71" fmla="*/ 0 h 276"/>
                  <a:gd name="T72" fmla="*/ 126 w 256"/>
                  <a:gd name="T73" fmla="*/ 160 h 276"/>
                  <a:gd name="T74" fmla="*/ 115 w 256"/>
                  <a:gd name="T75" fmla="*/ 161 h 276"/>
                  <a:gd name="T76" fmla="*/ 116 w 256"/>
                  <a:gd name="T77" fmla="*/ 135 h 276"/>
                  <a:gd name="T78" fmla="*/ 113 w 256"/>
                  <a:gd name="T79" fmla="*/ 115 h 276"/>
                  <a:gd name="T80" fmla="*/ 129 w 256"/>
                  <a:gd name="T81" fmla="*/ 115 h 276"/>
                  <a:gd name="T82" fmla="*/ 141 w 256"/>
                  <a:gd name="T83" fmla="*/ 114 h 276"/>
                  <a:gd name="T84" fmla="*/ 140 w 256"/>
                  <a:gd name="T85" fmla="*/ 141 h 276"/>
                  <a:gd name="T86" fmla="*/ 143 w 256"/>
                  <a:gd name="T87" fmla="*/ 160 h 276"/>
                  <a:gd name="T88" fmla="*/ 126 w 256"/>
                  <a:gd name="T89" fmla="*/ 16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6" h="276">
                    <a:moveTo>
                      <a:pt x="129" y="0"/>
                    </a:moveTo>
                    <a:cubicBezTo>
                      <a:pt x="143" y="1"/>
                      <a:pt x="173" y="7"/>
                      <a:pt x="171" y="50"/>
                    </a:cubicBezTo>
                    <a:cubicBezTo>
                      <a:pt x="171" y="61"/>
                      <a:pt x="166" y="71"/>
                      <a:pt x="158" y="79"/>
                    </a:cubicBezTo>
                    <a:cubicBezTo>
                      <a:pt x="150" y="86"/>
                      <a:pt x="139" y="90"/>
                      <a:pt x="128" y="90"/>
                    </a:cubicBezTo>
                    <a:cubicBezTo>
                      <a:pt x="112" y="89"/>
                      <a:pt x="97" y="84"/>
                      <a:pt x="83" y="76"/>
                    </a:cubicBezTo>
                    <a:cubicBezTo>
                      <a:pt x="83" y="78"/>
                      <a:pt x="83" y="78"/>
                      <a:pt x="83" y="78"/>
                    </a:cubicBezTo>
                    <a:cubicBezTo>
                      <a:pt x="75" y="74"/>
                      <a:pt x="65" y="71"/>
                      <a:pt x="54" y="71"/>
                    </a:cubicBezTo>
                    <a:cubicBezTo>
                      <a:pt x="8" y="71"/>
                      <a:pt x="0" y="119"/>
                      <a:pt x="0" y="135"/>
                    </a:cubicBezTo>
                    <a:cubicBezTo>
                      <a:pt x="2" y="121"/>
                      <a:pt x="7" y="91"/>
                      <a:pt x="50" y="93"/>
                    </a:cubicBezTo>
                    <a:cubicBezTo>
                      <a:pt x="50" y="93"/>
                      <a:pt x="50" y="93"/>
                      <a:pt x="50" y="93"/>
                    </a:cubicBezTo>
                    <a:cubicBezTo>
                      <a:pt x="61" y="93"/>
                      <a:pt x="72" y="98"/>
                      <a:pt x="79" y="106"/>
                    </a:cubicBezTo>
                    <a:cubicBezTo>
                      <a:pt x="81" y="107"/>
                      <a:pt x="82" y="109"/>
                      <a:pt x="83" y="111"/>
                    </a:cubicBezTo>
                    <a:cubicBezTo>
                      <a:pt x="83" y="113"/>
                      <a:pt x="83" y="113"/>
                      <a:pt x="83" y="113"/>
                    </a:cubicBezTo>
                    <a:cubicBezTo>
                      <a:pt x="83" y="113"/>
                      <a:pt x="84" y="113"/>
                      <a:pt x="85" y="113"/>
                    </a:cubicBezTo>
                    <a:cubicBezTo>
                      <a:pt x="89" y="120"/>
                      <a:pt x="91" y="128"/>
                      <a:pt x="90" y="136"/>
                    </a:cubicBezTo>
                    <a:cubicBezTo>
                      <a:pt x="88" y="163"/>
                      <a:pt x="76" y="181"/>
                      <a:pt x="76" y="181"/>
                    </a:cubicBezTo>
                    <a:cubicBezTo>
                      <a:pt x="77" y="181"/>
                      <a:pt x="77" y="181"/>
                      <a:pt x="77" y="181"/>
                    </a:cubicBezTo>
                    <a:cubicBezTo>
                      <a:pt x="68" y="191"/>
                      <a:pt x="63" y="205"/>
                      <a:pt x="63" y="221"/>
                    </a:cubicBezTo>
                    <a:cubicBezTo>
                      <a:pt x="63" y="267"/>
                      <a:pt x="110" y="276"/>
                      <a:pt x="126" y="276"/>
                    </a:cubicBezTo>
                    <a:cubicBezTo>
                      <a:pt x="112" y="274"/>
                      <a:pt x="82" y="268"/>
                      <a:pt x="84" y="226"/>
                    </a:cubicBezTo>
                    <a:cubicBezTo>
                      <a:pt x="84" y="215"/>
                      <a:pt x="89" y="204"/>
                      <a:pt x="97" y="197"/>
                    </a:cubicBezTo>
                    <a:cubicBezTo>
                      <a:pt x="105" y="189"/>
                      <a:pt x="116" y="185"/>
                      <a:pt x="127" y="186"/>
                    </a:cubicBezTo>
                    <a:cubicBezTo>
                      <a:pt x="154" y="187"/>
                      <a:pt x="172" y="200"/>
                      <a:pt x="172" y="200"/>
                    </a:cubicBezTo>
                    <a:cubicBezTo>
                      <a:pt x="172" y="197"/>
                      <a:pt x="172" y="197"/>
                      <a:pt x="172" y="197"/>
                    </a:cubicBezTo>
                    <a:cubicBezTo>
                      <a:pt x="180" y="202"/>
                      <a:pt x="190" y="204"/>
                      <a:pt x="201" y="204"/>
                    </a:cubicBezTo>
                    <a:cubicBezTo>
                      <a:pt x="247" y="204"/>
                      <a:pt x="256" y="156"/>
                      <a:pt x="256" y="141"/>
                    </a:cubicBezTo>
                    <a:cubicBezTo>
                      <a:pt x="254" y="154"/>
                      <a:pt x="248" y="184"/>
                      <a:pt x="206" y="182"/>
                    </a:cubicBezTo>
                    <a:cubicBezTo>
                      <a:pt x="195" y="182"/>
                      <a:pt x="184" y="178"/>
                      <a:pt x="176" y="170"/>
                    </a:cubicBezTo>
                    <a:cubicBezTo>
                      <a:pt x="175" y="168"/>
                      <a:pt x="173" y="166"/>
                      <a:pt x="172" y="164"/>
                    </a:cubicBezTo>
                    <a:cubicBezTo>
                      <a:pt x="172" y="162"/>
                      <a:pt x="172" y="162"/>
                      <a:pt x="172" y="162"/>
                    </a:cubicBezTo>
                    <a:cubicBezTo>
                      <a:pt x="172" y="162"/>
                      <a:pt x="172" y="162"/>
                      <a:pt x="171" y="162"/>
                    </a:cubicBezTo>
                    <a:cubicBezTo>
                      <a:pt x="167" y="155"/>
                      <a:pt x="165" y="147"/>
                      <a:pt x="166" y="139"/>
                    </a:cubicBezTo>
                    <a:cubicBezTo>
                      <a:pt x="167" y="113"/>
                      <a:pt x="180" y="95"/>
                      <a:pt x="180" y="95"/>
                    </a:cubicBezTo>
                    <a:cubicBezTo>
                      <a:pt x="178" y="95"/>
                      <a:pt x="178" y="95"/>
                      <a:pt x="178" y="95"/>
                    </a:cubicBezTo>
                    <a:cubicBezTo>
                      <a:pt x="187" y="84"/>
                      <a:pt x="192" y="70"/>
                      <a:pt x="192" y="54"/>
                    </a:cubicBezTo>
                    <a:cubicBezTo>
                      <a:pt x="192" y="8"/>
                      <a:pt x="145" y="0"/>
                      <a:pt x="129" y="0"/>
                    </a:cubicBezTo>
                    <a:close/>
                    <a:moveTo>
                      <a:pt x="126" y="160"/>
                    </a:moveTo>
                    <a:cubicBezTo>
                      <a:pt x="122" y="160"/>
                      <a:pt x="118" y="160"/>
                      <a:pt x="115" y="161"/>
                    </a:cubicBezTo>
                    <a:cubicBezTo>
                      <a:pt x="115" y="154"/>
                      <a:pt x="116" y="145"/>
                      <a:pt x="116" y="135"/>
                    </a:cubicBezTo>
                    <a:cubicBezTo>
                      <a:pt x="116" y="128"/>
                      <a:pt x="115" y="121"/>
                      <a:pt x="113" y="115"/>
                    </a:cubicBezTo>
                    <a:cubicBezTo>
                      <a:pt x="118" y="115"/>
                      <a:pt x="123" y="115"/>
                      <a:pt x="129" y="115"/>
                    </a:cubicBezTo>
                    <a:cubicBezTo>
                      <a:pt x="133" y="115"/>
                      <a:pt x="137" y="115"/>
                      <a:pt x="141" y="114"/>
                    </a:cubicBezTo>
                    <a:cubicBezTo>
                      <a:pt x="140" y="122"/>
                      <a:pt x="140" y="131"/>
                      <a:pt x="140" y="141"/>
                    </a:cubicBezTo>
                    <a:cubicBezTo>
                      <a:pt x="140" y="148"/>
                      <a:pt x="141" y="154"/>
                      <a:pt x="143" y="160"/>
                    </a:cubicBezTo>
                    <a:cubicBezTo>
                      <a:pt x="138" y="160"/>
                      <a:pt x="132" y="160"/>
                      <a:pt x="12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4" name="Freeform 139">
                <a:extLst>
                  <a:ext uri="{FF2B5EF4-FFF2-40B4-BE49-F238E27FC236}">
                    <a16:creationId xmlns:a16="http://schemas.microsoft.com/office/drawing/2014/main" id="{671418EA-32A7-4EAA-9486-69770E9EC636}"/>
                  </a:ext>
                </a:extLst>
              </p:cNvPr>
              <p:cNvSpPr>
                <a:spLocks/>
              </p:cNvSpPr>
              <p:nvPr userDrawn="1"/>
            </p:nvSpPr>
            <p:spPr bwMode="auto">
              <a:xfrm>
                <a:off x="3333750" y="4289425"/>
                <a:ext cx="411163" cy="366712"/>
              </a:xfrm>
              <a:custGeom>
                <a:avLst/>
                <a:gdLst>
                  <a:gd name="T0" fmla="*/ 129 w 129"/>
                  <a:gd name="T1" fmla="*/ 71 h 115"/>
                  <a:gd name="T2" fmla="*/ 52 w 129"/>
                  <a:gd name="T3" fmla="*/ 0 h 115"/>
                  <a:gd name="T4" fmla="*/ 0 w 129"/>
                  <a:gd name="T5" fmla="*/ 0 h 115"/>
                  <a:gd name="T6" fmla="*/ 5 w 129"/>
                  <a:gd name="T7" fmla="*/ 16 h 115"/>
                  <a:gd name="T8" fmla="*/ 8 w 129"/>
                  <a:gd name="T9" fmla="*/ 38 h 115"/>
                  <a:gd name="T10" fmla="*/ 8 w 129"/>
                  <a:gd name="T11" fmla="*/ 97 h 115"/>
                  <a:gd name="T12" fmla="*/ 25 w 129"/>
                  <a:gd name="T13" fmla="*/ 106 h 115"/>
                  <a:gd name="T14" fmla="*/ 49 w 129"/>
                  <a:gd name="T15" fmla="*/ 112 h 115"/>
                  <a:gd name="T16" fmla="*/ 40 w 129"/>
                  <a:gd name="T17" fmla="*/ 107 h 115"/>
                  <a:gd name="T18" fmla="*/ 36 w 129"/>
                  <a:gd name="T19" fmla="*/ 93 h 115"/>
                  <a:gd name="T20" fmla="*/ 36 w 129"/>
                  <a:gd name="T21" fmla="*/ 44 h 115"/>
                  <a:gd name="T22" fmla="*/ 40 w 129"/>
                  <a:gd name="T23" fmla="*/ 29 h 115"/>
                  <a:gd name="T24" fmla="*/ 52 w 129"/>
                  <a:gd name="T25" fmla="*/ 24 h 115"/>
                  <a:gd name="T26" fmla="*/ 56 w 129"/>
                  <a:gd name="T27" fmla="*/ 24 h 115"/>
                  <a:gd name="T28" fmla="*/ 122 w 129"/>
                  <a:gd name="T29" fmla="*/ 78 h 115"/>
                  <a:gd name="T30" fmla="*/ 113 w 129"/>
                  <a:gd name="T31" fmla="*/ 115 h 115"/>
                  <a:gd name="T32" fmla="*/ 129 w 129"/>
                  <a:gd name="T33" fmla="*/ 7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129" y="71"/>
                    </a:moveTo>
                    <a:cubicBezTo>
                      <a:pt x="129" y="34"/>
                      <a:pt x="99" y="0"/>
                      <a:pt x="52" y="0"/>
                    </a:cubicBezTo>
                    <a:cubicBezTo>
                      <a:pt x="0" y="0"/>
                      <a:pt x="0" y="0"/>
                      <a:pt x="0" y="0"/>
                    </a:cubicBezTo>
                    <a:cubicBezTo>
                      <a:pt x="0" y="0"/>
                      <a:pt x="4" y="9"/>
                      <a:pt x="5" y="16"/>
                    </a:cubicBezTo>
                    <a:cubicBezTo>
                      <a:pt x="8" y="27"/>
                      <a:pt x="8" y="38"/>
                      <a:pt x="8" y="38"/>
                    </a:cubicBezTo>
                    <a:cubicBezTo>
                      <a:pt x="8" y="97"/>
                      <a:pt x="8" y="97"/>
                      <a:pt x="8" y="97"/>
                    </a:cubicBezTo>
                    <a:cubicBezTo>
                      <a:pt x="8" y="97"/>
                      <a:pt x="14" y="102"/>
                      <a:pt x="25" y="106"/>
                    </a:cubicBezTo>
                    <a:cubicBezTo>
                      <a:pt x="34" y="110"/>
                      <a:pt x="45" y="111"/>
                      <a:pt x="49" y="112"/>
                    </a:cubicBezTo>
                    <a:cubicBezTo>
                      <a:pt x="47" y="112"/>
                      <a:pt x="44" y="110"/>
                      <a:pt x="40" y="107"/>
                    </a:cubicBezTo>
                    <a:cubicBezTo>
                      <a:pt x="36" y="102"/>
                      <a:pt x="36" y="93"/>
                      <a:pt x="36" y="93"/>
                    </a:cubicBezTo>
                    <a:cubicBezTo>
                      <a:pt x="36" y="44"/>
                      <a:pt x="36" y="44"/>
                      <a:pt x="36" y="44"/>
                    </a:cubicBezTo>
                    <a:cubicBezTo>
                      <a:pt x="36" y="44"/>
                      <a:pt x="36" y="35"/>
                      <a:pt x="40" y="29"/>
                    </a:cubicBezTo>
                    <a:cubicBezTo>
                      <a:pt x="46" y="24"/>
                      <a:pt x="52" y="24"/>
                      <a:pt x="52" y="24"/>
                    </a:cubicBezTo>
                    <a:cubicBezTo>
                      <a:pt x="56" y="24"/>
                      <a:pt x="56" y="24"/>
                      <a:pt x="56" y="24"/>
                    </a:cubicBezTo>
                    <a:cubicBezTo>
                      <a:pt x="93" y="24"/>
                      <a:pt x="121" y="47"/>
                      <a:pt x="122" y="78"/>
                    </a:cubicBezTo>
                    <a:cubicBezTo>
                      <a:pt x="123" y="102"/>
                      <a:pt x="113" y="115"/>
                      <a:pt x="113" y="115"/>
                    </a:cubicBezTo>
                    <a:cubicBezTo>
                      <a:pt x="113" y="115"/>
                      <a:pt x="129" y="98"/>
                      <a:pt x="12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5" name="Freeform 140">
                <a:extLst>
                  <a:ext uri="{FF2B5EF4-FFF2-40B4-BE49-F238E27FC236}">
                    <a16:creationId xmlns:a16="http://schemas.microsoft.com/office/drawing/2014/main" id="{2EA4EE65-D5B6-48CA-AECA-2BC5015F6C9D}"/>
                  </a:ext>
                </a:extLst>
              </p:cNvPr>
              <p:cNvSpPr>
                <a:spLocks noEditPoints="1"/>
              </p:cNvSpPr>
              <p:nvPr userDrawn="1"/>
            </p:nvSpPr>
            <p:spPr bwMode="auto">
              <a:xfrm>
                <a:off x="1741488" y="3241675"/>
                <a:ext cx="814388" cy="882650"/>
              </a:xfrm>
              <a:custGeom>
                <a:avLst/>
                <a:gdLst>
                  <a:gd name="T0" fmla="*/ 126 w 256"/>
                  <a:gd name="T1" fmla="*/ 277 h 277"/>
                  <a:gd name="T2" fmla="*/ 84 w 256"/>
                  <a:gd name="T3" fmla="*/ 227 h 277"/>
                  <a:gd name="T4" fmla="*/ 97 w 256"/>
                  <a:gd name="T5" fmla="*/ 197 h 277"/>
                  <a:gd name="T6" fmla="*/ 127 w 256"/>
                  <a:gd name="T7" fmla="*/ 187 h 277"/>
                  <a:gd name="T8" fmla="*/ 172 w 256"/>
                  <a:gd name="T9" fmla="*/ 201 h 277"/>
                  <a:gd name="T10" fmla="*/ 172 w 256"/>
                  <a:gd name="T11" fmla="*/ 198 h 277"/>
                  <a:gd name="T12" fmla="*/ 201 w 256"/>
                  <a:gd name="T13" fmla="*/ 205 h 277"/>
                  <a:gd name="T14" fmla="*/ 256 w 256"/>
                  <a:gd name="T15" fmla="*/ 142 h 277"/>
                  <a:gd name="T16" fmla="*/ 206 w 256"/>
                  <a:gd name="T17" fmla="*/ 183 h 277"/>
                  <a:gd name="T18" fmla="*/ 176 w 256"/>
                  <a:gd name="T19" fmla="*/ 170 h 277"/>
                  <a:gd name="T20" fmla="*/ 172 w 256"/>
                  <a:gd name="T21" fmla="*/ 165 h 277"/>
                  <a:gd name="T22" fmla="*/ 172 w 256"/>
                  <a:gd name="T23" fmla="*/ 163 h 277"/>
                  <a:gd name="T24" fmla="*/ 171 w 256"/>
                  <a:gd name="T25" fmla="*/ 163 h 277"/>
                  <a:gd name="T26" fmla="*/ 166 w 256"/>
                  <a:gd name="T27" fmla="*/ 140 h 277"/>
                  <a:gd name="T28" fmla="*/ 180 w 256"/>
                  <a:gd name="T29" fmla="*/ 96 h 277"/>
                  <a:gd name="T30" fmla="*/ 178 w 256"/>
                  <a:gd name="T31" fmla="*/ 96 h 277"/>
                  <a:gd name="T32" fmla="*/ 193 w 256"/>
                  <a:gd name="T33" fmla="*/ 55 h 277"/>
                  <a:gd name="T34" fmla="*/ 129 w 256"/>
                  <a:gd name="T35" fmla="*/ 0 h 277"/>
                  <a:gd name="T36" fmla="*/ 171 w 256"/>
                  <a:gd name="T37" fmla="*/ 50 h 277"/>
                  <a:gd name="T38" fmla="*/ 158 w 256"/>
                  <a:gd name="T39" fmla="*/ 80 h 277"/>
                  <a:gd name="T40" fmla="*/ 128 w 256"/>
                  <a:gd name="T41" fmla="*/ 90 h 277"/>
                  <a:gd name="T42" fmla="*/ 83 w 256"/>
                  <a:gd name="T43" fmla="*/ 76 h 277"/>
                  <a:gd name="T44" fmla="*/ 83 w 256"/>
                  <a:gd name="T45" fmla="*/ 79 h 277"/>
                  <a:gd name="T46" fmla="*/ 54 w 256"/>
                  <a:gd name="T47" fmla="*/ 72 h 277"/>
                  <a:gd name="T48" fmla="*/ 0 w 256"/>
                  <a:gd name="T49" fmla="*/ 136 h 277"/>
                  <a:gd name="T50" fmla="*/ 50 w 256"/>
                  <a:gd name="T51" fmla="*/ 94 h 277"/>
                  <a:gd name="T52" fmla="*/ 50 w 256"/>
                  <a:gd name="T53" fmla="*/ 94 h 277"/>
                  <a:gd name="T54" fmla="*/ 79 w 256"/>
                  <a:gd name="T55" fmla="*/ 107 h 277"/>
                  <a:gd name="T56" fmla="*/ 83 w 256"/>
                  <a:gd name="T57" fmla="*/ 111 h 277"/>
                  <a:gd name="T58" fmla="*/ 83 w 256"/>
                  <a:gd name="T59" fmla="*/ 114 h 277"/>
                  <a:gd name="T60" fmla="*/ 85 w 256"/>
                  <a:gd name="T61" fmla="*/ 114 h 277"/>
                  <a:gd name="T62" fmla="*/ 90 w 256"/>
                  <a:gd name="T63" fmla="*/ 137 h 277"/>
                  <a:gd name="T64" fmla="*/ 76 w 256"/>
                  <a:gd name="T65" fmla="*/ 182 h 277"/>
                  <a:gd name="T66" fmla="*/ 78 w 256"/>
                  <a:gd name="T67" fmla="*/ 182 h 277"/>
                  <a:gd name="T68" fmla="*/ 63 w 256"/>
                  <a:gd name="T69" fmla="*/ 222 h 277"/>
                  <a:gd name="T70" fmla="*/ 126 w 256"/>
                  <a:gd name="T71" fmla="*/ 277 h 277"/>
                  <a:gd name="T72" fmla="*/ 129 w 256"/>
                  <a:gd name="T73" fmla="*/ 116 h 277"/>
                  <a:gd name="T74" fmla="*/ 141 w 256"/>
                  <a:gd name="T75" fmla="*/ 115 h 277"/>
                  <a:gd name="T76" fmla="*/ 140 w 256"/>
                  <a:gd name="T77" fmla="*/ 142 h 277"/>
                  <a:gd name="T78" fmla="*/ 143 w 256"/>
                  <a:gd name="T79" fmla="*/ 161 h 277"/>
                  <a:gd name="T80" fmla="*/ 126 w 256"/>
                  <a:gd name="T81" fmla="*/ 161 h 277"/>
                  <a:gd name="T82" fmla="*/ 115 w 256"/>
                  <a:gd name="T83" fmla="*/ 162 h 277"/>
                  <a:gd name="T84" fmla="*/ 116 w 256"/>
                  <a:gd name="T85" fmla="*/ 136 h 277"/>
                  <a:gd name="T86" fmla="*/ 113 w 256"/>
                  <a:gd name="T87" fmla="*/ 116 h 277"/>
                  <a:gd name="T88" fmla="*/ 129 w 256"/>
                  <a:gd name="T89" fmla="*/ 11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6" h="277">
                    <a:moveTo>
                      <a:pt x="126" y="277"/>
                    </a:moveTo>
                    <a:cubicBezTo>
                      <a:pt x="112" y="275"/>
                      <a:pt x="82" y="269"/>
                      <a:pt x="84" y="227"/>
                    </a:cubicBezTo>
                    <a:cubicBezTo>
                      <a:pt x="85" y="215"/>
                      <a:pt x="89" y="205"/>
                      <a:pt x="97" y="197"/>
                    </a:cubicBezTo>
                    <a:cubicBezTo>
                      <a:pt x="105" y="190"/>
                      <a:pt x="116" y="186"/>
                      <a:pt x="127" y="187"/>
                    </a:cubicBezTo>
                    <a:cubicBezTo>
                      <a:pt x="154" y="188"/>
                      <a:pt x="172" y="201"/>
                      <a:pt x="172" y="201"/>
                    </a:cubicBezTo>
                    <a:cubicBezTo>
                      <a:pt x="172" y="198"/>
                      <a:pt x="172" y="198"/>
                      <a:pt x="172" y="198"/>
                    </a:cubicBezTo>
                    <a:cubicBezTo>
                      <a:pt x="181" y="202"/>
                      <a:pt x="190" y="205"/>
                      <a:pt x="201" y="205"/>
                    </a:cubicBezTo>
                    <a:cubicBezTo>
                      <a:pt x="247" y="205"/>
                      <a:pt x="256" y="157"/>
                      <a:pt x="256" y="142"/>
                    </a:cubicBezTo>
                    <a:cubicBezTo>
                      <a:pt x="254" y="155"/>
                      <a:pt x="248" y="185"/>
                      <a:pt x="206" y="183"/>
                    </a:cubicBezTo>
                    <a:cubicBezTo>
                      <a:pt x="195" y="183"/>
                      <a:pt x="184" y="179"/>
                      <a:pt x="176" y="170"/>
                    </a:cubicBezTo>
                    <a:cubicBezTo>
                      <a:pt x="175" y="169"/>
                      <a:pt x="173" y="167"/>
                      <a:pt x="172" y="165"/>
                    </a:cubicBezTo>
                    <a:cubicBezTo>
                      <a:pt x="172" y="163"/>
                      <a:pt x="172" y="163"/>
                      <a:pt x="172" y="163"/>
                    </a:cubicBezTo>
                    <a:cubicBezTo>
                      <a:pt x="172" y="163"/>
                      <a:pt x="172" y="163"/>
                      <a:pt x="171" y="163"/>
                    </a:cubicBezTo>
                    <a:cubicBezTo>
                      <a:pt x="167" y="156"/>
                      <a:pt x="165" y="148"/>
                      <a:pt x="166" y="140"/>
                    </a:cubicBezTo>
                    <a:cubicBezTo>
                      <a:pt x="167" y="114"/>
                      <a:pt x="180" y="96"/>
                      <a:pt x="180" y="96"/>
                    </a:cubicBezTo>
                    <a:cubicBezTo>
                      <a:pt x="178" y="96"/>
                      <a:pt x="178" y="96"/>
                      <a:pt x="178" y="96"/>
                    </a:cubicBezTo>
                    <a:cubicBezTo>
                      <a:pt x="187" y="85"/>
                      <a:pt x="193" y="71"/>
                      <a:pt x="193" y="55"/>
                    </a:cubicBezTo>
                    <a:cubicBezTo>
                      <a:pt x="193" y="9"/>
                      <a:pt x="145" y="0"/>
                      <a:pt x="129" y="0"/>
                    </a:cubicBezTo>
                    <a:cubicBezTo>
                      <a:pt x="143" y="2"/>
                      <a:pt x="173" y="8"/>
                      <a:pt x="171" y="50"/>
                    </a:cubicBezTo>
                    <a:cubicBezTo>
                      <a:pt x="171" y="61"/>
                      <a:pt x="166" y="72"/>
                      <a:pt x="158" y="80"/>
                    </a:cubicBezTo>
                    <a:cubicBezTo>
                      <a:pt x="150" y="87"/>
                      <a:pt x="139" y="91"/>
                      <a:pt x="128" y="90"/>
                    </a:cubicBezTo>
                    <a:cubicBezTo>
                      <a:pt x="112" y="90"/>
                      <a:pt x="97" y="85"/>
                      <a:pt x="83" y="76"/>
                    </a:cubicBezTo>
                    <a:cubicBezTo>
                      <a:pt x="83" y="79"/>
                      <a:pt x="83" y="79"/>
                      <a:pt x="83" y="79"/>
                    </a:cubicBezTo>
                    <a:cubicBezTo>
                      <a:pt x="75" y="74"/>
                      <a:pt x="65" y="72"/>
                      <a:pt x="54" y="72"/>
                    </a:cubicBezTo>
                    <a:cubicBezTo>
                      <a:pt x="8" y="72"/>
                      <a:pt x="0" y="120"/>
                      <a:pt x="0" y="136"/>
                    </a:cubicBezTo>
                    <a:cubicBezTo>
                      <a:pt x="2" y="122"/>
                      <a:pt x="7" y="92"/>
                      <a:pt x="50" y="94"/>
                    </a:cubicBezTo>
                    <a:cubicBezTo>
                      <a:pt x="50" y="94"/>
                      <a:pt x="50" y="94"/>
                      <a:pt x="50" y="94"/>
                    </a:cubicBezTo>
                    <a:cubicBezTo>
                      <a:pt x="61" y="94"/>
                      <a:pt x="72" y="98"/>
                      <a:pt x="79" y="107"/>
                    </a:cubicBezTo>
                    <a:cubicBezTo>
                      <a:pt x="81" y="108"/>
                      <a:pt x="82" y="110"/>
                      <a:pt x="83" y="111"/>
                    </a:cubicBezTo>
                    <a:cubicBezTo>
                      <a:pt x="83" y="114"/>
                      <a:pt x="83" y="114"/>
                      <a:pt x="83" y="114"/>
                    </a:cubicBezTo>
                    <a:cubicBezTo>
                      <a:pt x="83" y="114"/>
                      <a:pt x="84" y="114"/>
                      <a:pt x="85" y="114"/>
                    </a:cubicBezTo>
                    <a:cubicBezTo>
                      <a:pt x="89" y="121"/>
                      <a:pt x="91" y="129"/>
                      <a:pt x="90" y="137"/>
                    </a:cubicBezTo>
                    <a:cubicBezTo>
                      <a:pt x="88" y="164"/>
                      <a:pt x="76" y="182"/>
                      <a:pt x="76" y="182"/>
                    </a:cubicBezTo>
                    <a:cubicBezTo>
                      <a:pt x="78" y="182"/>
                      <a:pt x="78" y="182"/>
                      <a:pt x="78" y="182"/>
                    </a:cubicBezTo>
                    <a:cubicBezTo>
                      <a:pt x="68" y="192"/>
                      <a:pt x="63" y="206"/>
                      <a:pt x="63" y="222"/>
                    </a:cubicBezTo>
                    <a:cubicBezTo>
                      <a:pt x="63" y="268"/>
                      <a:pt x="110" y="277"/>
                      <a:pt x="126" y="277"/>
                    </a:cubicBezTo>
                    <a:close/>
                    <a:moveTo>
                      <a:pt x="129" y="116"/>
                    </a:moveTo>
                    <a:cubicBezTo>
                      <a:pt x="133" y="116"/>
                      <a:pt x="137" y="116"/>
                      <a:pt x="141" y="115"/>
                    </a:cubicBezTo>
                    <a:cubicBezTo>
                      <a:pt x="140" y="122"/>
                      <a:pt x="140" y="131"/>
                      <a:pt x="140" y="142"/>
                    </a:cubicBezTo>
                    <a:cubicBezTo>
                      <a:pt x="140" y="149"/>
                      <a:pt x="141" y="155"/>
                      <a:pt x="143" y="161"/>
                    </a:cubicBezTo>
                    <a:cubicBezTo>
                      <a:pt x="138" y="161"/>
                      <a:pt x="132" y="161"/>
                      <a:pt x="126" y="161"/>
                    </a:cubicBezTo>
                    <a:cubicBezTo>
                      <a:pt x="122" y="161"/>
                      <a:pt x="118" y="161"/>
                      <a:pt x="115" y="162"/>
                    </a:cubicBezTo>
                    <a:cubicBezTo>
                      <a:pt x="115" y="155"/>
                      <a:pt x="116" y="146"/>
                      <a:pt x="116" y="136"/>
                    </a:cubicBezTo>
                    <a:cubicBezTo>
                      <a:pt x="116" y="129"/>
                      <a:pt x="115" y="122"/>
                      <a:pt x="113" y="116"/>
                    </a:cubicBezTo>
                    <a:cubicBezTo>
                      <a:pt x="118" y="116"/>
                      <a:pt x="123" y="116"/>
                      <a:pt x="129"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6" name="Freeform 141">
                <a:extLst>
                  <a:ext uri="{FF2B5EF4-FFF2-40B4-BE49-F238E27FC236}">
                    <a16:creationId xmlns:a16="http://schemas.microsoft.com/office/drawing/2014/main" id="{139B83B4-CE6C-4A0B-ADFC-A787A3999941}"/>
                  </a:ext>
                </a:extLst>
              </p:cNvPr>
              <p:cNvSpPr>
                <a:spLocks/>
              </p:cNvSpPr>
              <p:nvPr userDrawn="1"/>
            </p:nvSpPr>
            <p:spPr bwMode="auto">
              <a:xfrm>
                <a:off x="1903413" y="3844925"/>
                <a:ext cx="411163" cy="365125"/>
              </a:xfrm>
              <a:custGeom>
                <a:avLst/>
                <a:gdLst>
                  <a:gd name="T0" fmla="*/ 76 w 129"/>
                  <a:gd name="T1" fmla="*/ 115 h 115"/>
                  <a:gd name="T2" fmla="*/ 129 w 129"/>
                  <a:gd name="T3" fmla="*/ 115 h 115"/>
                  <a:gd name="T4" fmla="*/ 124 w 129"/>
                  <a:gd name="T5" fmla="*/ 99 h 115"/>
                  <a:gd name="T6" fmla="*/ 121 w 129"/>
                  <a:gd name="T7" fmla="*/ 77 h 115"/>
                  <a:gd name="T8" fmla="*/ 121 w 129"/>
                  <a:gd name="T9" fmla="*/ 19 h 115"/>
                  <a:gd name="T10" fmla="*/ 104 w 129"/>
                  <a:gd name="T11" fmla="*/ 9 h 115"/>
                  <a:gd name="T12" fmla="*/ 80 w 129"/>
                  <a:gd name="T13" fmla="*/ 4 h 115"/>
                  <a:gd name="T14" fmla="*/ 89 w 129"/>
                  <a:gd name="T15" fmla="*/ 8 h 115"/>
                  <a:gd name="T16" fmla="*/ 93 w 129"/>
                  <a:gd name="T17" fmla="*/ 22 h 115"/>
                  <a:gd name="T18" fmla="*/ 93 w 129"/>
                  <a:gd name="T19" fmla="*/ 71 h 115"/>
                  <a:gd name="T20" fmla="*/ 88 w 129"/>
                  <a:gd name="T21" fmla="*/ 86 h 115"/>
                  <a:gd name="T22" fmla="*/ 76 w 129"/>
                  <a:gd name="T23" fmla="*/ 91 h 115"/>
                  <a:gd name="T24" fmla="*/ 73 w 129"/>
                  <a:gd name="T25" fmla="*/ 91 h 115"/>
                  <a:gd name="T26" fmla="*/ 7 w 129"/>
                  <a:gd name="T27" fmla="*/ 37 h 115"/>
                  <a:gd name="T28" fmla="*/ 16 w 129"/>
                  <a:gd name="T29" fmla="*/ 0 h 115"/>
                  <a:gd name="T30" fmla="*/ 0 w 129"/>
                  <a:gd name="T31" fmla="*/ 44 h 115"/>
                  <a:gd name="T32" fmla="*/ 76 w 129"/>
                  <a:gd name="T3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76" y="115"/>
                    </a:moveTo>
                    <a:cubicBezTo>
                      <a:pt x="129" y="115"/>
                      <a:pt x="129" y="115"/>
                      <a:pt x="129" y="115"/>
                    </a:cubicBezTo>
                    <a:cubicBezTo>
                      <a:pt x="129" y="115"/>
                      <a:pt x="125" y="106"/>
                      <a:pt x="124" y="99"/>
                    </a:cubicBezTo>
                    <a:cubicBezTo>
                      <a:pt x="121" y="88"/>
                      <a:pt x="121" y="77"/>
                      <a:pt x="121" y="77"/>
                    </a:cubicBezTo>
                    <a:cubicBezTo>
                      <a:pt x="121" y="19"/>
                      <a:pt x="121" y="19"/>
                      <a:pt x="121" y="19"/>
                    </a:cubicBezTo>
                    <a:cubicBezTo>
                      <a:pt x="121" y="19"/>
                      <a:pt x="115" y="14"/>
                      <a:pt x="104" y="9"/>
                    </a:cubicBezTo>
                    <a:cubicBezTo>
                      <a:pt x="95" y="6"/>
                      <a:pt x="84" y="4"/>
                      <a:pt x="80" y="4"/>
                    </a:cubicBezTo>
                    <a:cubicBezTo>
                      <a:pt x="82" y="4"/>
                      <a:pt x="85" y="5"/>
                      <a:pt x="89" y="8"/>
                    </a:cubicBezTo>
                    <a:cubicBezTo>
                      <a:pt x="93" y="14"/>
                      <a:pt x="93" y="22"/>
                      <a:pt x="93" y="22"/>
                    </a:cubicBezTo>
                    <a:cubicBezTo>
                      <a:pt x="93" y="71"/>
                      <a:pt x="93" y="71"/>
                      <a:pt x="93" y="71"/>
                    </a:cubicBezTo>
                    <a:cubicBezTo>
                      <a:pt x="93" y="71"/>
                      <a:pt x="93" y="80"/>
                      <a:pt x="88" y="86"/>
                    </a:cubicBezTo>
                    <a:cubicBezTo>
                      <a:pt x="83" y="92"/>
                      <a:pt x="76" y="91"/>
                      <a:pt x="76" y="91"/>
                    </a:cubicBezTo>
                    <a:cubicBezTo>
                      <a:pt x="73" y="91"/>
                      <a:pt x="73" y="91"/>
                      <a:pt x="73" y="91"/>
                    </a:cubicBezTo>
                    <a:cubicBezTo>
                      <a:pt x="35" y="91"/>
                      <a:pt x="7" y="68"/>
                      <a:pt x="7" y="37"/>
                    </a:cubicBezTo>
                    <a:cubicBezTo>
                      <a:pt x="6" y="13"/>
                      <a:pt x="16" y="0"/>
                      <a:pt x="16" y="0"/>
                    </a:cubicBezTo>
                    <a:cubicBezTo>
                      <a:pt x="16" y="0"/>
                      <a:pt x="0" y="17"/>
                      <a:pt x="0" y="44"/>
                    </a:cubicBezTo>
                    <a:cubicBezTo>
                      <a:pt x="0" y="81"/>
                      <a:pt x="30" y="115"/>
                      <a:pt x="76"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7" name="Freeform 142">
                <a:extLst>
                  <a:ext uri="{FF2B5EF4-FFF2-40B4-BE49-F238E27FC236}">
                    <a16:creationId xmlns:a16="http://schemas.microsoft.com/office/drawing/2014/main" id="{8FC17B85-4917-4442-9D14-D9CC8A9FA609}"/>
                  </a:ext>
                </a:extLst>
              </p:cNvPr>
              <p:cNvSpPr>
                <a:spLocks/>
              </p:cNvSpPr>
              <p:nvPr userDrawn="1"/>
            </p:nvSpPr>
            <p:spPr bwMode="auto">
              <a:xfrm>
                <a:off x="1928813" y="4225925"/>
                <a:ext cx="411163" cy="366712"/>
              </a:xfrm>
              <a:custGeom>
                <a:avLst/>
                <a:gdLst>
                  <a:gd name="T0" fmla="*/ 53 w 129"/>
                  <a:gd name="T1" fmla="*/ 0 h 115"/>
                  <a:gd name="T2" fmla="*/ 0 w 129"/>
                  <a:gd name="T3" fmla="*/ 0 h 115"/>
                  <a:gd name="T4" fmla="*/ 6 w 129"/>
                  <a:gd name="T5" fmla="*/ 16 h 115"/>
                  <a:gd name="T6" fmla="*/ 8 w 129"/>
                  <a:gd name="T7" fmla="*/ 38 h 115"/>
                  <a:gd name="T8" fmla="*/ 8 w 129"/>
                  <a:gd name="T9" fmla="*/ 96 h 115"/>
                  <a:gd name="T10" fmla="*/ 26 w 129"/>
                  <a:gd name="T11" fmla="*/ 106 h 115"/>
                  <a:gd name="T12" fmla="*/ 50 w 129"/>
                  <a:gd name="T13" fmla="*/ 112 h 115"/>
                  <a:gd name="T14" fmla="*/ 41 w 129"/>
                  <a:gd name="T15" fmla="*/ 107 h 115"/>
                  <a:gd name="T16" fmla="*/ 37 w 129"/>
                  <a:gd name="T17" fmla="*/ 93 h 115"/>
                  <a:gd name="T18" fmla="*/ 37 w 129"/>
                  <a:gd name="T19" fmla="*/ 44 h 115"/>
                  <a:gd name="T20" fmla="*/ 41 w 129"/>
                  <a:gd name="T21" fmla="*/ 29 h 115"/>
                  <a:gd name="T22" fmla="*/ 53 w 129"/>
                  <a:gd name="T23" fmla="*/ 24 h 115"/>
                  <a:gd name="T24" fmla="*/ 56 w 129"/>
                  <a:gd name="T25" fmla="*/ 24 h 115"/>
                  <a:gd name="T26" fmla="*/ 123 w 129"/>
                  <a:gd name="T27" fmla="*/ 78 h 115"/>
                  <a:gd name="T28" fmla="*/ 114 w 129"/>
                  <a:gd name="T29" fmla="*/ 115 h 115"/>
                  <a:gd name="T30" fmla="*/ 129 w 129"/>
                  <a:gd name="T31" fmla="*/ 71 h 115"/>
                  <a:gd name="T32" fmla="*/ 53 w 129"/>
                  <a:gd name="T3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53" y="0"/>
                    </a:moveTo>
                    <a:cubicBezTo>
                      <a:pt x="0" y="0"/>
                      <a:pt x="0" y="0"/>
                      <a:pt x="0" y="0"/>
                    </a:cubicBezTo>
                    <a:cubicBezTo>
                      <a:pt x="0" y="0"/>
                      <a:pt x="4" y="9"/>
                      <a:pt x="6" y="16"/>
                    </a:cubicBezTo>
                    <a:cubicBezTo>
                      <a:pt x="8" y="27"/>
                      <a:pt x="8" y="38"/>
                      <a:pt x="8" y="38"/>
                    </a:cubicBezTo>
                    <a:cubicBezTo>
                      <a:pt x="8" y="96"/>
                      <a:pt x="8" y="96"/>
                      <a:pt x="8" y="96"/>
                    </a:cubicBezTo>
                    <a:cubicBezTo>
                      <a:pt x="8" y="96"/>
                      <a:pt x="15" y="102"/>
                      <a:pt x="26" y="106"/>
                    </a:cubicBezTo>
                    <a:cubicBezTo>
                      <a:pt x="35" y="110"/>
                      <a:pt x="46" y="111"/>
                      <a:pt x="50" y="112"/>
                    </a:cubicBezTo>
                    <a:cubicBezTo>
                      <a:pt x="47" y="112"/>
                      <a:pt x="44" y="110"/>
                      <a:pt x="41" y="107"/>
                    </a:cubicBezTo>
                    <a:cubicBezTo>
                      <a:pt x="37" y="102"/>
                      <a:pt x="37" y="93"/>
                      <a:pt x="37" y="93"/>
                    </a:cubicBezTo>
                    <a:cubicBezTo>
                      <a:pt x="37" y="44"/>
                      <a:pt x="37" y="44"/>
                      <a:pt x="37" y="44"/>
                    </a:cubicBezTo>
                    <a:cubicBezTo>
                      <a:pt x="37" y="44"/>
                      <a:pt x="36" y="35"/>
                      <a:pt x="41" y="29"/>
                    </a:cubicBezTo>
                    <a:cubicBezTo>
                      <a:pt x="46" y="24"/>
                      <a:pt x="53" y="24"/>
                      <a:pt x="53" y="24"/>
                    </a:cubicBezTo>
                    <a:cubicBezTo>
                      <a:pt x="56" y="24"/>
                      <a:pt x="56" y="24"/>
                      <a:pt x="56" y="24"/>
                    </a:cubicBezTo>
                    <a:cubicBezTo>
                      <a:pt x="94" y="24"/>
                      <a:pt x="122" y="47"/>
                      <a:pt x="123" y="78"/>
                    </a:cubicBezTo>
                    <a:cubicBezTo>
                      <a:pt x="124" y="102"/>
                      <a:pt x="114" y="115"/>
                      <a:pt x="114" y="115"/>
                    </a:cubicBezTo>
                    <a:cubicBezTo>
                      <a:pt x="114" y="115"/>
                      <a:pt x="129" y="98"/>
                      <a:pt x="129" y="71"/>
                    </a:cubicBezTo>
                    <a:cubicBezTo>
                      <a:pt x="129" y="34"/>
                      <a:pt x="100"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8" name="Freeform 143">
                <a:extLst>
                  <a:ext uri="{FF2B5EF4-FFF2-40B4-BE49-F238E27FC236}">
                    <a16:creationId xmlns:a16="http://schemas.microsoft.com/office/drawing/2014/main" id="{A4944F8F-7456-4A92-AADF-362EF87BCC3D}"/>
                  </a:ext>
                </a:extLst>
              </p:cNvPr>
              <p:cNvSpPr>
                <a:spLocks noEditPoints="1"/>
              </p:cNvSpPr>
              <p:nvPr userDrawn="1"/>
            </p:nvSpPr>
            <p:spPr bwMode="auto">
              <a:xfrm>
                <a:off x="1690688" y="4314825"/>
                <a:ext cx="814388" cy="879475"/>
              </a:xfrm>
              <a:custGeom>
                <a:avLst/>
                <a:gdLst>
                  <a:gd name="T0" fmla="*/ 129 w 256"/>
                  <a:gd name="T1" fmla="*/ 0 h 276"/>
                  <a:gd name="T2" fmla="*/ 171 w 256"/>
                  <a:gd name="T3" fmla="*/ 50 h 276"/>
                  <a:gd name="T4" fmla="*/ 158 w 256"/>
                  <a:gd name="T5" fmla="*/ 79 h 276"/>
                  <a:gd name="T6" fmla="*/ 128 w 256"/>
                  <a:gd name="T7" fmla="*/ 90 h 276"/>
                  <a:gd name="T8" fmla="*/ 83 w 256"/>
                  <a:gd name="T9" fmla="*/ 76 h 276"/>
                  <a:gd name="T10" fmla="*/ 83 w 256"/>
                  <a:gd name="T11" fmla="*/ 78 h 276"/>
                  <a:gd name="T12" fmla="*/ 54 w 256"/>
                  <a:gd name="T13" fmla="*/ 71 h 276"/>
                  <a:gd name="T14" fmla="*/ 0 w 256"/>
                  <a:gd name="T15" fmla="*/ 135 h 276"/>
                  <a:gd name="T16" fmla="*/ 50 w 256"/>
                  <a:gd name="T17" fmla="*/ 93 h 276"/>
                  <a:gd name="T18" fmla="*/ 50 w 256"/>
                  <a:gd name="T19" fmla="*/ 93 h 276"/>
                  <a:gd name="T20" fmla="*/ 79 w 256"/>
                  <a:gd name="T21" fmla="*/ 106 h 276"/>
                  <a:gd name="T22" fmla="*/ 83 w 256"/>
                  <a:gd name="T23" fmla="*/ 111 h 276"/>
                  <a:gd name="T24" fmla="*/ 83 w 256"/>
                  <a:gd name="T25" fmla="*/ 113 h 276"/>
                  <a:gd name="T26" fmla="*/ 85 w 256"/>
                  <a:gd name="T27" fmla="*/ 113 h 276"/>
                  <a:gd name="T28" fmla="*/ 90 w 256"/>
                  <a:gd name="T29" fmla="*/ 136 h 276"/>
                  <a:gd name="T30" fmla="*/ 76 w 256"/>
                  <a:gd name="T31" fmla="*/ 181 h 276"/>
                  <a:gd name="T32" fmla="*/ 77 w 256"/>
                  <a:gd name="T33" fmla="*/ 181 h 276"/>
                  <a:gd name="T34" fmla="*/ 63 w 256"/>
                  <a:gd name="T35" fmla="*/ 221 h 276"/>
                  <a:gd name="T36" fmla="*/ 126 w 256"/>
                  <a:gd name="T37" fmla="*/ 276 h 276"/>
                  <a:gd name="T38" fmla="*/ 84 w 256"/>
                  <a:gd name="T39" fmla="*/ 226 h 276"/>
                  <a:gd name="T40" fmla="*/ 97 w 256"/>
                  <a:gd name="T41" fmla="*/ 197 h 276"/>
                  <a:gd name="T42" fmla="*/ 127 w 256"/>
                  <a:gd name="T43" fmla="*/ 186 h 276"/>
                  <a:gd name="T44" fmla="*/ 172 w 256"/>
                  <a:gd name="T45" fmla="*/ 200 h 276"/>
                  <a:gd name="T46" fmla="*/ 172 w 256"/>
                  <a:gd name="T47" fmla="*/ 197 h 276"/>
                  <a:gd name="T48" fmla="*/ 201 w 256"/>
                  <a:gd name="T49" fmla="*/ 204 h 276"/>
                  <a:gd name="T50" fmla="*/ 256 w 256"/>
                  <a:gd name="T51" fmla="*/ 141 h 276"/>
                  <a:gd name="T52" fmla="*/ 206 w 256"/>
                  <a:gd name="T53" fmla="*/ 183 h 276"/>
                  <a:gd name="T54" fmla="*/ 176 w 256"/>
                  <a:gd name="T55" fmla="*/ 170 h 276"/>
                  <a:gd name="T56" fmla="*/ 172 w 256"/>
                  <a:gd name="T57" fmla="*/ 164 h 276"/>
                  <a:gd name="T58" fmla="*/ 172 w 256"/>
                  <a:gd name="T59" fmla="*/ 163 h 276"/>
                  <a:gd name="T60" fmla="*/ 171 w 256"/>
                  <a:gd name="T61" fmla="*/ 162 h 276"/>
                  <a:gd name="T62" fmla="*/ 166 w 256"/>
                  <a:gd name="T63" fmla="*/ 139 h 276"/>
                  <a:gd name="T64" fmla="*/ 180 w 256"/>
                  <a:gd name="T65" fmla="*/ 95 h 276"/>
                  <a:gd name="T66" fmla="*/ 178 w 256"/>
                  <a:gd name="T67" fmla="*/ 95 h 276"/>
                  <a:gd name="T68" fmla="*/ 193 w 256"/>
                  <a:gd name="T69" fmla="*/ 54 h 276"/>
                  <a:gd name="T70" fmla="*/ 129 w 256"/>
                  <a:gd name="T71" fmla="*/ 0 h 276"/>
                  <a:gd name="T72" fmla="*/ 126 w 256"/>
                  <a:gd name="T73" fmla="*/ 160 h 276"/>
                  <a:gd name="T74" fmla="*/ 115 w 256"/>
                  <a:gd name="T75" fmla="*/ 161 h 276"/>
                  <a:gd name="T76" fmla="*/ 116 w 256"/>
                  <a:gd name="T77" fmla="*/ 135 h 276"/>
                  <a:gd name="T78" fmla="*/ 113 w 256"/>
                  <a:gd name="T79" fmla="*/ 115 h 276"/>
                  <a:gd name="T80" fmla="*/ 129 w 256"/>
                  <a:gd name="T81" fmla="*/ 115 h 276"/>
                  <a:gd name="T82" fmla="*/ 141 w 256"/>
                  <a:gd name="T83" fmla="*/ 114 h 276"/>
                  <a:gd name="T84" fmla="*/ 140 w 256"/>
                  <a:gd name="T85" fmla="*/ 141 h 276"/>
                  <a:gd name="T86" fmla="*/ 143 w 256"/>
                  <a:gd name="T87" fmla="*/ 160 h 276"/>
                  <a:gd name="T88" fmla="*/ 126 w 256"/>
                  <a:gd name="T89" fmla="*/ 16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6" h="276">
                    <a:moveTo>
                      <a:pt x="129" y="0"/>
                    </a:moveTo>
                    <a:cubicBezTo>
                      <a:pt x="143" y="1"/>
                      <a:pt x="173" y="7"/>
                      <a:pt x="171" y="50"/>
                    </a:cubicBezTo>
                    <a:cubicBezTo>
                      <a:pt x="171" y="61"/>
                      <a:pt x="166" y="71"/>
                      <a:pt x="158" y="79"/>
                    </a:cubicBezTo>
                    <a:cubicBezTo>
                      <a:pt x="150" y="86"/>
                      <a:pt x="139" y="90"/>
                      <a:pt x="128" y="90"/>
                    </a:cubicBezTo>
                    <a:cubicBezTo>
                      <a:pt x="112" y="89"/>
                      <a:pt x="97" y="84"/>
                      <a:pt x="83" y="76"/>
                    </a:cubicBezTo>
                    <a:cubicBezTo>
                      <a:pt x="83" y="78"/>
                      <a:pt x="83" y="78"/>
                      <a:pt x="83" y="78"/>
                    </a:cubicBezTo>
                    <a:cubicBezTo>
                      <a:pt x="75" y="74"/>
                      <a:pt x="65" y="71"/>
                      <a:pt x="54" y="71"/>
                    </a:cubicBezTo>
                    <a:cubicBezTo>
                      <a:pt x="8" y="71"/>
                      <a:pt x="0" y="119"/>
                      <a:pt x="0" y="135"/>
                    </a:cubicBezTo>
                    <a:cubicBezTo>
                      <a:pt x="2" y="121"/>
                      <a:pt x="7" y="91"/>
                      <a:pt x="50" y="93"/>
                    </a:cubicBezTo>
                    <a:cubicBezTo>
                      <a:pt x="50" y="93"/>
                      <a:pt x="50" y="93"/>
                      <a:pt x="50" y="93"/>
                    </a:cubicBezTo>
                    <a:cubicBezTo>
                      <a:pt x="61" y="93"/>
                      <a:pt x="72" y="98"/>
                      <a:pt x="79" y="106"/>
                    </a:cubicBezTo>
                    <a:cubicBezTo>
                      <a:pt x="81" y="107"/>
                      <a:pt x="82" y="109"/>
                      <a:pt x="83" y="111"/>
                    </a:cubicBezTo>
                    <a:cubicBezTo>
                      <a:pt x="83" y="113"/>
                      <a:pt x="83" y="113"/>
                      <a:pt x="83" y="113"/>
                    </a:cubicBezTo>
                    <a:cubicBezTo>
                      <a:pt x="83" y="113"/>
                      <a:pt x="84" y="113"/>
                      <a:pt x="85" y="113"/>
                    </a:cubicBezTo>
                    <a:cubicBezTo>
                      <a:pt x="89" y="120"/>
                      <a:pt x="91" y="128"/>
                      <a:pt x="90" y="136"/>
                    </a:cubicBezTo>
                    <a:cubicBezTo>
                      <a:pt x="88" y="163"/>
                      <a:pt x="76" y="181"/>
                      <a:pt x="76" y="181"/>
                    </a:cubicBezTo>
                    <a:cubicBezTo>
                      <a:pt x="77" y="181"/>
                      <a:pt x="77" y="181"/>
                      <a:pt x="77" y="181"/>
                    </a:cubicBezTo>
                    <a:cubicBezTo>
                      <a:pt x="68" y="191"/>
                      <a:pt x="63" y="205"/>
                      <a:pt x="63" y="221"/>
                    </a:cubicBezTo>
                    <a:cubicBezTo>
                      <a:pt x="63" y="267"/>
                      <a:pt x="110" y="276"/>
                      <a:pt x="126" y="276"/>
                    </a:cubicBezTo>
                    <a:cubicBezTo>
                      <a:pt x="112" y="274"/>
                      <a:pt x="82" y="268"/>
                      <a:pt x="84" y="226"/>
                    </a:cubicBezTo>
                    <a:cubicBezTo>
                      <a:pt x="85" y="215"/>
                      <a:pt x="89" y="204"/>
                      <a:pt x="97" y="197"/>
                    </a:cubicBezTo>
                    <a:cubicBezTo>
                      <a:pt x="105" y="189"/>
                      <a:pt x="116" y="185"/>
                      <a:pt x="127" y="186"/>
                    </a:cubicBezTo>
                    <a:cubicBezTo>
                      <a:pt x="154" y="187"/>
                      <a:pt x="172" y="200"/>
                      <a:pt x="172" y="200"/>
                    </a:cubicBezTo>
                    <a:cubicBezTo>
                      <a:pt x="172" y="197"/>
                      <a:pt x="172" y="197"/>
                      <a:pt x="172" y="197"/>
                    </a:cubicBezTo>
                    <a:cubicBezTo>
                      <a:pt x="181" y="202"/>
                      <a:pt x="190" y="204"/>
                      <a:pt x="201" y="204"/>
                    </a:cubicBezTo>
                    <a:cubicBezTo>
                      <a:pt x="247" y="204"/>
                      <a:pt x="256" y="157"/>
                      <a:pt x="256" y="141"/>
                    </a:cubicBezTo>
                    <a:cubicBezTo>
                      <a:pt x="254" y="155"/>
                      <a:pt x="248" y="184"/>
                      <a:pt x="206" y="183"/>
                    </a:cubicBezTo>
                    <a:cubicBezTo>
                      <a:pt x="195" y="183"/>
                      <a:pt x="184" y="178"/>
                      <a:pt x="176" y="170"/>
                    </a:cubicBezTo>
                    <a:cubicBezTo>
                      <a:pt x="175" y="168"/>
                      <a:pt x="173" y="166"/>
                      <a:pt x="172" y="164"/>
                    </a:cubicBezTo>
                    <a:cubicBezTo>
                      <a:pt x="172" y="163"/>
                      <a:pt x="172" y="163"/>
                      <a:pt x="172" y="163"/>
                    </a:cubicBezTo>
                    <a:cubicBezTo>
                      <a:pt x="172" y="163"/>
                      <a:pt x="172" y="163"/>
                      <a:pt x="171" y="162"/>
                    </a:cubicBezTo>
                    <a:cubicBezTo>
                      <a:pt x="167" y="156"/>
                      <a:pt x="165" y="147"/>
                      <a:pt x="166" y="139"/>
                    </a:cubicBezTo>
                    <a:cubicBezTo>
                      <a:pt x="167" y="113"/>
                      <a:pt x="180" y="95"/>
                      <a:pt x="180" y="95"/>
                    </a:cubicBezTo>
                    <a:cubicBezTo>
                      <a:pt x="178" y="95"/>
                      <a:pt x="178" y="95"/>
                      <a:pt x="178" y="95"/>
                    </a:cubicBezTo>
                    <a:cubicBezTo>
                      <a:pt x="187" y="84"/>
                      <a:pt x="193" y="70"/>
                      <a:pt x="193" y="54"/>
                    </a:cubicBezTo>
                    <a:cubicBezTo>
                      <a:pt x="193" y="8"/>
                      <a:pt x="145" y="0"/>
                      <a:pt x="129" y="0"/>
                    </a:cubicBezTo>
                    <a:close/>
                    <a:moveTo>
                      <a:pt x="126" y="160"/>
                    </a:moveTo>
                    <a:cubicBezTo>
                      <a:pt x="122" y="160"/>
                      <a:pt x="118" y="160"/>
                      <a:pt x="115" y="161"/>
                    </a:cubicBezTo>
                    <a:cubicBezTo>
                      <a:pt x="115" y="154"/>
                      <a:pt x="116" y="145"/>
                      <a:pt x="116" y="135"/>
                    </a:cubicBezTo>
                    <a:cubicBezTo>
                      <a:pt x="116" y="128"/>
                      <a:pt x="115" y="121"/>
                      <a:pt x="113" y="115"/>
                    </a:cubicBezTo>
                    <a:cubicBezTo>
                      <a:pt x="118" y="115"/>
                      <a:pt x="123" y="115"/>
                      <a:pt x="129" y="115"/>
                    </a:cubicBezTo>
                    <a:cubicBezTo>
                      <a:pt x="133" y="115"/>
                      <a:pt x="137" y="115"/>
                      <a:pt x="141" y="114"/>
                    </a:cubicBezTo>
                    <a:cubicBezTo>
                      <a:pt x="140" y="122"/>
                      <a:pt x="140" y="131"/>
                      <a:pt x="140" y="141"/>
                    </a:cubicBezTo>
                    <a:cubicBezTo>
                      <a:pt x="140" y="148"/>
                      <a:pt x="141" y="154"/>
                      <a:pt x="143" y="160"/>
                    </a:cubicBezTo>
                    <a:cubicBezTo>
                      <a:pt x="138" y="160"/>
                      <a:pt x="132" y="160"/>
                      <a:pt x="12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9" name="Freeform 144">
                <a:extLst>
                  <a:ext uri="{FF2B5EF4-FFF2-40B4-BE49-F238E27FC236}">
                    <a16:creationId xmlns:a16="http://schemas.microsoft.com/office/drawing/2014/main" id="{E67BE3C4-9D10-4489-8F70-4D5A26ED110C}"/>
                  </a:ext>
                </a:extLst>
              </p:cNvPr>
              <p:cNvSpPr>
                <a:spLocks/>
              </p:cNvSpPr>
              <p:nvPr userDrawn="1"/>
            </p:nvSpPr>
            <p:spPr bwMode="auto">
              <a:xfrm>
                <a:off x="5846763" y="3136900"/>
                <a:ext cx="366713" cy="411162"/>
              </a:xfrm>
              <a:custGeom>
                <a:avLst/>
                <a:gdLst>
                  <a:gd name="T0" fmla="*/ 115 w 115"/>
                  <a:gd name="T1" fmla="*/ 53 h 129"/>
                  <a:gd name="T2" fmla="*/ 115 w 115"/>
                  <a:gd name="T3" fmla="*/ 0 h 129"/>
                  <a:gd name="T4" fmla="*/ 99 w 115"/>
                  <a:gd name="T5" fmla="*/ 6 h 129"/>
                  <a:gd name="T6" fmla="*/ 77 w 115"/>
                  <a:gd name="T7" fmla="*/ 9 h 129"/>
                  <a:gd name="T8" fmla="*/ 19 w 115"/>
                  <a:gd name="T9" fmla="*/ 9 h 129"/>
                  <a:gd name="T10" fmla="*/ 9 w 115"/>
                  <a:gd name="T11" fmla="*/ 26 h 129"/>
                  <a:gd name="T12" fmla="*/ 4 w 115"/>
                  <a:gd name="T13" fmla="*/ 50 h 129"/>
                  <a:gd name="T14" fmla="*/ 8 w 115"/>
                  <a:gd name="T15" fmla="*/ 41 h 129"/>
                  <a:gd name="T16" fmla="*/ 22 w 115"/>
                  <a:gd name="T17" fmla="*/ 37 h 129"/>
                  <a:gd name="T18" fmla="*/ 71 w 115"/>
                  <a:gd name="T19" fmla="*/ 37 h 129"/>
                  <a:gd name="T20" fmla="*/ 86 w 115"/>
                  <a:gd name="T21" fmla="*/ 41 h 129"/>
                  <a:gd name="T22" fmla="*/ 91 w 115"/>
                  <a:gd name="T23" fmla="*/ 53 h 129"/>
                  <a:gd name="T24" fmla="*/ 91 w 115"/>
                  <a:gd name="T25" fmla="*/ 57 h 129"/>
                  <a:gd name="T26" fmla="*/ 37 w 115"/>
                  <a:gd name="T27" fmla="*/ 123 h 129"/>
                  <a:gd name="T28" fmla="*/ 0 w 115"/>
                  <a:gd name="T29" fmla="*/ 114 h 129"/>
                  <a:gd name="T30" fmla="*/ 44 w 115"/>
                  <a:gd name="T31" fmla="*/ 129 h 129"/>
                  <a:gd name="T32" fmla="*/ 115 w 115"/>
                  <a:gd name="T33" fmla="*/ 5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29">
                    <a:moveTo>
                      <a:pt x="115" y="53"/>
                    </a:moveTo>
                    <a:cubicBezTo>
                      <a:pt x="115" y="0"/>
                      <a:pt x="115" y="0"/>
                      <a:pt x="115" y="0"/>
                    </a:cubicBezTo>
                    <a:cubicBezTo>
                      <a:pt x="115" y="0"/>
                      <a:pt x="106" y="4"/>
                      <a:pt x="99" y="6"/>
                    </a:cubicBezTo>
                    <a:cubicBezTo>
                      <a:pt x="89" y="8"/>
                      <a:pt x="77" y="9"/>
                      <a:pt x="77" y="9"/>
                    </a:cubicBezTo>
                    <a:cubicBezTo>
                      <a:pt x="19" y="9"/>
                      <a:pt x="19" y="9"/>
                      <a:pt x="19" y="9"/>
                    </a:cubicBezTo>
                    <a:cubicBezTo>
                      <a:pt x="19" y="9"/>
                      <a:pt x="14" y="15"/>
                      <a:pt x="9" y="26"/>
                    </a:cubicBezTo>
                    <a:cubicBezTo>
                      <a:pt x="6" y="35"/>
                      <a:pt x="4" y="46"/>
                      <a:pt x="4" y="50"/>
                    </a:cubicBezTo>
                    <a:cubicBezTo>
                      <a:pt x="4" y="48"/>
                      <a:pt x="5" y="44"/>
                      <a:pt x="8" y="41"/>
                    </a:cubicBezTo>
                    <a:cubicBezTo>
                      <a:pt x="14" y="37"/>
                      <a:pt x="22" y="37"/>
                      <a:pt x="22" y="37"/>
                    </a:cubicBezTo>
                    <a:cubicBezTo>
                      <a:pt x="71" y="37"/>
                      <a:pt x="71" y="37"/>
                      <a:pt x="71" y="37"/>
                    </a:cubicBezTo>
                    <a:cubicBezTo>
                      <a:pt x="71" y="37"/>
                      <a:pt x="80" y="37"/>
                      <a:pt x="86" y="41"/>
                    </a:cubicBezTo>
                    <a:cubicBezTo>
                      <a:pt x="92" y="47"/>
                      <a:pt x="91" y="53"/>
                      <a:pt x="91" y="53"/>
                    </a:cubicBezTo>
                    <a:cubicBezTo>
                      <a:pt x="91" y="57"/>
                      <a:pt x="91" y="57"/>
                      <a:pt x="91" y="57"/>
                    </a:cubicBezTo>
                    <a:cubicBezTo>
                      <a:pt x="91" y="94"/>
                      <a:pt x="68" y="122"/>
                      <a:pt x="37" y="123"/>
                    </a:cubicBezTo>
                    <a:cubicBezTo>
                      <a:pt x="13" y="123"/>
                      <a:pt x="0" y="114"/>
                      <a:pt x="0" y="114"/>
                    </a:cubicBezTo>
                    <a:cubicBezTo>
                      <a:pt x="0" y="114"/>
                      <a:pt x="17" y="129"/>
                      <a:pt x="44" y="129"/>
                    </a:cubicBezTo>
                    <a:cubicBezTo>
                      <a:pt x="81" y="129"/>
                      <a:pt x="115" y="99"/>
                      <a:pt x="115"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0" name="Freeform 145">
                <a:extLst>
                  <a:ext uri="{FF2B5EF4-FFF2-40B4-BE49-F238E27FC236}">
                    <a16:creationId xmlns:a16="http://schemas.microsoft.com/office/drawing/2014/main" id="{30167C50-7956-4AD3-B8B4-09D7E0D89EFF}"/>
                  </a:ext>
                </a:extLst>
              </p:cNvPr>
              <p:cNvSpPr>
                <a:spLocks/>
              </p:cNvSpPr>
              <p:nvPr userDrawn="1"/>
            </p:nvSpPr>
            <p:spPr bwMode="auto">
              <a:xfrm>
                <a:off x="6675438" y="1571625"/>
                <a:ext cx="76200" cy="130175"/>
              </a:xfrm>
              <a:custGeom>
                <a:avLst/>
                <a:gdLst>
                  <a:gd name="T0" fmla="*/ 5 w 24"/>
                  <a:gd name="T1" fmla="*/ 18 h 41"/>
                  <a:gd name="T2" fmla="*/ 0 w 24"/>
                  <a:gd name="T3" fmla="*/ 41 h 41"/>
                  <a:gd name="T4" fmla="*/ 5 w 24"/>
                  <a:gd name="T5" fmla="*/ 33 h 41"/>
                  <a:gd name="T6" fmla="*/ 19 w 24"/>
                  <a:gd name="T7" fmla="*/ 28 h 41"/>
                  <a:gd name="T8" fmla="*/ 24 w 24"/>
                  <a:gd name="T9" fmla="*/ 28 h 41"/>
                  <a:gd name="T10" fmla="*/ 24 w 24"/>
                  <a:gd name="T11" fmla="*/ 0 h 41"/>
                  <a:gd name="T12" fmla="*/ 15 w 24"/>
                  <a:gd name="T13" fmla="*/ 0 h 41"/>
                  <a:gd name="T14" fmla="*/ 5 w 24"/>
                  <a:gd name="T15" fmla="*/ 18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41">
                    <a:moveTo>
                      <a:pt x="5" y="18"/>
                    </a:moveTo>
                    <a:cubicBezTo>
                      <a:pt x="2" y="27"/>
                      <a:pt x="0" y="38"/>
                      <a:pt x="0" y="41"/>
                    </a:cubicBezTo>
                    <a:cubicBezTo>
                      <a:pt x="0" y="39"/>
                      <a:pt x="1" y="36"/>
                      <a:pt x="5" y="33"/>
                    </a:cubicBezTo>
                    <a:cubicBezTo>
                      <a:pt x="10" y="28"/>
                      <a:pt x="19" y="28"/>
                      <a:pt x="19" y="28"/>
                    </a:cubicBezTo>
                    <a:cubicBezTo>
                      <a:pt x="24" y="28"/>
                      <a:pt x="24" y="28"/>
                      <a:pt x="24" y="28"/>
                    </a:cubicBezTo>
                    <a:cubicBezTo>
                      <a:pt x="24" y="0"/>
                      <a:pt x="24" y="0"/>
                      <a:pt x="24" y="0"/>
                    </a:cubicBezTo>
                    <a:cubicBezTo>
                      <a:pt x="15" y="0"/>
                      <a:pt x="15" y="0"/>
                      <a:pt x="15" y="0"/>
                    </a:cubicBezTo>
                    <a:cubicBezTo>
                      <a:pt x="15" y="0"/>
                      <a:pt x="10" y="6"/>
                      <a:pt x="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1" name="Freeform 146">
                <a:extLst>
                  <a:ext uri="{FF2B5EF4-FFF2-40B4-BE49-F238E27FC236}">
                    <a16:creationId xmlns:a16="http://schemas.microsoft.com/office/drawing/2014/main" id="{24CF890C-76F7-469A-935A-386C1F7EF1F5}"/>
                  </a:ext>
                </a:extLst>
              </p:cNvPr>
              <p:cNvSpPr>
                <a:spLocks/>
              </p:cNvSpPr>
              <p:nvPr userDrawn="1"/>
            </p:nvSpPr>
            <p:spPr bwMode="auto">
              <a:xfrm>
                <a:off x="5627688" y="1704975"/>
                <a:ext cx="409575" cy="365125"/>
              </a:xfrm>
              <a:custGeom>
                <a:avLst/>
                <a:gdLst>
                  <a:gd name="T0" fmla="*/ 53 w 129"/>
                  <a:gd name="T1" fmla="*/ 0 h 115"/>
                  <a:gd name="T2" fmla="*/ 0 w 129"/>
                  <a:gd name="T3" fmla="*/ 0 h 115"/>
                  <a:gd name="T4" fmla="*/ 6 w 129"/>
                  <a:gd name="T5" fmla="*/ 16 h 115"/>
                  <a:gd name="T6" fmla="*/ 8 w 129"/>
                  <a:gd name="T7" fmla="*/ 38 h 115"/>
                  <a:gd name="T8" fmla="*/ 8 w 129"/>
                  <a:gd name="T9" fmla="*/ 96 h 115"/>
                  <a:gd name="T10" fmla="*/ 26 w 129"/>
                  <a:gd name="T11" fmla="*/ 105 h 115"/>
                  <a:gd name="T12" fmla="*/ 50 w 129"/>
                  <a:gd name="T13" fmla="*/ 111 h 115"/>
                  <a:gd name="T14" fmla="*/ 41 w 129"/>
                  <a:gd name="T15" fmla="*/ 106 h 115"/>
                  <a:gd name="T16" fmla="*/ 37 w 129"/>
                  <a:gd name="T17" fmla="*/ 92 h 115"/>
                  <a:gd name="T18" fmla="*/ 37 w 129"/>
                  <a:gd name="T19" fmla="*/ 43 h 115"/>
                  <a:gd name="T20" fmla="*/ 41 w 129"/>
                  <a:gd name="T21" fmla="*/ 29 h 115"/>
                  <a:gd name="T22" fmla="*/ 53 w 129"/>
                  <a:gd name="T23" fmla="*/ 23 h 115"/>
                  <a:gd name="T24" fmla="*/ 56 w 129"/>
                  <a:gd name="T25" fmla="*/ 23 h 115"/>
                  <a:gd name="T26" fmla="*/ 123 w 129"/>
                  <a:gd name="T27" fmla="*/ 77 h 115"/>
                  <a:gd name="T28" fmla="*/ 114 w 129"/>
                  <a:gd name="T29" fmla="*/ 115 h 115"/>
                  <a:gd name="T30" fmla="*/ 129 w 129"/>
                  <a:gd name="T31" fmla="*/ 71 h 115"/>
                  <a:gd name="T32" fmla="*/ 53 w 129"/>
                  <a:gd name="T3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9" h="115">
                    <a:moveTo>
                      <a:pt x="53" y="0"/>
                    </a:moveTo>
                    <a:cubicBezTo>
                      <a:pt x="0" y="0"/>
                      <a:pt x="0" y="0"/>
                      <a:pt x="0" y="0"/>
                    </a:cubicBezTo>
                    <a:cubicBezTo>
                      <a:pt x="0" y="0"/>
                      <a:pt x="4" y="9"/>
                      <a:pt x="6" y="16"/>
                    </a:cubicBezTo>
                    <a:cubicBezTo>
                      <a:pt x="8" y="26"/>
                      <a:pt x="8" y="38"/>
                      <a:pt x="8" y="38"/>
                    </a:cubicBezTo>
                    <a:cubicBezTo>
                      <a:pt x="8" y="96"/>
                      <a:pt x="8" y="96"/>
                      <a:pt x="8" y="96"/>
                    </a:cubicBezTo>
                    <a:cubicBezTo>
                      <a:pt x="8" y="96"/>
                      <a:pt x="15" y="101"/>
                      <a:pt x="26" y="105"/>
                    </a:cubicBezTo>
                    <a:cubicBezTo>
                      <a:pt x="35" y="109"/>
                      <a:pt x="46" y="111"/>
                      <a:pt x="50" y="111"/>
                    </a:cubicBezTo>
                    <a:cubicBezTo>
                      <a:pt x="47" y="111"/>
                      <a:pt x="44" y="109"/>
                      <a:pt x="41" y="106"/>
                    </a:cubicBezTo>
                    <a:cubicBezTo>
                      <a:pt x="37" y="101"/>
                      <a:pt x="37" y="92"/>
                      <a:pt x="37" y="92"/>
                    </a:cubicBezTo>
                    <a:cubicBezTo>
                      <a:pt x="37" y="43"/>
                      <a:pt x="37" y="43"/>
                      <a:pt x="37" y="43"/>
                    </a:cubicBezTo>
                    <a:cubicBezTo>
                      <a:pt x="37" y="43"/>
                      <a:pt x="36" y="34"/>
                      <a:pt x="41" y="29"/>
                    </a:cubicBezTo>
                    <a:cubicBezTo>
                      <a:pt x="46" y="23"/>
                      <a:pt x="53" y="23"/>
                      <a:pt x="53" y="23"/>
                    </a:cubicBezTo>
                    <a:cubicBezTo>
                      <a:pt x="56" y="23"/>
                      <a:pt x="56" y="23"/>
                      <a:pt x="56" y="23"/>
                    </a:cubicBezTo>
                    <a:cubicBezTo>
                      <a:pt x="94" y="23"/>
                      <a:pt x="122" y="47"/>
                      <a:pt x="123" y="77"/>
                    </a:cubicBezTo>
                    <a:cubicBezTo>
                      <a:pt x="124" y="101"/>
                      <a:pt x="114" y="115"/>
                      <a:pt x="114" y="115"/>
                    </a:cubicBezTo>
                    <a:cubicBezTo>
                      <a:pt x="114" y="115"/>
                      <a:pt x="129" y="97"/>
                      <a:pt x="129" y="71"/>
                    </a:cubicBezTo>
                    <a:cubicBezTo>
                      <a:pt x="129" y="33"/>
                      <a:pt x="100"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2" name="Freeform 147">
                <a:extLst>
                  <a:ext uri="{FF2B5EF4-FFF2-40B4-BE49-F238E27FC236}">
                    <a16:creationId xmlns:a16="http://schemas.microsoft.com/office/drawing/2014/main" id="{7C8972D6-E0D6-40C9-BD8C-67E23878729D}"/>
                  </a:ext>
                </a:extLst>
              </p:cNvPr>
              <p:cNvSpPr>
                <a:spLocks/>
              </p:cNvSpPr>
              <p:nvPr userDrawn="1"/>
            </p:nvSpPr>
            <p:spPr bwMode="auto">
              <a:xfrm>
                <a:off x="5922963" y="2066925"/>
                <a:ext cx="366713" cy="411162"/>
              </a:xfrm>
              <a:custGeom>
                <a:avLst/>
                <a:gdLst>
                  <a:gd name="T0" fmla="*/ 115 w 115"/>
                  <a:gd name="T1" fmla="*/ 53 h 129"/>
                  <a:gd name="T2" fmla="*/ 115 w 115"/>
                  <a:gd name="T3" fmla="*/ 0 h 129"/>
                  <a:gd name="T4" fmla="*/ 99 w 115"/>
                  <a:gd name="T5" fmla="*/ 5 h 129"/>
                  <a:gd name="T6" fmla="*/ 77 w 115"/>
                  <a:gd name="T7" fmla="*/ 8 h 129"/>
                  <a:gd name="T8" fmla="*/ 19 w 115"/>
                  <a:gd name="T9" fmla="*/ 8 h 129"/>
                  <a:gd name="T10" fmla="*/ 9 w 115"/>
                  <a:gd name="T11" fmla="*/ 26 h 129"/>
                  <a:gd name="T12" fmla="*/ 4 w 115"/>
                  <a:gd name="T13" fmla="*/ 49 h 129"/>
                  <a:gd name="T14" fmla="*/ 9 w 115"/>
                  <a:gd name="T15" fmla="*/ 41 h 129"/>
                  <a:gd name="T16" fmla="*/ 23 w 115"/>
                  <a:gd name="T17" fmla="*/ 36 h 129"/>
                  <a:gd name="T18" fmla="*/ 71 w 115"/>
                  <a:gd name="T19" fmla="*/ 36 h 129"/>
                  <a:gd name="T20" fmla="*/ 86 w 115"/>
                  <a:gd name="T21" fmla="*/ 41 h 129"/>
                  <a:gd name="T22" fmla="*/ 91 w 115"/>
                  <a:gd name="T23" fmla="*/ 53 h 129"/>
                  <a:gd name="T24" fmla="*/ 91 w 115"/>
                  <a:gd name="T25" fmla="*/ 56 h 129"/>
                  <a:gd name="T26" fmla="*/ 37 w 115"/>
                  <a:gd name="T27" fmla="*/ 123 h 129"/>
                  <a:gd name="T28" fmla="*/ 0 w 115"/>
                  <a:gd name="T29" fmla="*/ 114 h 129"/>
                  <a:gd name="T30" fmla="*/ 44 w 115"/>
                  <a:gd name="T31" fmla="*/ 129 h 129"/>
                  <a:gd name="T32" fmla="*/ 115 w 115"/>
                  <a:gd name="T33" fmla="*/ 5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129">
                    <a:moveTo>
                      <a:pt x="115" y="53"/>
                    </a:moveTo>
                    <a:cubicBezTo>
                      <a:pt x="115" y="0"/>
                      <a:pt x="115" y="0"/>
                      <a:pt x="115" y="0"/>
                    </a:cubicBezTo>
                    <a:cubicBezTo>
                      <a:pt x="115" y="0"/>
                      <a:pt x="106" y="4"/>
                      <a:pt x="99" y="5"/>
                    </a:cubicBezTo>
                    <a:cubicBezTo>
                      <a:pt x="89" y="8"/>
                      <a:pt x="77" y="8"/>
                      <a:pt x="77" y="8"/>
                    </a:cubicBezTo>
                    <a:cubicBezTo>
                      <a:pt x="19" y="8"/>
                      <a:pt x="19" y="8"/>
                      <a:pt x="19" y="8"/>
                    </a:cubicBezTo>
                    <a:cubicBezTo>
                      <a:pt x="19" y="8"/>
                      <a:pt x="14" y="15"/>
                      <a:pt x="9" y="26"/>
                    </a:cubicBezTo>
                    <a:cubicBezTo>
                      <a:pt x="6" y="35"/>
                      <a:pt x="4" y="46"/>
                      <a:pt x="4" y="49"/>
                    </a:cubicBezTo>
                    <a:cubicBezTo>
                      <a:pt x="4" y="47"/>
                      <a:pt x="5" y="44"/>
                      <a:pt x="9" y="41"/>
                    </a:cubicBezTo>
                    <a:cubicBezTo>
                      <a:pt x="14" y="36"/>
                      <a:pt x="23" y="36"/>
                      <a:pt x="23" y="36"/>
                    </a:cubicBezTo>
                    <a:cubicBezTo>
                      <a:pt x="71" y="36"/>
                      <a:pt x="71" y="36"/>
                      <a:pt x="71" y="36"/>
                    </a:cubicBezTo>
                    <a:cubicBezTo>
                      <a:pt x="71" y="36"/>
                      <a:pt x="80" y="36"/>
                      <a:pt x="86" y="41"/>
                    </a:cubicBezTo>
                    <a:cubicBezTo>
                      <a:pt x="92" y="46"/>
                      <a:pt x="91" y="53"/>
                      <a:pt x="91" y="53"/>
                    </a:cubicBezTo>
                    <a:cubicBezTo>
                      <a:pt x="91" y="56"/>
                      <a:pt x="91" y="56"/>
                      <a:pt x="91" y="56"/>
                    </a:cubicBezTo>
                    <a:cubicBezTo>
                      <a:pt x="91" y="94"/>
                      <a:pt x="68" y="122"/>
                      <a:pt x="37" y="123"/>
                    </a:cubicBezTo>
                    <a:cubicBezTo>
                      <a:pt x="13" y="123"/>
                      <a:pt x="0" y="114"/>
                      <a:pt x="0" y="114"/>
                    </a:cubicBezTo>
                    <a:cubicBezTo>
                      <a:pt x="0" y="114"/>
                      <a:pt x="17" y="129"/>
                      <a:pt x="44" y="129"/>
                    </a:cubicBezTo>
                    <a:cubicBezTo>
                      <a:pt x="81" y="129"/>
                      <a:pt x="115" y="99"/>
                      <a:pt x="115"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3" name="Freeform 148">
                <a:extLst>
                  <a:ext uri="{FF2B5EF4-FFF2-40B4-BE49-F238E27FC236}">
                    <a16:creationId xmlns:a16="http://schemas.microsoft.com/office/drawing/2014/main" id="{112A4881-37CF-4601-898A-143E63949FC7}"/>
                  </a:ext>
                </a:extLst>
              </p:cNvPr>
              <p:cNvSpPr>
                <a:spLocks/>
              </p:cNvSpPr>
              <p:nvPr userDrawn="1"/>
            </p:nvSpPr>
            <p:spPr bwMode="auto">
              <a:xfrm>
                <a:off x="5973763" y="968375"/>
                <a:ext cx="366713" cy="414337"/>
              </a:xfrm>
              <a:custGeom>
                <a:avLst/>
                <a:gdLst>
                  <a:gd name="T0" fmla="*/ 115 w 115"/>
                  <a:gd name="T1" fmla="*/ 54 h 130"/>
                  <a:gd name="T2" fmla="*/ 115 w 115"/>
                  <a:gd name="T3" fmla="*/ 0 h 130"/>
                  <a:gd name="T4" fmla="*/ 99 w 115"/>
                  <a:gd name="T5" fmla="*/ 6 h 130"/>
                  <a:gd name="T6" fmla="*/ 77 w 115"/>
                  <a:gd name="T7" fmla="*/ 9 h 130"/>
                  <a:gd name="T8" fmla="*/ 19 w 115"/>
                  <a:gd name="T9" fmla="*/ 9 h 130"/>
                  <a:gd name="T10" fmla="*/ 9 w 115"/>
                  <a:gd name="T11" fmla="*/ 26 h 130"/>
                  <a:gd name="T12" fmla="*/ 9 w 115"/>
                  <a:gd name="T13" fmla="*/ 27 h 130"/>
                  <a:gd name="T14" fmla="*/ 4 w 115"/>
                  <a:gd name="T15" fmla="*/ 50 h 130"/>
                  <a:gd name="T16" fmla="*/ 9 w 115"/>
                  <a:gd name="T17" fmla="*/ 41 h 130"/>
                  <a:gd name="T18" fmla="*/ 23 w 115"/>
                  <a:gd name="T19" fmla="*/ 37 h 130"/>
                  <a:gd name="T20" fmla="*/ 71 w 115"/>
                  <a:gd name="T21" fmla="*/ 37 h 130"/>
                  <a:gd name="T22" fmla="*/ 86 w 115"/>
                  <a:gd name="T23" fmla="*/ 42 h 130"/>
                  <a:gd name="T24" fmla="*/ 91 w 115"/>
                  <a:gd name="T25" fmla="*/ 54 h 130"/>
                  <a:gd name="T26" fmla="*/ 91 w 115"/>
                  <a:gd name="T27" fmla="*/ 57 h 130"/>
                  <a:gd name="T28" fmla="*/ 37 w 115"/>
                  <a:gd name="T29" fmla="*/ 123 h 130"/>
                  <a:gd name="T30" fmla="*/ 0 w 115"/>
                  <a:gd name="T31" fmla="*/ 114 h 130"/>
                  <a:gd name="T32" fmla="*/ 44 w 115"/>
                  <a:gd name="T33" fmla="*/ 130 h 130"/>
                  <a:gd name="T34" fmla="*/ 115 w 115"/>
                  <a:gd name="T35" fmla="*/ 5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 h="130">
                    <a:moveTo>
                      <a:pt x="115" y="54"/>
                    </a:moveTo>
                    <a:cubicBezTo>
                      <a:pt x="115" y="0"/>
                      <a:pt x="115" y="0"/>
                      <a:pt x="115" y="0"/>
                    </a:cubicBezTo>
                    <a:cubicBezTo>
                      <a:pt x="115" y="0"/>
                      <a:pt x="106" y="4"/>
                      <a:pt x="99" y="6"/>
                    </a:cubicBezTo>
                    <a:cubicBezTo>
                      <a:pt x="89" y="8"/>
                      <a:pt x="77" y="9"/>
                      <a:pt x="77" y="9"/>
                    </a:cubicBezTo>
                    <a:cubicBezTo>
                      <a:pt x="19" y="9"/>
                      <a:pt x="19" y="9"/>
                      <a:pt x="19" y="9"/>
                    </a:cubicBezTo>
                    <a:cubicBezTo>
                      <a:pt x="19" y="9"/>
                      <a:pt x="14" y="15"/>
                      <a:pt x="9" y="26"/>
                    </a:cubicBezTo>
                    <a:cubicBezTo>
                      <a:pt x="9" y="27"/>
                      <a:pt x="9" y="27"/>
                      <a:pt x="9" y="27"/>
                    </a:cubicBezTo>
                    <a:cubicBezTo>
                      <a:pt x="6" y="35"/>
                      <a:pt x="4" y="47"/>
                      <a:pt x="4" y="50"/>
                    </a:cubicBezTo>
                    <a:cubicBezTo>
                      <a:pt x="4" y="48"/>
                      <a:pt x="5" y="45"/>
                      <a:pt x="9" y="41"/>
                    </a:cubicBezTo>
                    <a:cubicBezTo>
                      <a:pt x="14" y="37"/>
                      <a:pt x="23" y="37"/>
                      <a:pt x="23" y="37"/>
                    </a:cubicBezTo>
                    <a:cubicBezTo>
                      <a:pt x="71" y="37"/>
                      <a:pt x="71" y="37"/>
                      <a:pt x="71" y="37"/>
                    </a:cubicBezTo>
                    <a:cubicBezTo>
                      <a:pt x="71" y="37"/>
                      <a:pt x="80" y="37"/>
                      <a:pt x="86" y="42"/>
                    </a:cubicBezTo>
                    <a:cubicBezTo>
                      <a:pt x="92" y="47"/>
                      <a:pt x="91" y="54"/>
                      <a:pt x="91" y="54"/>
                    </a:cubicBezTo>
                    <a:cubicBezTo>
                      <a:pt x="91" y="57"/>
                      <a:pt x="91" y="57"/>
                      <a:pt x="91" y="57"/>
                    </a:cubicBezTo>
                    <a:cubicBezTo>
                      <a:pt x="91" y="95"/>
                      <a:pt x="68" y="123"/>
                      <a:pt x="37" y="123"/>
                    </a:cubicBezTo>
                    <a:cubicBezTo>
                      <a:pt x="13" y="124"/>
                      <a:pt x="0" y="114"/>
                      <a:pt x="0" y="114"/>
                    </a:cubicBezTo>
                    <a:cubicBezTo>
                      <a:pt x="0" y="114"/>
                      <a:pt x="17" y="130"/>
                      <a:pt x="44" y="130"/>
                    </a:cubicBezTo>
                    <a:cubicBezTo>
                      <a:pt x="81" y="130"/>
                      <a:pt x="115" y="100"/>
                      <a:pt x="115"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4" name="Freeform 149">
                <a:extLst>
                  <a:ext uri="{FF2B5EF4-FFF2-40B4-BE49-F238E27FC236}">
                    <a16:creationId xmlns:a16="http://schemas.microsoft.com/office/drawing/2014/main" id="{7BEDF040-2947-48FB-AF4C-12FF36DC8A80}"/>
                  </a:ext>
                </a:extLst>
              </p:cNvPr>
              <p:cNvSpPr>
                <a:spLocks/>
              </p:cNvSpPr>
              <p:nvPr userDrawn="1"/>
            </p:nvSpPr>
            <p:spPr bwMode="auto">
              <a:xfrm>
                <a:off x="5197475" y="2392363"/>
                <a:ext cx="763588" cy="747712"/>
              </a:xfrm>
              <a:custGeom>
                <a:avLst/>
                <a:gdLst>
                  <a:gd name="T0" fmla="*/ 115 w 240"/>
                  <a:gd name="T1" fmla="*/ 66 h 235"/>
                  <a:gd name="T2" fmla="*/ 187 w 240"/>
                  <a:gd name="T3" fmla="*/ 114 h 235"/>
                  <a:gd name="T4" fmla="*/ 240 w 240"/>
                  <a:gd name="T5" fmla="*/ 114 h 235"/>
                  <a:gd name="T6" fmla="*/ 235 w 240"/>
                  <a:gd name="T7" fmla="*/ 98 h 235"/>
                  <a:gd name="T8" fmla="*/ 232 w 240"/>
                  <a:gd name="T9" fmla="*/ 76 h 235"/>
                  <a:gd name="T10" fmla="*/ 232 w 240"/>
                  <a:gd name="T11" fmla="*/ 18 h 235"/>
                  <a:gd name="T12" fmla="*/ 214 w 240"/>
                  <a:gd name="T13" fmla="*/ 9 h 235"/>
                  <a:gd name="T14" fmla="*/ 190 w 240"/>
                  <a:gd name="T15" fmla="*/ 3 h 235"/>
                  <a:gd name="T16" fmla="*/ 200 w 240"/>
                  <a:gd name="T17" fmla="*/ 8 h 235"/>
                  <a:gd name="T18" fmla="*/ 204 w 240"/>
                  <a:gd name="T19" fmla="*/ 22 h 235"/>
                  <a:gd name="T20" fmla="*/ 204 w 240"/>
                  <a:gd name="T21" fmla="*/ 71 h 235"/>
                  <a:gd name="T22" fmla="*/ 199 w 240"/>
                  <a:gd name="T23" fmla="*/ 86 h 235"/>
                  <a:gd name="T24" fmla="*/ 187 w 240"/>
                  <a:gd name="T25" fmla="*/ 91 h 235"/>
                  <a:gd name="T26" fmla="*/ 184 w 240"/>
                  <a:gd name="T27" fmla="*/ 91 h 235"/>
                  <a:gd name="T28" fmla="*/ 118 w 240"/>
                  <a:gd name="T29" fmla="*/ 37 h 235"/>
                  <a:gd name="T30" fmla="*/ 127 w 240"/>
                  <a:gd name="T31" fmla="*/ 0 h 235"/>
                  <a:gd name="T32" fmla="*/ 111 w 240"/>
                  <a:gd name="T33" fmla="*/ 44 h 235"/>
                  <a:gd name="T34" fmla="*/ 113 w 240"/>
                  <a:gd name="T35" fmla="*/ 59 h 235"/>
                  <a:gd name="T36" fmla="*/ 99 w 240"/>
                  <a:gd name="T37" fmla="*/ 64 h 235"/>
                  <a:gd name="T38" fmla="*/ 77 w 240"/>
                  <a:gd name="T39" fmla="*/ 66 h 235"/>
                  <a:gd name="T40" fmla="*/ 19 w 240"/>
                  <a:gd name="T41" fmla="*/ 66 h 235"/>
                  <a:gd name="T42" fmla="*/ 9 w 240"/>
                  <a:gd name="T43" fmla="*/ 84 h 235"/>
                  <a:gd name="T44" fmla="*/ 4 w 240"/>
                  <a:gd name="T45" fmla="*/ 108 h 235"/>
                  <a:gd name="T46" fmla="*/ 8 w 240"/>
                  <a:gd name="T47" fmla="*/ 99 h 235"/>
                  <a:gd name="T48" fmla="*/ 22 w 240"/>
                  <a:gd name="T49" fmla="*/ 94 h 235"/>
                  <a:gd name="T50" fmla="*/ 71 w 240"/>
                  <a:gd name="T51" fmla="*/ 94 h 235"/>
                  <a:gd name="T52" fmla="*/ 86 w 240"/>
                  <a:gd name="T53" fmla="*/ 99 h 235"/>
                  <a:gd name="T54" fmla="*/ 91 w 240"/>
                  <a:gd name="T55" fmla="*/ 111 h 235"/>
                  <a:gd name="T56" fmla="*/ 91 w 240"/>
                  <a:gd name="T57" fmla="*/ 114 h 235"/>
                  <a:gd name="T58" fmla="*/ 37 w 240"/>
                  <a:gd name="T59" fmla="*/ 181 h 235"/>
                  <a:gd name="T60" fmla="*/ 0 w 240"/>
                  <a:gd name="T61" fmla="*/ 172 h 235"/>
                  <a:gd name="T62" fmla="*/ 44 w 240"/>
                  <a:gd name="T63" fmla="*/ 187 h 235"/>
                  <a:gd name="T64" fmla="*/ 114 w 240"/>
                  <a:gd name="T65" fmla="*/ 126 h 235"/>
                  <a:gd name="T66" fmla="*/ 117 w 240"/>
                  <a:gd name="T67" fmla="*/ 136 h 235"/>
                  <a:gd name="T68" fmla="*/ 119 w 240"/>
                  <a:gd name="T69" fmla="*/ 158 h 235"/>
                  <a:gd name="T70" fmla="*/ 119 w 240"/>
                  <a:gd name="T71" fmla="*/ 216 h 235"/>
                  <a:gd name="T72" fmla="*/ 137 w 240"/>
                  <a:gd name="T73" fmla="*/ 226 h 235"/>
                  <a:gd name="T74" fmla="*/ 161 w 240"/>
                  <a:gd name="T75" fmla="*/ 231 h 235"/>
                  <a:gd name="T76" fmla="*/ 152 w 240"/>
                  <a:gd name="T77" fmla="*/ 226 h 235"/>
                  <a:gd name="T78" fmla="*/ 148 w 240"/>
                  <a:gd name="T79" fmla="*/ 212 h 235"/>
                  <a:gd name="T80" fmla="*/ 148 w 240"/>
                  <a:gd name="T81" fmla="*/ 164 h 235"/>
                  <a:gd name="T82" fmla="*/ 152 w 240"/>
                  <a:gd name="T83" fmla="*/ 149 h 235"/>
                  <a:gd name="T84" fmla="*/ 164 w 240"/>
                  <a:gd name="T85" fmla="*/ 144 h 235"/>
                  <a:gd name="T86" fmla="*/ 167 w 240"/>
                  <a:gd name="T87" fmla="*/ 144 h 235"/>
                  <a:gd name="T88" fmla="*/ 234 w 240"/>
                  <a:gd name="T89" fmla="*/ 198 h 235"/>
                  <a:gd name="T90" fmla="*/ 224 w 240"/>
                  <a:gd name="T91" fmla="*/ 235 h 235"/>
                  <a:gd name="T92" fmla="*/ 240 w 240"/>
                  <a:gd name="T93" fmla="*/ 191 h 235"/>
                  <a:gd name="T94" fmla="*/ 164 w 240"/>
                  <a:gd name="T95" fmla="*/ 120 h 235"/>
                  <a:gd name="T96" fmla="*/ 114 w 240"/>
                  <a:gd name="T97" fmla="*/ 120 h 235"/>
                  <a:gd name="T98" fmla="*/ 115 w 240"/>
                  <a:gd name="T99" fmla="*/ 111 h 235"/>
                  <a:gd name="T100" fmla="*/ 115 w 240"/>
                  <a:gd name="T101" fmla="*/ 6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0" h="235">
                    <a:moveTo>
                      <a:pt x="115" y="66"/>
                    </a:moveTo>
                    <a:cubicBezTo>
                      <a:pt x="124" y="93"/>
                      <a:pt x="150" y="114"/>
                      <a:pt x="187" y="114"/>
                    </a:cubicBezTo>
                    <a:cubicBezTo>
                      <a:pt x="240" y="114"/>
                      <a:pt x="240" y="114"/>
                      <a:pt x="240" y="114"/>
                    </a:cubicBezTo>
                    <a:cubicBezTo>
                      <a:pt x="240" y="114"/>
                      <a:pt x="236" y="106"/>
                      <a:pt x="235" y="98"/>
                    </a:cubicBezTo>
                    <a:cubicBezTo>
                      <a:pt x="232" y="88"/>
                      <a:pt x="232" y="76"/>
                      <a:pt x="232" y="76"/>
                    </a:cubicBezTo>
                    <a:cubicBezTo>
                      <a:pt x="232" y="18"/>
                      <a:pt x="232" y="18"/>
                      <a:pt x="232" y="18"/>
                    </a:cubicBezTo>
                    <a:cubicBezTo>
                      <a:pt x="232" y="18"/>
                      <a:pt x="226" y="13"/>
                      <a:pt x="214" y="9"/>
                    </a:cubicBezTo>
                    <a:cubicBezTo>
                      <a:pt x="206" y="5"/>
                      <a:pt x="194" y="4"/>
                      <a:pt x="190" y="3"/>
                    </a:cubicBezTo>
                    <a:cubicBezTo>
                      <a:pt x="193" y="3"/>
                      <a:pt x="196" y="5"/>
                      <a:pt x="200" y="8"/>
                    </a:cubicBezTo>
                    <a:cubicBezTo>
                      <a:pt x="204" y="13"/>
                      <a:pt x="204" y="22"/>
                      <a:pt x="204" y="22"/>
                    </a:cubicBezTo>
                    <a:cubicBezTo>
                      <a:pt x="204" y="71"/>
                      <a:pt x="204" y="71"/>
                      <a:pt x="204" y="71"/>
                    </a:cubicBezTo>
                    <a:cubicBezTo>
                      <a:pt x="204" y="71"/>
                      <a:pt x="204" y="80"/>
                      <a:pt x="199" y="86"/>
                    </a:cubicBezTo>
                    <a:cubicBezTo>
                      <a:pt x="194" y="91"/>
                      <a:pt x="187" y="91"/>
                      <a:pt x="187" y="91"/>
                    </a:cubicBezTo>
                    <a:cubicBezTo>
                      <a:pt x="184" y="91"/>
                      <a:pt x="184" y="91"/>
                      <a:pt x="184" y="91"/>
                    </a:cubicBezTo>
                    <a:cubicBezTo>
                      <a:pt x="146" y="91"/>
                      <a:pt x="118" y="67"/>
                      <a:pt x="118" y="37"/>
                    </a:cubicBezTo>
                    <a:cubicBezTo>
                      <a:pt x="117" y="13"/>
                      <a:pt x="127" y="0"/>
                      <a:pt x="127" y="0"/>
                    </a:cubicBezTo>
                    <a:cubicBezTo>
                      <a:pt x="127" y="0"/>
                      <a:pt x="111" y="17"/>
                      <a:pt x="111" y="44"/>
                    </a:cubicBezTo>
                    <a:cubicBezTo>
                      <a:pt x="111" y="49"/>
                      <a:pt x="112" y="54"/>
                      <a:pt x="113" y="59"/>
                    </a:cubicBezTo>
                    <a:cubicBezTo>
                      <a:pt x="110" y="60"/>
                      <a:pt x="104" y="62"/>
                      <a:pt x="99" y="64"/>
                    </a:cubicBezTo>
                    <a:cubicBezTo>
                      <a:pt x="88" y="66"/>
                      <a:pt x="77" y="66"/>
                      <a:pt x="77" y="66"/>
                    </a:cubicBezTo>
                    <a:cubicBezTo>
                      <a:pt x="19" y="66"/>
                      <a:pt x="19" y="66"/>
                      <a:pt x="19" y="66"/>
                    </a:cubicBezTo>
                    <a:cubicBezTo>
                      <a:pt x="19" y="66"/>
                      <a:pt x="14" y="73"/>
                      <a:pt x="9" y="84"/>
                    </a:cubicBezTo>
                    <a:cubicBezTo>
                      <a:pt x="6" y="93"/>
                      <a:pt x="4" y="104"/>
                      <a:pt x="4" y="108"/>
                    </a:cubicBezTo>
                    <a:cubicBezTo>
                      <a:pt x="4" y="106"/>
                      <a:pt x="5" y="102"/>
                      <a:pt x="8" y="99"/>
                    </a:cubicBezTo>
                    <a:cubicBezTo>
                      <a:pt x="14" y="94"/>
                      <a:pt x="22" y="94"/>
                      <a:pt x="22" y="94"/>
                    </a:cubicBezTo>
                    <a:cubicBezTo>
                      <a:pt x="71" y="94"/>
                      <a:pt x="71" y="94"/>
                      <a:pt x="71" y="94"/>
                    </a:cubicBezTo>
                    <a:cubicBezTo>
                      <a:pt x="71" y="94"/>
                      <a:pt x="80" y="94"/>
                      <a:pt x="86" y="99"/>
                    </a:cubicBezTo>
                    <a:cubicBezTo>
                      <a:pt x="92" y="104"/>
                      <a:pt x="91" y="111"/>
                      <a:pt x="91" y="111"/>
                    </a:cubicBezTo>
                    <a:cubicBezTo>
                      <a:pt x="91" y="114"/>
                      <a:pt x="91" y="114"/>
                      <a:pt x="91" y="114"/>
                    </a:cubicBezTo>
                    <a:cubicBezTo>
                      <a:pt x="91" y="152"/>
                      <a:pt x="68" y="180"/>
                      <a:pt x="37" y="181"/>
                    </a:cubicBezTo>
                    <a:cubicBezTo>
                      <a:pt x="13" y="181"/>
                      <a:pt x="0" y="172"/>
                      <a:pt x="0" y="172"/>
                    </a:cubicBezTo>
                    <a:cubicBezTo>
                      <a:pt x="0" y="172"/>
                      <a:pt x="17" y="187"/>
                      <a:pt x="44" y="187"/>
                    </a:cubicBezTo>
                    <a:cubicBezTo>
                      <a:pt x="77" y="187"/>
                      <a:pt x="107" y="164"/>
                      <a:pt x="114" y="126"/>
                    </a:cubicBezTo>
                    <a:cubicBezTo>
                      <a:pt x="115" y="129"/>
                      <a:pt x="116" y="133"/>
                      <a:pt x="117" y="136"/>
                    </a:cubicBezTo>
                    <a:cubicBezTo>
                      <a:pt x="119" y="146"/>
                      <a:pt x="119" y="158"/>
                      <a:pt x="119" y="158"/>
                    </a:cubicBezTo>
                    <a:cubicBezTo>
                      <a:pt x="119" y="216"/>
                      <a:pt x="119" y="216"/>
                      <a:pt x="119" y="216"/>
                    </a:cubicBezTo>
                    <a:cubicBezTo>
                      <a:pt x="119" y="216"/>
                      <a:pt x="126" y="221"/>
                      <a:pt x="137" y="226"/>
                    </a:cubicBezTo>
                    <a:cubicBezTo>
                      <a:pt x="146" y="229"/>
                      <a:pt x="157" y="231"/>
                      <a:pt x="161" y="231"/>
                    </a:cubicBezTo>
                    <a:cubicBezTo>
                      <a:pt x="158" y="231"/>
                      <a:pt x="155" y="230"/>
                      <a:pt x="152" y="226"/>
                    </a:cubicBezTo>
                    <a:cubicBezTo>
                      <a:pt x="148" y="221"/>
                      <a:pt x="148" y="212"/>
                      <a:pt x="148" y="212"/>
                    </a:cubicBezTo>
                    <a:cubicBezTo>
                      <a:pt x="148" y="164"/>
                      <a:pt x="148" y="164"/>
                      <a:pt x="148" y="164"/>
                    </a:cubicBezTo>
                    <a:cubicBezTo>
                      <a:pt x="148" y="164"/>
                      <a:pt x="147" y="154"/>
                      <a:pt x="152" y="149"/>
                    </a:cubicBezTo>
                    <a:cubicBezTo>
                      <a:pt x="157" y="143"/>
                      <a:pt x="164" y="144"/>
                      <a:pt x="164" y="144"/>
                    </a:cubicBezTo>
                    <a:cubicBezTo>
                      <a:pt x="167" y="144"/>
                      <a:pt x="167" y="144"/>
                      <a:pt x="167" y="144"/>
                    </a:cubicBezTo>
                    <a:cubicBezTo>
                      <a:pt x="205" y="144"/>
                      <a:pt x="233" y="167"/>
                      <a:pt x="234" y="198"/>
                    </a:cubicBezTo>
                    <a:cubicBezTo>
                      <a:pt x="235" y="222"/>
                      <a:pt x="224" y="235"/>
                      <a:pt x="224" y="235"/>
                    </a:cubicBezTo>
                    <a:cubicBezTo>
                      <a:pt x="224" y="235"/>
                      <a:pt x="240" y="218"/>
                      <a:pt x="240" y="191"/>
                    </a:cubicBezTo>
                    <a:cubicBezTo>
                      <a:pt x="240" y="154"/>
                      <a:pt x="210" y="120"/>
                      <a:pt x="164" y="120"/>
                    </a:cubicBezTo>
                    <a:cubicBezTo>
                      <a:pt x="114" y="120"/>
                      <a:pt x="114" y="120"/>
                      <a:pt x="114" y="120"/>
                    </a:cubicBezTo>
                    <a:cubicBezTo>
                      <a:pt x="115" y="117"/>
                      <a:pt x="115" y="114"/>
                      <a:pt x="115" y="111"/>
                    </a:cubicBezTo>
                    <a:lnTo>
                      <a:pt x="115"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5" name="Freeform 150">
                <a:extLst>
                  <a:ext uri="{FF2B5EF4-FFF2-40B4-BE49-F238E27FC236}">
                    <a16:creationId xmlns:a16="http://schemas.microsoft.com/office/drawing/2014/main" id="{5105F3F4-82AA-4F92-9782-D853C21713E3}"/>
                  </a:ext>
                </a:extLst>
              </p:cNvPr>
              <p:cNvSpPr>
                <a:spLocks noEditPoints="1"/>
              </p:cNvSpPr>
              <p:nvPr userDrawn="1"/>
            </p:nvSpPr>
            <p:spPr bwMode="auto">
              <a:xfrm>
                <a:off x="6127750" y="1268413"/>
                <a:ext cx="623888" cy="879475"/>
              </a:xfrm>
              <a:custGeom>
                <a:avLst/>
                <a:gdLst>
                  <a:gd name="T0" fmla="*/ 177 w 196"/>
                  <a:gd name="T1" fmla="*/ 170 h 276"/>
                  <a:gd name="T2" fmla="*/ 172 w 196"/>
                  <a:gd name="T3" fmla="*/ 164 h 276"/>
                  <a:gd name="T4" fmla="*/ 172 w 196"/>
                  <a:gd name="T5" fmla="*/ 163 h 276"/>
                  <a:gd name="T6" fmla="*/ 171 w 196"/>
                  <a:gd name="T7" fmla="*/ 163 h 276"/>
                  <a:gd name="T8" fmla="*/ 166 w 196"/>
                  <a:gd name="T9" fmla="*/ 140 h 276"/>
                  <a:gd name="T10" fmla="*/ 180 w 196"/>
                  <a:gd name="T11" fmla="*/ 95 h 276"/>
                  <a:gd name="T12" fmla="*/ 178 w 196"/>
                  <a:gd name="T13" fmla="*/ 95 h 276"/>
                  <a:gd name="T14" fmla="*/ 193 w 196"/>
                  <a:gd name="T15" fmla="*/ 54 h 276"/>
                  <a:gd name="T16" fmla="*/ 129 w 196"/>
                  <a:gd name="T17" fmla="*/ 0 h 276"/>
                  <a:gd name="T18" fmla="*/ 171 w 196"/>
                  <a:gd name="T19" fmla="*/ 50 h 276"/>
                  <a:gd name="T20" fmla="*/ 158 w 196"/>
                  <a:gd name="T21" fmla="*/ 79 h 276"/>
                  <a:gd name="T22" fmla="*/ 128 w 196"/>
                  <a:gd name="T23" fmla="*/ 90 h 276"/>
                  <a:gd name="T24" fmla="*/ 83 w 196"/>
                  <a:gd name="T25" fmla="*/ 76 h 276"/>
                  <a:gd name="T26" fmla="*/ 83 w 196"/>
                  <a:gd name="T27" fmla="*/ 78 h 276"/>
                  <a:gd name="T28" fmla="*/ 55 w 196"/>
                  <a:gd name="T29" fmla="*/ 71 h 276"/>
                  <a:gd name="T30" fmla="*/ 0 w 196"/>
                  <a:gd name="T31" fmla="*/ 135 h 276"/>
                  <a:gd name="T32" fmla="*/ 50 w 196"/>
                  <a:gd name="T33" fmla="*/ 93 h 276"/>
                  <a:gd name="T34" fmla="*/ 50 w 196"/>
                  <a:gd name="T35" fmla="*/ 93 h 276"/>
                  <a:gd name="T36" fmla="*/ 80 w 196"/>
                  <a:gd name="T37" fmla="*/ 106 h 276"/>
                  <a:gd name="T38" fmla="*/ 83 w 196"/>
                  <a:gd name="T39" fmla="*/ 111 h 276"/>
                  <a:gd name="T40" fmla="*/ 83 w 196"/>
                  <a:gd name="T41" fmla="*/ 113 h 276"/>
                  <a:gd name="T42" fmla="*/ 85 w 196"/>
                  <a:gd name="T43" fmla="*/ 113 h 276"/>
                  <a:gd name="T44" fmla="*/ 90 w 196"/>
                  <a:gd name="T45" fmla="*/ 136 h 276"/>
                  <a:gd name="T46" fmla="*/ 76 w 196"/>
                  <a:gd name="T47" fmla="*/ 181 h 276"/>
                  <a:gd name="T48" fmla="*/ 78 w 196"/>
                  <a:gd name="T49" fmla="*/ 181 h 276"/>
                  <a:gd name="T50" fmla="*/ 63 w 196"/>
                  <a:gd name="T51" fmla="*/ 221 h 276"/>
                  <a:gd name="T52" fmla="*/ 126 w 196"/>
                  <a:gd name="T53" fmla="*/ 276 h 276"/>
                  <a:gd name="T54" fmla="*/ 85 w 196"/>
                  <a:gd name="T55" fmla="*/ 226 h 276"/>
                  <a:gd name="T56" fmla="*/ 97 w 196"/>
                  <a:gd name="T57" fmla="*/ 197 h 276"/>
                  <a:gd name="T58" fmla="*/ 127 w 196"/>
                  <a:gd name="T59" fmla="*/ 186 h 276"/>
                  <a:gd name="T60" fmla="*/ 172 w 196"/>
                  <a:gd name="T61" fmla="*/ 200 h 276"/>
                  <a:gd name="T62" fmla="*/ 172 w 196"/>
                  <a:gd name="T63" fmla="*/ 197 h 276"/>
                  <a:gd name="T64" fmla="*/ 196 w 196"/>
                  <a:gd name="T65" fmla="*/ 204 h 276"/>
                  <a:gd name="T66" fmla="*/ 196 w 196"/>
                  <a:gd name="T67" fmla="*/ 181 h 276"/>
                  <a:gd name="T68" fmla="*/ 177 w 196"/>
                  <a:gd name="T69" fmla="*/ 170 h 276"/>
                  <a:gd name="T70" fmla="*/ 126 w 196"/>
                  <a:gd name="T71" fmla="*/ 160 h 276"/>
                  <a:gd name="T72" fmla="*/ 115 w 196"/>
                  <a:gd name="T73" fmla="*/ 161 h 276"/>
                  <a:gd name="T74" fmla="*/ 116 w 196"/>
                  <a:gd name="T75" fmla="*/ 135 h 276"/>
                  <a:gd name="T76" fmla="*/ 113 w 196"/>
                  <a:gd name="T77" fmla="*/ 115 h 276"/>
                  <a:gd name="T78" fmla="*/ 129 w 196"/>
                  <a:gd name="T79" fmla="*/ 115 h 276"/>
                  <a:gd name="T80" fmla="*/ 141 w 196"/>
                  <a:gd name="T81" fmla="*/ 115 h 276"/>
                  <a:gd name="T82" fmla="*/ 140 w 196"/>
                  <a:gd name="T83" fmla="*/ 141 h 276"/>
                  <a:gd name="T84" fmla="*/ 143 w 196"/>
                  <a:gd name="T85" fmla="*/ 161 h 276"/>
                  <a:gd name="T86" fmla="*/ 126 w 196"/>
                  <a:gd name="T87" fmla="*/ 16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6" h="276">
                    <a:moveTo>
                      <a:pt x="177" y="170"/>
                    </a:moveTo>
                    <a:cubicBezTo>
                      <a:pt x="175" y="168"/>
                      <a:pt x="174" y="166"/>
                      <a:pt x="172" y="164"/>
                    </a:cubicBezTo>
                    <a:cubicBezTo>
                      <a:pt x="172" y="163"/>
                      <a:pt x="172" y="163"/>
                      <a:pt x="172" y="163"/>
                    </a:cubicBezTo>
                    <a:cubicBezTo>
                      <a:pt x="172" y="163"/>
                      <a:pt x="172" y="163"/>
                      <a:pt x="171" y="163"/>
                    </a:cubicBezTo>
                    <a:cubicBezTo>
                      <a:pt x="167" y="156"/>
                      <a:pt x="165" y="148"/>
                      <a:pt x="166" y="140"/>
                    </a:cubicBezTo>
                    <a:cubicBezTo>
                      <a:pt x="167" y="113"/>
                      <a:pt x="180" y="95"/>
                      <a:pt x="180" y="95"/>
                    </a:cubicBezTo>
                    <a:cubicBezTo>
                      <a:pt x="178" y="95"/>
                      <a:pt x="178" y="95"/>
                      <a:pt x="178" y="95"/>
                    </a:cubicBezTo>
                    <a:cubicBezTo>
                      <a:pt x="187" y="85"/>
                      <a:pt x="193" y="70"/>
                      <a:pt x="193" y="54"/>
                    </a:cubicBezTo>
                    <a:cubicBezTo>
                      <a:pt x="193" y="8"/>
                      <a:pt x="145" y="0"/>
                      <a:pt x="129" y="0"/>
                    </a:cubicBezTo>
                    <a:cubicBezTo>
                      <a:pt x="143" y="1"/>
                      <a:pt x="173" y="7"/>
                      <a:pt x="171" y="50"/>
                    </a:cubicBezTo>
                    <a:cubicBezTo>
                      <a:pt x="171" y="61"/>
                      <a:pt x="166" y="71"/>
                      <a:pt x="158" y="79"/>
                    </a:cubicBezTo>
                    <a:cubicBezTo>
                      <a:pt x="150" y="87"/>
                      <a:pt x="139" y="91"/>
                      <a:pt x="128" y="90"/>
                    </a:cubicBezTo>
                    <a:cubicBezTo>
                      <a:pt x="112" y="89"/>
                      <a:pt x="97" y="84"/>
                      <a:pt x="83" y="76"/>
                    </a:cubicBezTo>
                    <a:cubicBezTo>
                      <a:pt x="83" y="78"/>
                      <a:pt x="83" y="78"/>
                      <a:pt x="83" y="78"/>
                    </a:cubicBezTo>
                    <a:cubicBezTo>
                      <a:pt x="75" y="74"/>
                      <a:pt x="65" y="71"/>
                      <a:pt x="55" y="71"/>
                    </a:cubicBezTo>
                    <a:cubicBezTo>
                      <a:pt x="8" y="71"/>
                      <a:pt x="0" y="119"/>
                      <a:pt x="0" y="135"/>
                    </a:cubicBezTo>
                    <a:cubicBezTo>
                      <a:pt x="2" y="121"/>
                      <a:pt x="7" y="91"/>
                      <a:pt x="50" y="93"/>
                    </a:cubicBezTo>
                    <a:cubicBezTo>
                      <a:pt x="50" y="93"/>
                      <a:pt x="50" y="93"/>
                      <a:pt x="50" y="93"/>
                    </a:cubicBezTo>
                    <a:cubicBezTo>
                      <a:pt x="61" y="93"/>
                      <a:pt x="72" y="98"/>
                      <a:pt x="80" y="106"/>
                    </a:cubicBezTo>
                    <a:cubicBezTo>
                      <a:pt x="81" y="108"/>
                      <a:pt x="82" y="109"/>
                      <a:pt x="83" y="111"/>
                    </a:cubicBezTo>
                    <a:cubicBezTo>
                      <a:pt x="83" y="113"/>
                      <a:pt x="83" y="113"/>
                      <a:pt x="83" y="113"/>
                    </a:cubicBezTo>
                    <a:cubicBezTo>
                      <a:pt x="83" y="113"/>
                      <a:pt x="84" y="113"/>
                      <a:pt x="85" y="113"/>
                    </a:cubicBezTo>
                    <a:cubicBezTo>
                      <a:pt x="89" y="120"/>
                      <a:pt x="91" y="128"/>
                      <a:pt x="90" y="136"/>
                    </a:cubicBezTo>
                    <a:cubicBezTo>
                      <a:pt x="89" y="163"/>
                      <a:pt x="76" y="181"/>
                      <a:pt x="76" y="181"/>
                    </a:cubicBezTo>
                    <a:cubicBezTo>
                      <a:pt x="78" y="181"/>
                      <a:pt x="78" y="181"/>
                      <a:pt x="78" y="181"/>
                    </a:cubicBezTo>
                    <a:cubicBezTo>
                      <a:pt x="68" y="192"/>
                      <a:pt x="63" y="205"/>
                      <a:pt x="63" y="221"/>
                    </a:cubicBezTo>
                    <a:cubicBezTo>
                      <a:pt x="63" y="268"/>
                      <a:pt x="110" y="276"/>
                      <a:pt x="126" y="276"/>
                    </a:cubicBezTo>
                    <a:cubicBezTo>
                      <a:pt x="113" y="274"/>
                      <a:pt x="83" y="268"/>
                      <a:pt x="85" y="226"/>
                    </a:cubicBezTo>
                    <a:cubicBezTo>
                      <a:pt x="85" y="215"/>
                      <a:pt x="89" y="204"/>
                      <a:pt x="97" y="197"/>
                    </a:cubicBezTo>
                    <a:cubicBezTo>
                      <a:pt x="106" y="189"/>
                      <a:pt x="116" y="185"/>
                      <a:pt x="127" y="186"/>
                    </a:cubicBezTo>
                    <a:cubicBezTo>
                      <a:pt x="154" y="187"/>
                      <a:pt x="172" y="200"/>
                      <a:pt x="172" y="200"/>
                    </a:cubicBezTo>
                    <a:cubicBezTo>
                      <a:pt x="172" y="197"/>
                      <a:pt x="172" y="197"/>
                      <a:pt x="172" y="197"/>
                    </a:cubicBezTo>
                    <a:cubicBezTo>
                      <a:pt x="179" y="201"/>
                      <a:pt x="188" y="204"/>
                      <a:pt x="196" y="204"/>
                    </a:cubicBezTo>
                    <a:cubicBezTo>
                      <a:pt x="196" y="181"/>
                      <a:pt x="196" y="181"/>
                      <a:pt x="196" y="181"/>
                    </a:cubicBezTo>
                    <a:cubicBezTo>
                      <a:pt x="189" y="180"/>
                      <a:pt x="182" y="176"/>
                      <a:pt x="177" y="170"/>
                    </a:cubicBezTo>
                    <a:close/>
                    <a:moveTo>
                      <a:pt x="126" y="160"/>
                    </a:moveTo>
                    <a:cubicBezTo>
                      <a:pt x="122" y="160"/>
                      <a:pt x="119" y="161"/>
                      <a:pt x="115" y="161"/>
                    </a:cubicBezTo>
                    <a:cubicBezTo>
                      <a:pt x="115" y="154"/>
                      <a:pt x="116" y="145"/>
                      <a:pt x="116" y="135"/>
                    </a:cubicBezTo>
                    <a:cubicBezTo>
                      <a:pt x="116" y="128"/>
                      <a:pt x="115" y="121"/>
                      <a:pt x="113" y="115"/>
                    </a:cubicBezTo>
                    <a:cubicBezTo>
                      <a:pt x="118" y="115"/>
                      <a:pt x="124" y="115"/>
                      <a:pt x="129" y="115"/>
                    </a:cubicBezTo>
                    <a:cubicBezTo>
                      <a:pt x="133" y="115"/>
                      <a:pt x="137" y="115"/>
                      <a:pt x="141" y="115"/>
                    </a:cubicBezTo>
                    <a:cubicBezTo>
                      <a:pt x="141" y="122"/>
                      <a:pt x="140" y="131"/>
                      <a:pt x="140" y="141"/>
                    </a:cubicBezTo>
                    <a:cubicBezTo>
                      <a:pt x="140" y="148"/>
                      <a:pt x="141" y="155"/>
                      <a:pt x="143" y="161"/>
                    </a:cubicBezTo>
                    <a:cubicBezTo>
                      <a:pt x="138" y="160"/>
                      <a:pt x="132" y="160"/>
                      <a:pt x="12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6" name="Freeform 151">
                <a:extLst>
                  <a:ext uri="{FF2B5EF4-FFF2-40B4-BE49-F238E27FC236}">
                    <a16:creationId xmlns:a16="http://schemas.microsoft.com/office/drawing/2014/main" id="{8E276C0F-2C68-42BB-8F61-7FB6004F5D82}"/>
                  </a:ext>
                </a:extLst>
              </p:cNvPr>
              <p:cNvSpPr>
                <a:spLocks/>
              </p:cNvSpPr>
              <p:nvPr userDrawn="1"/>
            </p:nvSpPr>
            <p:spPr bwMode="auto">
              <a:xfrm>
                <a:off x="6365875" y="1182688"/>
                <a:ext cx="385763" cy="352425"/>
              </a:xfrm>
              <a:custGeom>
                <a:avLst/>
                <a:gdLst>
                  <a:gd name="T0" fmla="*/ 53 w 121"/>
                  <a:gd name="T1" fmla="*/ 0 h 111"/>
                  <a:gd name="T2" fmla="*/ 0 w 121"/>
                  <a:gd name="T3" fmla="*/ 0 h 111"/>
                  <a:gd name="T4" fmla="*/ 6 w 121"/>
                  <a:gd name="T5" fmla="*/ 16 h 111"/>
                  <a:gd name="T6" fmla="*/ 8 w 121"/>
                  <a:gd name="T7" fmla="*/ 38 h 111"/>
                  <a:gd name="T8" fmla="*/ 8 w 121"/>
                  <a:gd name="T9" fmla="*/ 96 h 111"/>
                  <a:gd name="T10" fmla="*/ 26 w 121"/>
                  <a:gd name="T11" fmla="*/ 105 h 111"/>
                  <a:gd name="T12" fmla="*/ 50 w 121"/>
                  <a:gd name="T13" fmla="*/ 111 h 111"/>
                  <a:gd name="T14" fmla="*/ 41 w 121"/>
                  <a:gd name="T15" fmla="*/ 106 h 111"/>
                  <a:gd name="T16" fmla="*/ 37 w 121"/>
                  <a:gd name="T17" fmla="*/ 92 h 111"/>
                  <a:gd name="T18" fmla="*/ 37 w 121"/>
                  <a:gd name="T19" fmla="*/ 43 h 111"/>
                  <a:gd name="T20" fmla="*/ 41 w 121"/>
                  <a:gd name="T21" fmla="*/ 28 h 111"/>
                  <a:gd name="T22" fmla="*/ 53 w 121"/>
                  <a:gd name="T23" fmla="*/ 23 h 111"/>
                  <a:gd name="T24" fmla="*/ 56 w 121"/>
                  <a:gd name="T25" fmla="*/ 23 h 111"/>
                  <a:gd name="T26" fmla="*/ 121 w 121"/>
                  <a:gd name="T27" fmla="*/ 66 h 111"/>
                  <a:gd name="T28" fmla="*/ 121 w 121"/>
                  <a:gd name="T29" fmla="*/ 38 h 111"/>
                  <a:gd name="T30" fmla="*/ 53 w 121"/>
                  <a:gd name="T3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111">
                    <a:moveTo>
                      <a:pt x="53" y="0"/>
                    </a:moveTo>
                    <a:cubicBezTo>
                      <a:pt x="0" y="0"/>
                      <a:pt x="0" y="0"/>
                      <a:pt x="0" y="0"/>
                    </a:cubicBezTo>
                    <a:cubicBezTo>
                      <a:pt x="0" y="0"/>
                      <a:pt x="4" y="8"/>
                      <a:pt x="6" y="16"/>
                    </a:cubicBezTo>
                    <a:cubicBezTo>
                      <a:pt x="8" y="26"/>
                      <a:pt x="8" y="38"/>
                      <a:pt x="8" y="38"/>
                    </a:cubicBezTo>
                    <a:cubicBezTo>
                      <a:pt x="8" y="96"/>
                      <a:pt x="8" y="96"/>
                      <a:pt x="8" y="96"/>
                    </a:cubicBezTo>
                    <a:cubicBezTo>
                      <a:pt x="8" y="96"/>
                      <a:pt x="15" y="101"/>
                      <a:pt x="26" y="105"/>
                    </a:cubicBezTo>
                    <a:cubicBezTo>
                      <a:pt x="35" y="109"/>
                      <a:pt x="46" y="110"/>
                      <a:pt x="50" y="111"/>
                    </a:cubicBezTo>
                    <a:cubicBezTo>
                      <a:pt x="48" y="111"/>
                      <a:pt x="44" y="109"/>
                      <a:pt x="41" y="106"/>
                    </a:cubicBezTo>
                    <a:cubicBezTo>
                      <a:pt x="37" y="101"/>
                      <a:pt x="37" y="92"/>
                      <a:pt x="37" y="92"/>
                    </a:cubicBezTo>
                    <a:cubicBezTo>
                      <a:pt x="37" y="43"/>
                      <a:pt x="37" y="43"/>
                      <a:pt x="37" y="43"/>
                    </a:cubicBezTo>
                    <a:cubicBezTo>
                      <a:pt x="37" y="43"/>
                      <a:pt x="36" y="34"/>
                      <a:pt x="41" y="28"/>
                    </a:cubicBezTo>
                    <a:cubicBezTo>
                      <a:pt x="46" y="23"/>
                      <a:pt x="53" y="23"/>
                      <a:pt x="53" y="23"/>
                    </a:cubicBezTo>
                    <a:cubicBezTo>
                      <a:pt x="56" y="23"/>
                      <a:pt x="56" y="23"/>
                      <a:pt x="56" y="23"/>
                    </a:cubicBezTo>
                    <a:cubicBezTo>
                      <a:pt x="89" y="23"/>
                      <a:pt x="115" y="41"/>
                      <a:pt x="121" y="66"/>
                    </a:cubicBezTo>
                    <a:cubicBezTo>
                      <a:pt x="121" y="38"/>
                      <a:pt x="121" y="38"/>
                      <a:pt x="121" y="38"/>
                    </a:cubicBezTo>
                    <a:cubicBezTo>
                      <a:pt x="110" y="16"/>
                      <a:pt x="85" y="0"/>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7" name="Freeform 152">
                <a:extLst>
                  <a:ext uri="{FF2B5EF4-FFF2-40B4-BE49-F238E27FC236}">
                    <a16:creationId xmlns:a16="http://schemas.microsoft.com/office/drawing/2014/main" id="{EB652F9E-C500-488E-A441-FF047D555115}"/>
                  </a:ext>
                </a:extLst>
              </p:cNvPr>
              <p:cNvSpPr>
                <a:spLocks/>
              </p:cNvSpPr>
              <p:nvPr userDrawn="1"/>
            </p:nvSpPr>
            <p:spPr bwMode="auto">
              <a:xfrm>
                <a:off x="6729413" y="1487488"/>
                <a:ext cx="22225" cy="57150"/>
              </a:xfrm>
              <a:custGeom>
                <a:avLst/>
                <a:gdLst>
                  <a:gd name="T0" fmla="*/ 0 w 7"/>
                  <a:gd name="T1" fmla="*/ 18 h 18"/>
                  <a:gd name="T2" fmla="*/ 7 w 7"/>
                  <a:gd name="T3" fmla="*/ 7 h 18"/>
                  <a:gd name="T4" fmla="*/ 7 w 7"/>
                  <a:gd name="T5" fmla="*/ 0 h 18"/>
                  <a:gd name="T6" fmla="*/ 0 w 7"/>
                  <a:gd name="T7" fmla="*/ 18 h 18"/>
                </a:gdLst>
                <a:ahLst/>
                <a:cxnLst>
                  <a:cxn ang="0">
                    <a:pos x="T0" y="T1"/>
                  </a:cxn>
                  <a:cxn ang="0">
                    <a:pos x="T2" y="T3"/>
                  </a:cxn>
                  <a:cxn ang="0">
                    <a:pos x="T4" y="T5"/>
                  </a:cxn>
                  <a:cxn ang="0">
                    <a:pos x="T6" y="T7"/>
                  </a:cxn>
                </a:cxnLst>
                <a:rect l="0" t="0" r="r" b="b"/>
                <a:pathLst>
                  <a:path w="7" h="18">
                    <a:moveTo>
                      <a:pt x="0" y="18"/>
                    </a:moveTo>
                    <a:cubicBezTo>
                      <a:pt x="0" y="18"/>
                      <a:pt x="3" y="14"/>
                      <a:pt x="7" y="7"/>
                    </a:cubicBezTo>
                    <a:cubicBezTo>
                      <a:pt x="7" y="0"/>
                      <a:pt x="7" y="0"/>
                      <a:pt x="7" y="0"/>
                    </a:cubicBezTo>
                    <a:cubicBezTo>
                      <a:pt x="5" y="12"/>
                      <a:pt x="0" y="18"/>
                      <a:pt x="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162" name="Group 161">
            <a:extLst>
              <a:ext uri="{FF2B5EF4-FFF2-40B4-BE49-F238E27FC236}">
                <a16:creationId xmlns:a16="http://schemas.microsoft.com/office/drawing/2014/main" id="{C28478E6-2F2A-9522-5853-41FF64684857}"/>
              </a:ext>
            </a:extLst>
          </p:cNvPr>
          <p:cNvGrpSpPr/>
          <p:nvPr/>
        </p:nvGrpSpPr>
        <p:grpSpPr>
          <a:xfrm>
            <a:off x="714813" y="2571754"/>
            <a:ext cx="5378483" cy="1323440"/>
            <a:chOff x="528971" y="3245644"/>
            <a:chExt cx="5378483" cy="609688"/>
          </a:xfrm>
        </p:grpSpPr>
        <p:sp>
          <p:nvSpPr>
            <p:cNvPr id="171" name="TextBox 170">
              <a:extLst>
                <a:ext uri="{FF2B5EF4-FFF2-40B4-BE49-F238E27FC236}">
                  <a16:creationId xmlns:a16="http://schemas.microsoft.com/office/drawing/2014/main" id="{002A4FDE-ADB1-F116-4EF2-EEDFE6509619}"/>
                </a:ext>
              </a:extLst>
            </p:cNvPr>
            <p:cNvSpPr txBox="1"/>
            <p:nvPr/>
          </p:nvSpPr>
          <p:spPr>
            <a:xfrm>
              <a:off x="528971" y="3245644"/>
              <a:ext cx="843150" cy="609688"/>
            </a:xfrm>
            <a:prstGeom prst="rect">
              <a:avLst/>
            </a:prstGeom>
            <a:noFill/>
            <a:ln>
              <a:noFill/>
            </a:ln>
          </p:spPr>
          <p:txBody>
            <a:bodyPr wrap="square" rtlCol="0">
              <a:spAutoFit/>
            </a:bodyPr>
            <a:lstStyle/>
            <a:p>
              <a:r>
                <a:rPr lang="en-US" sz="1000" dirty="0">
                  <a:solidFill>
                    <a:schemeClr val="bg1"/>
                  </a:solidFill>
                </a:rPr>
                <a:t>Sales</a:t>
              </a:r>
            </a:p>
            <a:p>
              <a:endParaRPr lang="en-US" sz="1000" dirty="0">
                <a:solidFill>
                  <a:schemeClr val="bg1"/>
                </a:solidFill>
              </a:endParaRPr>
            </a:p>
            <a:p>
              <a:r>
                <a:rPr lang="en-US" sz="1000" dirty="0">
                  <a:solidFill>
                    <a:schemeClr val="bg1"/>
                  </a:solidFill>
                </a:rPr>
                <a:t>Marketing</a:t>
              </a:r>
            </a:p>
            <a:p>
              <a:endParaRPr lang="en-US" sz="1000" dirty="0">
                <a:solidFill>
                  <a:schemeClr val="bg1"/>
                </a:solidFill>
              </a:endParaRPr>
            </a:p>
            <a:p>
              <a:r>
                <a:rPr lang="en-US" sz="1000" dirty="0">
                  <a:solidFill>
                    <a:schemeClr val="bg1"/>
                  </a:solidFill>
                </a:rPr>
                <a:t>Operations</a:t>
              </a:r>
            </a:p>
            <a:p>
              <a:endParaRPr lang="en-US" sz="1000" dirty="0">
                <a:solidFill>
                  <a:schemeClr val="bg1"/>
                </a:solidFill>
              </a:endParaRPr>
            </a:p>
            <a:p>
              <a:r>
                <a:rPr lang="en-US" sz="1000" dirty="0">
                  <a:solidFill>
                    <a:schemeClr val="bg1"/>
                  </a:solidFill>
                </a:rPr>
                <a:t>ISR	</a:t>
              </a:r>
            </a:p>
          </p:txBody>
        </p:sp>
        <p:sp>
          <p:nvSpPr>
            <p:cNvPr id="172" name="TextBox 171">
              <a:extLst>
                <a:ext uri="{FF2B5EF4-FFF2-40B4-BE49-F238E27FC236}">
                  <a16:creationId xmlns:a16="http://schemas.microsoft.com/office/drawing/2014/main" id="{A45EF3DE-F415-4A9C-C2ED-907300E41A63}"/>
                </a:ext>
              </a:extLst>
            </p:cNvPr>
            <p:cNvSpPr txBox="1"/>
            <p:nvPr/>
          </p:nvSpPr>
          <p:spPr>
            <a:xfrm>
              <a:off x="1431507" y="3245644"/>
              <a:ext cx="1044116" cy="538794"/>
            </a:xfrm>
            <a:prstGeom prst="rect">
              <a:avLst/>
            </a:prstGeom>
            <a:noFill/>
            <a:ln>
              <a:noFill/>
            </a:ln>
          </p:spPr>
          <p:txBody>
            <a:bodyPr wrap="square" rtlCol="0">
              <a:spAutoFit/>
            </a:bodyPr>
            <a:lstStyle/>
            <a:p>
              <a:r>
                <a:rPr lang="en-US" sz="1000" dirty="0">
                  <a:solidFill>
                    <a:schemeClr val="bg1"/>
                  </a:solidFill>
                </a:rPr>
                <a:t>Steve Westog</a:t>
              </a:r>
            </a:p>
            <a:p>
              <a:endParaRPr lang="en-US" sz="1000" dirty="0">
                <a:solidFill>
                  <a:schemeClr val="bg1"/>
                </a:solidFill>
              </a:endParaRPr>
            </a:p>
            <a:p>
              <a:r>
                <a:rPr lang="en-US" sz="1000" dirty="0">
                  <a:solidFill>
                    <a:schemeClr val="bg1"/>
                  </a:solidFill>
                </a:rPr>
                <a:t>Rod Riegel</a:t>
              </a:r>
            </a:p>
            <a:p>
              <a:endParaRPr lang="en-US" sz="1000" dirty="0">
                <a:solidFill>
                  <a:schemeClr val="bg1"/>
                </a:solidFill>
              </a:endParaRPr>
            </a:p>
            <a:p>
              <a:r>
                <a:rPr lang="en-US" sz="1000" dirty="0">
                  <a:solidFill>
                    <a:schemeClr val="bg1"/>
                  </a:solidFill>
                </a:rPr>
                <a:t>Jonathan Green</a:t>
              </a:r>
            </a:p>
            <a:p>
              <a:endParaRPr lang="en-US" sz="1000" dirty="0">
                <a:solidFill>
                  <a:schemeClr val="bg1"/>
                </a:solidFill>
              </a:endParaRPr>
            </a:p>
            <a:p>
              <a:r>
                <a:rPr lang="en-US" sz="1000" dirty="0">
                  <a:solidFill>
                    <a:schemeClr val="bg1"/>
                  </a:solidFill>
                </a:rPr>
                <a:t>Celeste </a:t>
              </a:r>
              <a:r>
                <a:rPr lang="en-US" sz="1000" dirty="0" err="1">
                  <a:solidFill>
                    <a:schemeClr val="bg1"/>
                  </a:solidFill>
                </a:rPr>
                <a:t>Diblik</a:t>
              </a:r>
              <a:endParaRPr lang="en-US" sz="1000" dirty="0">
                <a:solidFill>
                  <a:schemeClr val="bg1"/>
                </a:solidFill>
              </a:endParaRPr>
            </a:p>
          </p:txBody>
        </p:sp>
        <p:sp>
          <p:nvSpPr>
            <p:cNvPr id="173" name="TextBox 172">
              <a:extLst>
                <a:ext uri="{FF2B5EF4-FFF2-40B4-BE49-F238E27FC236}">
                  <a16:creationId xmlns:a16="http://schemas.microsoft.com/office/drawing/2014/main" id="{5913B36E-2338-B6A0-E785-187A4C35B563}"/>
                </a:ext>
              </a:extLst>
            </p:cNvPr>
            <p:cNvSpPr txBox="1"/>
            <p:nvPr/>
          </p:nvSpPr>
          <p:spPr>
            <a:xfrm>
              <a:off x="2695320" y="3245644"/>
              <a:ext cx="1963691" cy="538794"/>
            </a:xfrm>
            <a:prstGeom prst="rect">
              <a:avLst/>
            </a:prstGeom>
            <a:noFill/>
            <a:ln>
              <a:noFill/>
            </a:ln>
          </p:spPr>
          <p:txBody>
            <a:bodyPr wrap="square" rtlCol="0">
              <a:spAutoFit/>
            </a:bodyPr>
            <a:lstStyle/>
            <a:p>
              <a:r>
                <a:rPr lang="en-US" sz="1000" u="sng" dirty="0">
                  <a:solidFill>
                    <a:schemeClr val="bg1"/>
                  </a:solidFill>
                </a:rPr>
                <a:t>swestog@delaneyhardware.com</a:t>
              </a:r>
            </a:p>
            <a:p>
              <a:endParaRPr lang="en-US" sz="1000" u="sng" dirty="0">
                <a:solidFill>
                  <a:schemeClr val="bg1"/>
                </a:solidFill>
              </a:endParaRPr>
            </a:p>
            <a:p>
              <a:r>
                <a:rPr lang="en-US" sz="1000" u="sng" dirty="0">
                  <a:solidFill>
                    <a:schemeClr val="bg1"/>
                  </a:solidFill>
                </a:rPr>
                <a:t>rriegel@delaneyhardware.com</a:t>
              </a:r>
            </a:p>
            <a:p>
              <a:endParaRPr lang="en-US" sz="1000" dirty="0">
                <a:solidFill>
                  <a:schemeClr val="bg1"/>
                </a:solidFill>
              </a:endParaRPr>
            </a:p>
            <a:p>
              <a:r>
                <a:rPr lang="en-US" sz="1000" dirty="0">
                  <a:solidFill>
                    <a:schemeClr val="bg1"/>
                  </a:solidFill>
                  <a:hlinkClick r:id="rId3">
                    <a:extLst>
                      <a:ext uri="{A12FA001-AC4F-418D-AE19-62706E023703}">
                        <ahyp:hlinkClr xmlns:ahyp="http://schemas.microsoft.com/office/drawing/2018/hyperlinkcolor" val="tx"/>
                      </a:ext>
                    </a:extLst>
                  </a:hlinkClick>
                </a:rPr>
                <a:t>jgreen@delaneyhardware.com</a:t>
              </a:r>
              <a:endParaRPr lang="en-US" sz="1000" dirty="0">
                <a:solidFill>
                  <a:schemeClr val="bg1"/>
                </a:solidFill>
              </a:endParaRPr>
            </a:p>
            <a:p>
              <a:endParaRPr lang="en-US" sz="1000" dirty="0">
                <a:solidFill>
                  <a:schemeClr val="bg1"/>
                </a:solidFill>
              </a:endParaRPr>
            </a:p>
            <a:p>
              <a:r>
                <a:rPr lang="en-US" sz="1000" dirty="0" err="1">
                  <a:solidFill>
                    <a:schemeClr val="bg1"/>
                  </a:solidFill>
                </a:rPr>
                <a:t>cdiblik@delaneyhardware.com</a:t>
              </a:r>
              <a:endParaRPr lang="en-US" sz="1000" dirty="0">
                <a:solidFill>
                  <a:schemeClr val="bg1"/>
                </a:solidFill>
              </a:endParaRPr>
            </a:p>
          </p:txBody>
        </p:sp>
        <p:sp>
          <p:nvSpPr>
            <p:cNvPr id="174" name="TextBox 173">
              <a:extLst>
                <a:ext uri="{FF2B5EF4-FFF2-40B4-BE49-F238E27FC236}">
                  <a16:creationId xmlns:a16="http://schemas.microsoft.com/office/drawing/2014/main" id="{333F0901-28CF-FF61-AF2E-F9716DE66766}"/>
                </a:ext>
              </a:extLst>
            </p:cNvPr>
            <p:cNvSpPr txBox="1"/>
            <p:nvPr/>
          </p:nvSpPr>
          <p:spPr>
            <a:xfrm>
              <a:off x="4908859" y="3245644"/>
              <a:ext cx="998595" cy="609688"/>
            </a:xfrm>
            <a:prstGeom prst="rect">
              <a:avLst/>
            </a:prstGeom>
            <a:noFill/>
            <a:ln>
              <a:noFill/>
            </a:ln>
          </p:spPr>
          <p:txBody>
            <a:bodyPr wrap="square" rtlCol="0">
              <a:spAutoFit/>
            </a:bodyPr>
            <a:lstStyle/>
            <a:p>
              <a:r>
                <a:rPr lang="en-US" sz="1000" dirty="0">
                  <a:solidFill>
                    <a:schemeClr val="bg1"/>
                  </a:solidFill>
                </a:rPr>
                <a:t>770-880-1445</a:t>
              </a:r>
            </a:p>
            <a:p>
              <a:endParaRPr lang="en-US" sz="1000" dirty="0">
                <a:solidFill>
                  <a:schemeClr val="bg1"/>
                </a:solidFill>
              </a:endParaRPr>
            </a:p>
            <a:p>
              <a:r>
                <a:rPr lang="en-US" sz="1000" dirty="0">
                  <a:solidFill>
                    <a:schemeClr val="bg1"/>
                  </a:solidFill>
                </a:rPr>
                <a:t>310-283-3366</a:t>
              </a:r>
            </a:p>
            <a:p>
              <a:endParaRPr lang="en-US" sz="1000" dirty="0">
                <a:solidFill>
                  <a:schemeClr val="bg1"/>
                </a:solidFill>
              </a:endParaRPr>
            </a:p>
            <a:p>
              <a:r>
                <a:rPr lang="en-US" sz="1000" dirty="0">
                  <a:solidFill>
                    <a:schemeClr val="bg1"/>
                  </a:solidFill>
                </a:rPr>
                <a:t>414-367-9845</a:t>
              </a:r>
            </a:p>
            <a:p>
              <a:endParaRPr lang="en-US" sz="1000" dirty="0">
                <a:solidFill>
                  <a:schemeClr val="bg1"/>
                </a:solidFill>
              </a:endParaRPr>
            </a:p>
            <a:p>
              <a:r>
                <a:rPr lang="en-US" sz="1000" dirty="0">
                  <a:solidFill>
                    <a:schemeClr val="bg1"/>
                  </a:solidFill>
                </a:rPr>
                <a:t>800-952-4430 ext. 1784</a:t>
              </a:r>
            </a:p>
          </p:txBody>
        </p:sp>
      </p:grpSp>
      <p:grpSp>
        <p:nvGrpSpPr>
          <p:cNvPr id="159" name="Group 158">
            <a:extLst>
              <a:ext uri="{FF2B5EF4-FFF2-40B4-BE49-F238E27FC236}">
                <a16:creationId xmlns:a16="http://schemas.microsoft.com/office/drawing/2014/main" id="{3579B1D8-7926-BEF9-D1D6-DAB2E6D9F553}"/>
              </a:ext>
            </a:extLst>
          </p:cNvPr>
          <p:cNvGrpSpPr/>
          <p:nvPr/>
        </p:nvGrpSpPr>
        <p:grpSpPr>
          <a:xfrm>
            <a:off x="888125" y="1601566"/>
            <a:ext cx="5205171" cy="754160"/>
            <a:chOff x="816117" y="1846492"/>
            <a:chExt cx="5205171" cy="754160"/>
          </a:xfrm>
        </p:grpSpPr>
        <p:pic>
          <p:nvPicPr>
            <p:cNvPr id="168" name="Picture 167">
              <a:extLst>
                <a:ext uri="{FF2B5EF4-FFF2-40B4-BE49-F238E27FC236}">
                  <a16:creationId xmlns:a16="http://schemas.microsoft.com/office/drawing/2014/main" id="{BBDE958E-1ADA-B213-C863-3F2A473A009B}"/>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816117" y="1846492"/>
              <a:ext cx="1481437" cy="754160"/>
            </a:xfrm>
            <a:prstGeom prst="rect">
              <a:avLst/>
            </a:prstGeom>
          </p:spPr>
        </p:pic>
        <p:sp>
          <p:nvSpPr>
            <p:cNvPr id="164" name="TextBox 163">
              <a:extLst>
                <a:ext uri="{FF2B5EF4-FFF2-40B4-BE49-F238E27FC236}">
                  <a16:creationId xmlns:a16="http://schemas.microsoft.com/office/drawing/2014/main" id="{2F261730-C745-35AA-F01F-6082F43D5DFC}"/>
                </a:ext>
              </a:extLst>
            </p:cNvPr>
            <p:cNvSpPr txBox="1"/>
            <p:nvPr/>
          </p:nvSpPr>
          <p:spPr>
            <a:xfrm>
              <a:off x="2797457" y="1854240"/>
              <a:ext cx="1963691" cy="738664"/>
            </a:xfrm>
            <a:prstGeom prst="rect">
              <a:avLst/>
            </a:prstGeom>
            <a:noFill/>
            <a:ln>
              <a:noFill/>
            </a:ln>
          </p:spPr>
          <p:txBody>
            <a:bodyPr wrap="square" rtlCol="0">
              <a:spAutoFit/>
            </a:bodyPr>
            <a:lstStyle/>
            <a:p>
              <a:pPr marL="0" indent="0">
                <a:lnSpc>
                  <a:spcPct val="100000"/>
                </a:lnSpc>
                <a:spcBef>
                  <a:spcPts val="0"/>
                </a:spcBef>
                <a:spcAft>
                  <a:spcPts val="600"/>
                </a:spcAft>
                <a:buNone/>
              </a:pPr>
              <a:r>
                <a:rPr lang="en-US" sz="1200" b="1" dirty="0">
                  <a:solidFill>
                    <a:schemeClr val="bg1"/>
                  </a:solidFill>
                  <a:cs typeface="Calibri" panose="020F0502020204030204" pitchFamily="34" charset="0"/>
                </a:rPr>
                <a:t>Delaney Hardware</a:t>
              </a:r>
              <a:br>
                <a:rPr lang="en-US" sz="1200" b="1" dirty="0">
                  <a:solidFill>
                    <a:schemeClr val="bg1"/>
                  </a:solidFill>
                  <a:cs typeface="Calibri" panose="020F0502020204030204" pitchFamily="34" charset="0"/>
                </a:rPr>
              </a:br>
              <a:r>
                <a:rPr lang="en-US" sz="1000" dirty="0">
                  <a:solidFill>
                    <a:schemeClr val="bg1"/>
                  </a:solidFill>
                  <a:cs typeface="Calibri" panose="020F0502020204030204" pitchFamily="34" charset="0"/>
                </a:rPr>
                <a:t>655 Peachtree Industrial Blvd</a:t>
              </a:r>
              <a:br>
                <a:rPr lang="en-US" sz="1000" dirty="0">
                  <a:solidFill>
                    <a:schemeClr val="bg1"/>
                  </a:solidFill>
                  <a:cs typeface="Calibri" panose="020F0502020204030204" pitchFamily="34" charset="0"/>
                </a:rPr>
              </a:br>
              <a:r>
                <a:rPr lang="en-US" sz="1000" dirty="0">
                  <a:solidFill>
                    <a:schemeClr val="bg1"/>
                  </a:solidFill>
                  <a:cs typeface="Calibri" panose="020F0502020204030204" pitchFamily="34" charset="0"/>
                </a:rPr>
                <a:t>Bldg. 100</a:t>
              </a:r>
              <a:br>
                <a:rPr lang="en-US" sz="1000" dirty="0">
                  <a:solidFill>
                    <a:schemeClr val="bg1"/>
                  </a:solidFill>
                  <a:cs typeface="Calibri" panose="020F0502020204030204" pitchFamily="34" charset="0"/>
                </a:rPr>
              </a:br>
              <a:r>
                <a:rPr lang="en-US" sz="1000" dirty="0">
                  <a:solidFill>
                    <a:schemeClr val="bg1"/>
                  </a:solidFill>
                  <a:cs typeface="Calibri" panose="020F0502020204030204" pitchFamily="34" charset="0"/>
                </a:rPr>
                <a:t>Sugar Hill, GA 30518</a:t>
              </a:r>
            </a:p>
          </p:txBody>
        </p:sp>
        <p:sp>
          <p:nvSpPr>
            <p:cNvPr id="166" name="TextBox 165">
              <a:extLst>
                <a:ext uri="{FF2B5EF4-FFF2-40B4-BE49-F238E27FC236}">
                  <a16:creationId xmlns:a16="http://schemas.microsoft.com/office/drawing/2014/main" id="{4DF750E8-B3B2-B114-7574-3283BEB14533}"/>
                </a:ext>
              </a:extLst>
            </p:cNvPr>
            <p:cNvSpPr txBox="1"/>
            <p:nvPr/>
          </p:nvSpPr>
          <p:spPr>
            <a:xfrm>
              <a:off x="5022693" y="2100462"/>
              <a:ext cx="998595" cy="246221"/>
            </a:xfrm>
            <a:prstGeom prst="rect">
              <a:avLst/>
            </a:prstGeom>
            <a:noFill/>
            <a:ln>
              <a:noFill/>
            </a:ln>
          </p:spPr>
          <p:txBody>
            <a:bodyPr wrap="square" rtlCol="0">
              <a:spAutoFit/>
            </a:bodyPr>
            <a:lstStyle/>
            <a:p>
              <a:pPr marL="0" indent="0">
                <a:lnSpc>
                  <a:spcPct val="100000"/>
                </a:lnSpc>
                <a:spcBef>
                  <a:spcPts val="0"/>
                </a:spcBef>
                <a:spcAft>
                  <a:spcPts val="600"/>
                </a:spcAft>
                <a:buFont typeface="Arial" panose="020B0604020202020204" pitchFamily="34" charset="0"/>
                <a:buNone/>
              </a:pPr>
              <a:r>
                <a:rPr lang="en-US" sz="1000" dirty="0">
                  <a:solidFill>
                    <a:schemeClr val="bg1"/>
                  </a:solidFill>
                </a:rPr>
                <a:t>800-952-4430</a:t>
              </a:r>
            </a:p>
          </p:txBody>
        </p:sp>
      </p:grpSp>
      <p:sp>
        <p:nvSpPr>
          <p:cNvPr id="3" name="Rectangle 2">
            <a:extLst>
              <a:ext uri="{FF2B5EF4-FFF2-40B4-BE49-F238E27FC236}">
                <a16:creationId xmlns:a16="http://schemas.microsoft.com/office/drawing/2014/main" id="{897AD72A-4C8F-79C8-3884-73C4DAE5C400}"/>
              </a:ext>
            </a:extLst>
          </p:cNvPr>
          <p:cNvSpPr/>
          <p:nvPr/>
        </p:nvSpPr>
        <p:spPr>
          <a:xfrm>
            <a:off x="404664" y="1095586"/>
            <a:ext cx="6156684" cy="33123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6" name="TextBox 175">
            <a:extLst>
              <a:ext uri="{FF2B5EF4-FFF2-40B4-BE49-F238E27FC236}">
                <a16:creationId xmlns:a16="http://schemas.microsoft.com/office/drawing/2014/main" id="{C6D8CC26-B835-DEDF-CC0C-092D9E7443F2}"/>
              </a:ext>
            </a:extLst>
          </p:cNvPr>
          <p:cNvSpPr txBox="1"/>
          <p:nvPr/>
        </p:nvSpPr>
        <p:spPr>
          <a:xfrm>
            <a:off x="528971" y="555526"/>
            <a:ext cx="5694454" cy="369332"/>
          </a:xfrm>
          <a:prstGeom prst="rect">
            <a:avLst/>
          </a:prstGeom>
          <a:no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CONTACT US</a:t>
            </a:r>
          </a:p>
        </p:txBody>
      </p:sp>
    </p:spTree>
    <p:extLst>
      <p:ext uri="{BB962C8B-B14F-4D97-AF65-F5344CB8AC3E}">
        <p14:creationId xmlns:p14="http://schemas.microsoft.com/office/powerpoint/2010/main" val="267504125"/>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BEF72FF-7447-4667-8449-B4DE818BACF5}"/>
              </a:ext>
            </a:extLst>
          </p:cNvPr>
          <p:cNvSpPr>
            <a:spLocks noGrp="1"/>
          </p:cNvSpPr>
          <p:nvPr>
            <p:ph type="title"/>
          </p:nvPr>
        </p:nvSpPr>
        <p:spPr>
          <a:xfrm>
            <a:off x="1052736" y="-200558"/>
            <a:ext cx="6228692" cy="993775"/>
          </a:xfrm>
        </p:spPr>
        <p:txBody>
          <a:bodyPr/>
          <a:lstStyle/>
          <a:p>
            <a:r>
              <a:rPr lang="en-US" dirty="0"/>
              <a:t>Sales, Marketing and Operations</a:t>
            </a:r>
          </a:p>
        </p:txBody>
      </p:sp>
      <p:sp>
        <p:nvSpPr>
          <p:cNvPr id="8" name="TextBox 7">
            <a:extLst>
              <a:ext uri="{FF2B5EF4-FFF2-40B4-BE49-F238E27FC236}">
                <a16:creationId xmlns:a16="http://schemas.microsoft.com/office/drawing/2014/main" id="{83566954-973C-F28C-6137-A48CE19F86E8}"/>
              </a:ext>
            </a:extLst>
          </p:cNvPr>
          <p:cNvSpPr txBox="1"/>
          <p:nvPr/>
        </p:nvSpPr>
        <p:spPr>
          <a:xfrm>
            <a:off x="1497792" y="775613"/>
            <a:ext cx="5135564" cy="1508105"/>
          </a:xfrm>
          <a:prstGeom prst="rect">
            <a:avLst/>
          </a:prstGeom>
          <a:noFill/>
        </p:spPr>
        <p:txBody>
          <a:bodyPr wrap="square">
            <a:spAutoFit/>
          </a:bodyPr>
          <a:lstStyle/>
          <a:p>
            <a:pPr marL="0" marR="0">
              <a:spcBef>
                <a:spcPts val="0"/>
              </a:spcBef>
              <a:spcAft>
                <a:spcPts val="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Sales:</a:t>
            </a:r>
          </a:p>
          <a:p>
            <a:pPr marL="0" marR="0">
              <a:spcBef>
                <a:spcPts val="0"/>
              </a:spcBef>
              <a:spcAft>
                <a:spcPts val="0"/>
              </a:spcAft>
            </a:pPr>
            <a:r>
              <a:rPr lang="en-US" sz="1000" dirty="0">
                <a:ea typeface="Calibri" panose="020F0502020204030204" pitchFamily="34" charset="0"/>
                <a:cs typeface="Times New Roman" panose="02020603050405020304" pitchFamily="18" charset="0"/>
              </a:rPr>
              <a:t>    </a:t>
            </a:r>
            <a:r>
              <a:rPr lang="en-US" sz="1000" dirty="0">
                <a:effectLst/>
                <a:latin typeface="Calibri" panose="020F0502020204030204" pitchFamily="34" charset="0"/>
                <a:ea typeface="Calibri" panose="020F0502020204030204" pitchFamily="34" charset="0"/>
                <a:cs typeface="Times New Roman" panose="02020603050405020304" pitchFamily="18" charset="0"/>
              </a:rPr>
              <a:t>J. Matt Williams, VP of Sales		</a:t>
            </a:r>
            <a:r>
              <a:rPr lang="en-US" sz="1000" dirty="0" err="1">
                <a:effectLst/>
                <a:latin typeface="Calibri" panose="020F0502020204030204" pitchFamily="34" charset="0"/>
                <a:ea typeface="Calibri" panose="020F0502020204030204" pitchFamily="34" charset="0"/>
                <a:cs typeface="Times New Roman" panose="02020603050405020304" pitchFamily="18" charset="0"/>
              </a:rPr>
              <a:t>mwilliams@delaneyhardware.com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    Steve Westog, Director of Sales </a:t>
            </a:r>
            <a:r>
              <a:rPr lang="en-US" sz="1000" dirty="0">
                <a:ea typeface="Calibri" panose="020F0502020204030204" pitchFamily="34" charset="0"/>
                <a:cs typeface="Times New Roman" panose="02020603050405020304" pitchFamily="18" charset="0"/>
              </a:rPr>
              <a:t>Operations	swestog@delaneyhardware.com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00" b="1" dirty="0">
                <a:effectLst/>
                <a:latin typeface="Calibri" panose="020F0502020204030204" pitchFamily="34" charset="0"/>
                <a:ea typeface="Calibri" panose="020F0502020204030204" pitchFamily="34" charset="0"/>
                <a:cs typeface="Times New Roman" panose="02020603050405020304" pitchFamily="18" charset="0"/>
              </a:rPr>
              <a:t>Regional Sales Directors:</a:t>
            </a:r>
          </a:p>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    Kailey Hinton –Region 1		</a:t>
            </a:r>
            <a:r>
              <a:rPr lang="en-US" sz="1000" dirty="0">
                <a:ea typeface="Calibri" panose="020F0502020204030204" pitchFamily="34" charset="0"/>
                <a:cs typeface="Times New Roman" panose="02020603050405020304" pitchFamily="18" charset="0"/>
              </a:rPr>
              <a:t> khinton@delaneyhardware.com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    Joey Bellville – Region 2		</a:t>
            </a:r>
            <a:r>
              <a:rPr lang="en-US" sz="1000" dirty="0">
                <a:ea typeface="Calibri" panose="020F0502020204030204" pitchFamily="34" charset="0"/>
                <a:cs typeface="Times New Roman" panose="02020603050405020304" pitchFamily="18" charset="0"/>
              </a:rPr>
              <a:t> jbellville@delaneyhardware.com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    Jim Hulick – Region 3		</a:t>
            </a:r>
            <a:r>
              <a:rPr lang="en-US" sz="1000" dirty="0">
                <a:ea typeface="Calibri" panose="020F0502020204030204" pitchFamily="34" charset="0"/>
                <a:cs typeface="Times New Roman" panose="02020603050405020304" pitchFamily="18" charset="0"/>
              </a:rPr>
              <a:t> jhulick@delaneyhardware.com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    Martin January – Region 4		</a:t>
            </a:r>
            <a:r>
              <a:rPr lang="en-US" sz="1000" dirty="0">
                <a:ea typeface="Calibri" panose="020F0502020204030204" pitchFamily="34" charset="0"/>
                <a:cs typeface="Times New Roman" panose="02020603050405020304" pitchFamily="18" charset="0"/>
              </a:rPr>
              <a:t> mjanuary@delaneyhardware.com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    Sales Coordinator 		TBD</a:t>
            </a:r>
          </a:p>
        </p:txBody>
      </p:sp>
      <p:pic>
        <p:nvPicPr>
          <p:cNvPr id="10" name="Graphic 9" descr="Warehouse with solid fill">
            <a:extLst>
              <a:ext uri="{FF2B5EF4-FFF2-40B4-BE49-F238E27FC236}">
                <a16:creationId xmlns:a16="http://schemas.microsoft.com/office/drawing/2014/main" id="{99B79882-D98F-3B5D-ADAC-E630B75410C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1139" y="2498013"/>
            <a:ext cx="914400" cy="914400"/>
          </a:xfrm>
          <a:prstGeom prst="rect">
            <a:avLst/>
          </a:prstGeom>
        </p:spPr>
      </p:pic>
      <p:pic>
        <p:nvPicPr>
          <p:cNvPr id="14" name="Graphic 13" descr="Target Audience with solid fill">
            <a:extLst>
              <a:ext uri="{FF2B5EF4-FFF2-40B4-BE49-F238E27FC236}">
                <a16:creationId xmlns:a16="http://schemas.microsoft.com/office/drawing/2014/main" id="{67AF9AD4-DDD0-2400-D0F1-E3E3B6C708F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3318" y="3903898"/>
            <a:ext cx="914400" cy="914400"/>
          </a:xfrm>
          <a:prstGeom prst="rect">
            <a:avLst/>
          </a:prstGeom>
        </p:spPr>
      </p:pic>
      <p:grpSp>
        <p:nvGrpSpPr>
          <p:cNvPr id="21" name="Group 20">
            <a:extLst>
              <a:ext uri="{FF2B5EF4-FFF2-40B4-BE49-F238E27FC236}">
                <a16:creationId xmlns:a16="http://schemas.microsoft.com/office/drawing/2014/main" id="{9A3BD2FF-2C07-29C9-5CFA-78A3FB6800EE}"/>
              </a:ext>
            </a:extLst>
          </p:cNvPr>
          <p:cNvGrpSpPr/>
          <p:nvPr/>
        </p:nvGrpSpPr>
        <p:grpSpPr>
          <a:xfrm>
            <a:off x="455336" y="1299107"/>
            <a:ext cx="773605" cy="728520"/>
            <a:chOff x="639171" y="1099710"/>
            <a:chExt cx="972705" cy="914400"/>
          </a:xfrm>
        </p:grpSpPr>
        <p:pic>
          <p:nvPicPr>
            <p:cNvPr id="18" name="Graphic 17" descr="Signal with solid fill">
              <a:extLst>
                <a:ext uri="{FF2B5EF4-FFF2-40B4-BE49-F238E27FC236}">
                  <a16:creationId xmlns:a16="http://schemas.microsoft.com/office/drawing/2014/main" id="{E3D2B5F1-8A56-D166-2935-5905ABB70E0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7476" y="1099710"/>
              <a:ext cx="914400" cy="914400"/>
            </a:xfrm>
            <a:prstGeom prst="rect">
              <a:avLst/>
            </a:prstGeom>
          </p:spPr>
        </p:pic>
        <p:pic>
          <p:nvPicPr>
            <p:cNvPr id="20" name="Graphic 19" descr="Dollar with solid fill">
              <a:extLst>
                <a:ext uri="{FF2B5EF4-FFF2-40B4-BE49-F238E27FC236}">
                  <a16:creationId xmlns:a16="http://schemas.microsoft.com/office/drawing/2014/main" id="{ABCDEAD7-9F5F-B8FC-2B90-C048934471E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39171" y="1145708"/>
              <a:ext cx="509462" cy="509462"/>
            </a:xfrm>
            <a:prstGeom prst="rect">
              <a:avLst/>
            </a:prstGeom>
          </p:spPr>
        </p:pic>
      </p:grpSp>
      <p:sp>
        <p:nvSpPr>
          <p:cNvPr id="22" name="TextBox 21">
            <a:extLst>
              <a:ext uri="{FF2B5EF4-FFF2-40B4-BE49-F238E27FC236}">
                <a16:creationId xmlns:a16="http://schemas.microsoft.com/office/drawing/2014/main" id="{DAEC1FC4-2B8D-0935-BA2F-EC5F195AA7E1}"/>
              </a:ext>
            </a:extLst>
          </p:cNvPr>
          <p:cNvSpPr txBox="1"/>
          <p:nvPr/>
        </p:nvSpPr>
        <p:spPr>
          <a:xfrm>
            <a:off x="1497792" y="2475340"/>
            <a:ext cx="5135564" cy="1354217"/>
          </a:xfrm>
          <a:prstGeom prst="rect">
            <a:avLst/>
          </a:prstGeom>
          <a:noFill/>
        </p:spPr>
        <p:txBody>
          <a:bodyPr wrap="square">
            <a:spAutoFit/>
          </a:bodyPr>
          <a:lstStyle/>
          <a:p>
            <a:pPr marL="0" marR="0">
              <a:spcBef>
                <a:spcPts val="0"/>
              </a:spcBef>
              <a:spcAft>
                <a:spcPts val="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Operations &amp; Customer Service:</a:t>
            </a:r>
          </a:p>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    Jonathan Green, Operations Director	</a:t>
            </a:r>
            <a:r>
              <a:rPr lang="en-US" sz="1000" dirty="0">
                <a:ea typeface="Calibri" panose="020F0502020204030204" pitchFamily="34" charset="0"/>
                <a:cs typeface="Times New Roman" panose="02020603050405020304" pitchFamily="18" charset="0"/>
              </a:rPr>
              <a:t> jgreen@delaneyhardware.com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    Tracy Moseley, Customer Service Manager	</a:t>
            </a:r>
            <a:r>
              <a:rPr lang="en-US" sz="1000" dirty="0">
                <a:ea typeface="Calibri" panose="020F0502020204030204" pitchFamily="34" charset="0"/>
                <a:cs typeface="Times New Roman" panose="02020603050405020304" pitchFamily="18" charset="0"/>
              </a:rPr>
              <a:t> tmoseley@delaneyhardware.com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    Seneca Taylor, Distribution Center Manager	</a:t>
            </a:r>
            <a:r>
              <a:rPr lang="en-US" sz="1000" dirty="0">
                <a:ea typeface="Calibri" panose="020F0502020204030204" pitchFamily="34" charset="0"/>
                <a:cs typeface="Times New Roman" panose="02020603050405020304" pitchFamily="18" charset="0"/>
              </a:rPr>
              <a:t> staylor@delaneyhardware.com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    Celeste Diblik</a:t>
            </a:r>
            <a:r>
              <a:rPr lang="en-US" sz="1000" dirty="0">
                <a:ea typeface="Calibri" panose="020F0502020204030204" pitchFamily="34" charset="0"/>
                <a:cs typeface="Times New Roman" panose="02020603050405020304" pitchFamily="18" charset="0"/>
              </a:rPr>
              <a:t>, Inside Sales Lead		 cdiblik@delaneyhardware.com</a:t>
            </a:r>
          </a:p>
          <a:p>
            <a:pPr marL="0" marR="0">
              <a:spcBef>
                <a:spcPts val="0"/>
              </a:spcBef>
              <a:spcAft>
                <a:spcPts val="0"/>
              </a:spcAft>
            </a:pPr>
            <a:r>
              <a:rPr lang="en-US" sz="1000" b="1" dirty="0">
                <a:ea typeface="Calibri" panose="020F0502020204030204" pitchFamily="34" charset="0"/>
                <a:cs typeface="Times New Roman" panose="02020603050405020304" pitchFamily="18" charset="0"/>
              </a:rPr>
              <a:t>Inside Sales Representatives</a:t>
            </a:r>
          </a:p>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    Nicole McGee			</a:t>
            </a:r>
            <a:r>
              <a:rPr lang="en-US" sz="1000" dirty="0">
                <a:ea typeface="Calibri" panose="020F0502020204030204" pitchFamily="34" charset="0"/>
                <a:cs typeface="Times New Roman" panose="02020603050405020304" pitchFamily="18" charset="0"/>
              </a:rPr>
              <a:t> nmcgee@delaneyhardware.com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00" dirty="0">
                <a:ea typeface="Calibri" panose="020F0502020204030204" pitchFamily="34" charset="0"/>
                <a:cs typeface="Times New Roman" panose="02020603050405020304" pitchFamily="18" charset="0"/>
              </a:rPr>
              <a:t>    </a:t>
            </a:r>
            <a:r>
              <a:rPr lang="en-US" sz="1000" dirty="0">
                <a:effectLst/>
                <a:latin typeface="Calibri" panose="020F0502020204030204" pitchFamily="34" charset="0"/>
                <a:ea typeface="Calibri" panose="020F0502020204030204" pitchFamily="34" charset="0"/>
                <a:cs typeface="Times New Roman" panose="02020603050405020304" pitchFamily="18" charset="0"/>
              </a:rPr>
              <a:t>Travis Richburg			</a:t>
            </a:r>
            <a:r>
              <a:rPr lang="en-US" sz="1000" dirty="0">
                <a:ea typeface="Calibri" panose="020F0502020204030204" pitchFamily="34" charset="0"/>
                <a:cs typeface="Times New Roman" panose="02020603050405020304" pitchFamily="18" charset="0"/>
              </a:rPr>
              <a:t> trichburg@delaneyhardware.com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 name="TextBox 22">
            <a:extLst>
              <a:ext uri="{FF2B5EF4-FFF2-40B4-BE49-F238E27FC236}">
                <a16:creationId xmlns:a16="http://schemas.microsoft.com/office/drawing/2014/main" id="{23FA7D23-45FE-7982-01F1-9DC9682E1EE5}"/>
              </a:ext>
            </a:extLst>
          </p:cNvPr>
          <p:cNvSpPr txBox="1"/>
          <p:nvPr/>
        </p:nvSpPr>
        <p:spPr>
          <a:xfrm>
            <a:off x="1599300" y="4013330"/>
            <a:ext cx="5135564" cy="1046440"/>
          </a:xfrm>
          <a:prstGeom prst="rect">
            <a:avLst/>
          </a:prstGeom>
          <a:noFill/>
        </p:spPr>
        <p:txBody>
          <a:bodyPr wrap="square">
            <a:spAutoFit/>
          </a:bodyPr>
          <a:lstStyle/>
          <a:p>
            <a:pPr marL="0" marR="0">
              <a:spcBef>
                <a:spcPts val="0"/>
              </a:spcBef>
              <a:spcAft>
                <a:spcPts val="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Marketing:</a:t>
            </a:r>
          </a:p>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    Rod Riegel, VP of Marketing		rriegel</a:t>
            </a:r>
            <a:r>
              <a:rPr lang="en-US" sz="1000" dirty="0">
                <a:ea typeface="Calibri" panose="020F0502020204030204" pitchFamily="34" charset="0"/>
                <a:cs typeface="Times New Roman" panose="02020603050405020304" pitchFamily="18" charset="0"/>
              </a:rPr>
              <a:t>@delaneyhardware.com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    Mark Smith, Product, Display and In-Store	msmith</a:t>
            </a:r>
            <a:r>
              <a:rPr lang="en-US" sz="1000" dirty="0">
                <a:ea typeface="Calibri" panose="020F0502020204030204" pitchFamily="34" charset="0"/>
                <a:cs typeface="Times New Roman" panose="02020603050405020304" pitchFamily="18" charset="0"/>
              </a:rPr>
              <a:t>@delaneyhardware.com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    Shaun Burch, Marketing &amp; Sales Events Coord.	sburch</a:t>
            </a:r>
            <a:r>
              <a:rPr lang="en-US" sz="1000" dirty="0">
                <a:ea typeface="Calibri" panose="020F0502020204030204" pitchFamily="34" charset="0"/>
                <a:cs typeface="Times New Roman" panose="02020603050405020304" pitchFamily="18" charset="0"/>
              </a:rPr>
              <a:t>@delaneyhardware.com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    Andre, Suazo, Lead Generation Manager	</a:t>
            </a:r>
            <a:r>
              <a:rPr lang="en-US" sz="1000" dirty="0" err="1">
                <a:effectLst/>
                <a:latin typeface="Calibri" panose="020F0502020204030204" pitchFamily="34" charset="0"/>
                <a:ea typeface="Calibri" panose="020F0502020204030204" pitchFamily="34" charset="0"/>
                <a:cs typeface="Times New Roman" panose="02020603050405020304" pitchFamily="18" charset="0"/>
              </a:rPr>
              <a:t>asuazo@delaneyhardware.com</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00" dirty="0">
                <a:effectLst/>
                <a:latin typeface="Calibri" panose="020F0502020204030204" pitchFamily="34" charset="0"/>
                <a:ea typeface="Calibri" panose="020F0502020204030204" pitchFamily="34" charset="0"/>
                <a:cs typeface="Times New Roman" panose="02020603050405020304" pitchFamily="18" charset="0"/>
              </a:rPr>
              <a:t>   Creative Services &amp; Collateral Coordinator 	TBD</a:t>
            </a:r>
          </a:p>
        </p:txBody>
      </p:sp>
      <p:cxnSp>
        <p:nvCxnSpPr>
          <p:cNvPr id="24" name="Straight Connector 23">
            <a:extLst>
              <a:ext uri="{FF2B5EF4-FFF2-40B4-BE49-F238E27FC236}">
                <a16:creationId xmlns:a16="http://schemas.microsoft.com/office/drawing/2014/main" id="{CBA02F6C-F861-3538-316F-2629E2306934}"/>
              </a:ext>
            </a:extLst>
          </p:cNvPr>
          <p:cNvCxnSpPr>
            <a:cxnSpLocks/>
          </p:cNvCxnSpPr>
          <p:nvPr/>
        </p:nvCxnSpPr>
        <p:spPr>
          <a:xfrm>
            <a:off x="384938" y="2423671"/>
            <a:ext cx="603239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D3F0232-41AF-F84B-F074-CBAAAF5322D8}"/>
              </a:ext>
            </a:extLst>
          </p:cNvPr>
          <p:cNvCxnSpPr>
            <a:cxnSpLocks/>
          </p:cNvCxnSpPr>
          <p:nvPr/>
        </p:nvCxnSpPr>
        <p:spPr>
          <a:xfrm>
            <a:off x="501707" y="3903898"/>
            <a:ext cx="603239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1613495"/>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8CA1C-8178-D6EB-96AE-3E4CC1CA34D3}"/>
              </a:ext>
            </a:extLst>
          </p:cNvPr>
          <p:cNvSpPr>
            <a:spLocks noGrp="1"/>
          </p:cNvSpPr>
          <p:nvPr>
            <p:ph type="title"/>
          </p:nvPr>
        </p:nvSpPr>
        <p:spPr>
          <a:xfrm>
            <a:off x="1128834" y="925287"/>
            <a:ext cx="5401842" cy="590195"/>
          </a:xfrm>
        </p:spPr>
        <p:txBody>
          <a:bodyPr>
            <a:normAutofit/>
          </a:bodyPr>
          <a:lstStyle/>
          <a:p>
            <a:r>
              <a:rPr lang="en-US" dirty="0"/>
              <a:t>INSIDE SALES TEAM 	</a:t>
            </a:r>
          </a:p>
        </p:txBody>
      </p:sp>
      <p:sp>
        <p:nvSpPr>
          <p:cNvPr id="3" name="Content Placeholder 2">
            <a:extLst>
              <a:ext uri="{FF2B5EF4-FFF2-40B4-BE49-F238E27FC236}">
                <a16:creationId xmlns:a16="http://schemas.microsoft.com/office/drawing/2014/main" id="{5963BC54-69F6-5D02-3E4A-C66937FA4917}"/>
              </a:ext>
            </a:extLst>
          </p:cNvPr>
          <p:cNvSpPr>
            <a:spLocks noGrp="1"/>
          </p:cNvSpPr>
          <p:nvPr>
            <p:ph idx="1"/>
          </p:nvPr>
        </p:nvSpPr>
        <p:spPr>
          <a:xfrm>
            <a:off x="1016732" y="1599642"/>
            <a:ext cx="2724589" cy="3429444"/>
          </a:xfrm>
        </p:spPr>
        <p:txBody>
          <a:bodyPr>
            <a:normAutofit fontScale="62500" lnSpcReduction="20000"/>
          </a:bodyPr>
          <a:lstStyle/>
          <a:p>
            <a:r>
              <a:rPr lang="en-US" dirty="0"/>
              <a:t>REGION 1 – TRAVIS RICHBURG</a:t>
            </a:r>
          </a:p>
          <a:p>
            <a:pPr lvl="1"/>
            <a:r>
              <a:rPr lang="en-US" sz="1400" dirty="0">
                <a:hlinkClick r:id="rId3"/>
              </a:rPr>
              <a:t>TRICHBURG@DELANEYHARDWARE.COM</a:t>
            </a:r>
            <a:endParaRPr lang="en-US" sz="1400" dirty="0"/>
          </a:p>
          <a:p>
            <a:pPr marL="257175" lvl="1" indent="0">
              <a:buNone/>
            </a:pPr>
            <a:r>
              <a:rPr lang="en-US" sz="1400" dirty="0"/>
              <a:t>EXT: 1788</a:t>
            </a:r>
          </a:p>
          <a:p>
            <a:pPr marL="257175" lvl="1" indent="0">
              <a:buNone/>
            </a:pPr>
            <a:endParaRPr lang="en-US" dirty="0"/>
          </a:p>
          <a:p>
            <a:pPr marL="257175" lvl="1" indent="0">
              <a:buNone/>
            </a:pPr>
            <a:endParaRPr lang="en-US" dirty="0"/>
          </a:p>
          <a:p>
            <a:r>
              <a:rPr lang="en-US" dirty="0"/>
              <a:t>REGION 2 – LAUREN WILLIAMS </a:t>
            </a:r>
          </a:p>
          <a:p>
            <a:pPr lvl="1"/>
            <a:r>
              <a:rPr lang="en-US" sz="1400" dirty="0">
                <a:hlinkClick r:id="rId4"/>
              </a:rPr>
              <a:t>LWILLIAMS@DELANEYHARDWARE.COM</a:t>
            </a:r>
            <a:r>
              <a:rPr lang="en-US" sz="1400" dirty="0"/>
              <a:t> </a:t>
            </a:r>
          </a:p>
          <a:p>
            <a:pPr marL="257175" lvl="1" indent="0">
              <a:buNone/>
            </a:pPr>
            <a:r>
              <a:rPr lang="en-US" sz="1400" dirty="0"/>
              <a:t>EXT: 1762</a:t>
            </a:r>
          </a:p>
          <a:p>
            <a:pPr marL="257175" lvl="1" indent="0">
              <a:buNone/>
            </a:pPr>
            <a:endParaRPr lang="en-US" dirty="0"/>
          </a:p>
          <a:p>
            <a:pPr marL="257175" lvl="1" indent="0">
              <a:buNone/>
            </a:pPr>
            <a:endParaRPr lang="en-US" dirty="0"/>
          </a:p>
          <a:p>
            <a:r>
              <a:rPr lang="en-US" dirty="0"/>
              <a:t>REGION 3 – NICOLE MCGEE</a:t>
            </a:r>
          </a:p>
          <a:p>
            <a:pPr lvl="1"/>
            <a:r>
              <a:rPr lang="en-US" sz="1400" dirty="0">
                <a:hlinkClick r:id="rId5"/>
              </a:rPr>
              <a:t>NMCGEE@DELANEYHARDWARE.COM</a:t>
            </a:r>
            <a:r>
              <a:rPr lang="en-US" sz="1400" dirty="0"/>
              <a:t> </a:t>
            </a:r>
          </a:p>
          <a:p>
            <a:pPr marL="257175" lvl="1" indent="0">
              <a:buNone/>
            </a:pPr>
            <a:r>
              <a:rPr lang="en-US" sz="1400" dirty="0"/>
              <a:t>EXT: 1799</a:t>
            </a:r>
          </a:p>
          <a:p>
            <a:pPr marL="257175" lvl="1" indent="0">
              <a:buNone/>
            </a:pPr>
            <a:endParaRPr lang="en-US" dirty="0"/>
          </a:p>
          <a:p>
            <a:r>
              <a:rPr lang="en-US" dirty="0"/>
              <a:t>REGION 4 – CELESTE DIBLIK (LEAD)</a:t>
            </a:r>
          </a:p>
          <a:p>
            <a:pPr lvl="1"/>
            <a:r>
              <a:rPr lang="en-US" sz="1400" dirty="0">
                <a:hlinkClick r:id="rId6"/>
              </a:rPr>
              <a:t>CDIBLIK@DELANEYHARDWARE.COM</a:t>
            </a:r>
            <a:r>
              <a:rPr lang="en-US" sz="1400" dirty="0"/>
              <a:t> </a:t>
            </a:r>
          </a:p>
          <a:p>
            <a:pPr marL="257175" lvl="1" indent="0">
              <a:buNone/>
            </a:pPr>
            <a:r>
              <a:rPr lang="en-US" sz="1400" dirty="0"/>
              <a:t>EXT: 1784</a:t>
            </a:r>
          </a:p>
        </p:txBody>
      </p:sp>
      <p:sp>
        <p:nvSpPr>
          <p:cNvPr id="4" name="TextBox 3">
            <a:extLst>
              <a:ext uri="{FF2B5EF4-FFF2-40B4-BE49-F238E27FC236}">
                <a16:creationId xmlns:a16="http://schemas.microsoft.com/office/drawing/2014/main" id="{02ED61B3-93F1-E8C5-F42E-102868D4E5AB}"/>
              </a:ext>
            </a:extLst>
          </p:cNvPr>
          <p:cNvSpPr txBox="1"/>
          <p:nvPr/>
        </p:nvSpPr>
        <p:spPr>
          <a:xfrm>
            <a:off x="3732205" y="1616989"/>
            <a:ext cx="2880320" cy="3154069"/>
          </a:xfrm>
          <a:prstGeom prst="rect">
            <a:avLst/>
          </a:prstGeom>
          <a:noFill/>
          <a:ln>
            <a:solidFill>
              <a:schemeClr val="accent6"/>
            </a:solidFill>
          </a:ln>
        </p:spPr>
        <p:txBody>
          <a:bodyPr wrap="square" rtlCol="0">
            <a:spAutoFit/>
          </a:bodyPr>
          <a:lstStyle/>
          <a:p>
            <a:pPr marL="285750" indent="-285750">
              <a:lnSpc>
                <a:spcPct val="150000"/>
              </a:lnSpc>
              <a:buFont typeface="Arial" panose="020B0604020202020204" pitchFamily="34" charset="0"/>
              <a:buChar char="•"/>
            </a:pPr>
            <a:r>
              <a:rPr lang="en-US" sz="1600" dirty="0"/>
              <a:t>Help with opportunities, including outbound calling </a:t>
            </a:r>
          </a:p>
          <a:p>
            <a:pPr marL="285750" indent="-285750">
              <a:lnSpc>
                <a:spcPct val="150000"/>
              </a:lnSpc>
              <a:buFont typeface="Arial" panose="020B0604020202020204" pitchFamily="34" charset="0"/>
              <a:buChar char="•"/>
            </a:pPr>
            <a:r>
              <a:rPr lang="en-US" sz="1600" dirty="0"/>
              <a:t>Process quotes </a:t>
            </a:r>
          </a:p>
          <a:p>
            <a:pPr marL="285750" indent="-285750">
              <a:lnSpc>
                <a:spcPct val="150000"/>
              </a:lnSpc>
              <a:buFont typeface="Arial" panose="020B0604020202020204" pitchFamily="34" charset="0"/>
              <a:buChar char="•"/>
            </a:pPr>
            <a:r>
              <a:rPr lang="en-US" sz="1600" dirty="0"/>
              <a:t>Handle Pricing Requests</a:t>
            </a:r>
          </a:p>
          <a:p>
            <a:pPr marL="285750" indent="-285750">
              <a:lnSpc>
                <a:spcPct val="150000"/>
              </a:lnSpc>
              <a:buFont typeface="Arial" panose="020B0604020202020204" pitchFamily="34" charset="0"/>
              <a:buChar char="•"/>
            </a:pPr>
            <a:r>
              <a:rPr lang="en-US" sz="1600" dirty="0"/>
              <a:t>Process RGA/Credit Requests</a:t>
            </a:r>
          </a:p>
          <a:p>
            <a:pPr marL="285750" indent="-285750">
              <a:lnSpc>
                <a:spcPct val="150000"/>
              </a:lnSpc>
              <a:buFont typeface="Arial" panose="020B0604020202020204" pitchFamily="34" charset="0"/>
              <a:buChar char="•"/>
            </a:pPr>
            <a:r>
              <a:rPr lang="en-US" sz="1600" dirty="0"/>
              <a:t>Develop Sample &amp; Literature Requests</a:t>
            </a:r>
          </a:p>
          <a:p>
            <a:pPr marL="160734" indent="-160734">
              <a:lnSpc>
                <a:spcPct val="200000"/>
              </a:lnSpc>
              <a:buFont typeface="Courier New" panose="02070309020205020404" pitchFamily="49" charset="0"/>
              <a:buChar char="o"/>
            </a:pPr>
            <a:endParaRPr lang="en-US" dirty="0"/>
          </a:p>
        </p:txBody>
      </p:sp>
      <p:pic>
        <p:nvPicPr>
          <p:cNvPr id="6" name="Picture 5" descr="A person smiling for the camera&#10;&#10;Description automatically generated with low confidence">
            <a:extLst>
              <a:ext uri="{FF2B5EF4-FFF2-40B4-BE49-F238E27FC236}">
                <a16:creationId xmlns:a16="http://schemas.microsoft.com/office/drawing/2014/main" id="{BF42C234-9A75-273C-B61D-F644107C47E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6400" t="12900" r="18398" b="36700"/>
          <a:stretch/>
        </p:blipFill>
        <p:spPr>
          <a:xfrm>
            <a:off x="200546" y="4067829"/>
            <a:ext cx="829045" cy="961257"/>
          </a:xfrm>
          <a:prstGeom prst="rect">
            <a:avLst/>
          </a:prstGeom>
        </p:spPr>
      </p:pic>
      <p:pic>
        <p:nvPicPr>
          <p:cNvPr id="8" name="Picture 7" descr="A picture containing person&#10;&#10;Description automatically generated">
            <a:extLst>
              <a:ext uri="{FF2B5EF4-FFF2-40B4-BE49-F238E27FC236}">
                <a16:creationId xmlns:a16="http://schemas.microsoft.com/office/drawing/2014/main" id="{972AC08C-3FF6-8C43-A68C-065EAAF4C71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20906"/>
          <a:stretch/>
        </p:blipFill>
        <p:spPr>
          <a:xfrm>
            <a:off x="200546" y="3043324"/>
            <a:ext cx="829045" cy="874303"/>
          </a:xfrm>
          <a:prstGeom prst="rect">
            <a:avLst/>
          </a:prstGeom>
        </p:spPr>
      </p:pic>
      <p:pic>
        <p:nvPicPr>
          <p:cNvPr id="10" name="Picture 9" descr="A person wearing sunglasses and a hat&#10;&#10;Description automatically generated with medium confidence">
            <a:extLst>
              <a:ext uri="{FF2B5EF4-FFF2-40B4-BE49-F238E27FC236}">
                <a16:creationId xmlns:a16="http://schemas.microsoft.com/office/drawing/2014/main" id="{F2F59E2A-F202-C0E8-9064-B56ABE4A988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424" t="1614" r="424" b="32741"/>
          <a:stretch/>
        </p:blipFill>
        <p:spPr>
          <a:xfrm>
            <a:off x="203912" y="1023577"/>
            <a:ext cx="805440" cy="936105"/>
          </a:xfrm>
          <a:prstGeom prst="rect">
            <a:avLst/>
          </a:prstGeom>
        </p:spPr>
      </p:pic>
      <p:pic>
        <p:nvPicPr>
          <p:cNvPr id="12" name="Picture 11">
            <a:extLst>
              <a:ext uri="{FF2B5EF4-FFF2-40B4-BE49-F238E27FC236}">
                <a16:creationId xmlns:a16="http://schemas.microsoft.com/office/drawing/2014/main" id="{EAEA76F6-5B60-42AA-C479-B0E150D706C7}"/>
              </a:ext>
            </a:extLst>
          </p:cNvPr>
          <p:cNvPicPr>
            <a:picLocks noChangeAspect="1"/>
          </p:cNvPicPr>
          <p:nvPr/>
        </p:nvPicPr>
        <p:blipFill rotWithShape="1">
          <a:blip r:embed="rId10">
            <a:extLst>
              <a:ext uri="{28A0092B-C50C-407E-A947-70E740481C1C}">
                <a14:useLocalDpi xmlns:a14="http://schemas.microsoft.com/office/drawing/2010/main" val="0"/>
              </a:ext>
            </a:extLst>
          </a:blip>
          <a:srcRect t="6430" b="42840"/>
          <a:stretch/>
        </p:blipFill>
        <p:spPr>
          <a:xfrm>
            <a:off x="194117" y="2081495"/>
            <a:ext cx="829045" cy="874303"/>
          </a:xfrm>
          <a:prstGeom prst="rect">
            <a:avLst/>
          </a:prstGeom>
        </p:spPr>
      </p:pic>
    </p:spTree>
    <p:extLst>
      <p:ext uri="{BB962C8B-B14F-4D97-AF65-F5344CB8AC3E}">
        <p14:creationId xmlns:p14="http://schemas.microsoft.com/office/powerpoint/2010/main" val="3060288484"/>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44F14E-B079-8416-E11B-54A9EC439318}"/>
              </a:ext>
            </a:extLst>
          </p:cNvPr>
          <p:cNvSpPr>
            <a:spLocks noGrp="1"/>
          </p:cNvSpPr>
          <p:nvPr>
            <p:ph type="sldNum" sz="quarter" idx="12"/>
          </p:nvPr>
        </p:nvSpPr>
        <p:spPr/>
        <p:txBody>
          <a:bodyPr/>
          <a:lstStyle/>
          <a:p>
            <a:pPr>
              <a:defRPr/>
            </a:pPr>
            <a:fld id="{4E34A4CB-1414-4639-9DC6-6E00E6B2ACDE}" type="slidenum">
              <a:rPr lang="en-US" smtClean="0"/>
              <a:pPr>
                <a:defRPr/>
              </a:pPr>
              <a:t>5</a:t>
            </a:fld>
            <a:endParaRPr lang="en-US" dirty="0"/>
          </a:p>
        </p:txBody>
      </p:sp>
      <p:pic>
        <p:nvPicPr>
          <p:cNvPr id="4" name="Picture 3" descr="A large building with a parking lot&#10;&#10;Description automatically generated with low confidence">
            <a:extLst>
              <a:ext uri="{FF2B5EF4-FFF2-40B4-BE49-F238E27FC236}">
                <a16:creationId xmlns:a16="http://schemas.microsoft.com/office/drawing/2014/main" id="{1A3FE319-2290-84BA-EFC9-D8850B6BCF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50"/>
            <a:ext cx="6858000" cy="2306003"/>
          </a:xfrm>
          <a:prstGeom prst="rect">
            <a:avLst/>
          </a:prstGeom>
        </p:spPr>
      </p:pic>
      <p:pic>
        <p:nvPicPr>
          <p:cNvPr id="6" name="Picture 5" descr="A picture containing text, sky, outdoor, road&#10;&#10;Description automatically generated">
            <a:extLst>
              <a:ext uri="{FF2B5EF4-FFF2-40B4-BE49-F238E27FC236}">
                <a16:creationId xmlns:a16="http://schemas.microsoft.com/office/drawing/2014/main" id="{483C6C52-63B3-AF07-78A1-F9AA25FEB4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60458"/>
            <a:ext cx="6858000" cy="2571750"/>
          </a:xfrm>
          <a:prstGeom prst="rect">
            <a:avLst/>
          </a:prstGeom>
        </p:spPr>
      </p:pic>
      <p:sp>
        <p:nvSpPr>
          <p:cNvPr id="7" name="Rectangle 6">
            <a:extLst>
              <a:ext uri="{FF2B5EF4-FFF2-40B4-BE49-F238E27FC236}">
                <a16:creationId xmlns:a16="http://schemas.microsoft.com/office/drawing/2014/main" id="{3377E1D4-B005-005E-4E34-69877C8EAB9D}"/>
              </a:ext>
            </a:extLst>
          </p:cNvPr>
          <p:cNvSpPr/>
          <p:nvPr/>
        </p:nvSpPr>
        <p:spPr>
          <a:xfrm>
            <a:off x="0" y="1239602"/>
            <a:ext cx="6858000" cy="2937353"/>
          </a:xfrm>
          <a:prstGeom prst="rect">
            <a:avLst/>
          </a:prstGeom>
          <a:gradFill>
            <a:gsLst>
              <a:gs pos="0">
                <a:schemeClr val="bg1">
                  <a:alpha val="0"/>
                </a:schemeClr>
              </a:gs>
              <a:gs pos="20000">
                <a:schemeClr val="accent5">
                  <a:lumMod val="97000"/>
                  <a:lumOff val="3000"/>
                </a:schemeClr>
              </a:gs>
              <a:gs pos="100000">
                <a:schemeClr val="accent5">
                  <a:lumMod val="60000"/>
                  <a:lumOff val="40000"/>
                  <a:alpha val="0"/>
                </a:schemeClr>
              </a:gs>
              <a:gs pos="80000">
                <a:schemeClr val="accent5">
                  <a:lumMod val="60000"/>
                  <a:lumOff val="4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DCC9A9C3-0239-EDB8-76A5-3ED7CE03A80E}"/>
              </a:ext>
            </a:extLst>
          </p:cNvPr>
          <p:cNvSpPr txBox="1"/>
          <p:nvPr/>
        </p:nvSpPr>
        <p:spPr>
          <a:xfrm>
            <a:off x="692696" y="1897544"/>
            <a:ext cx="5472608" cy="1754326"/>
          </a:xfrm>
          <a:prstGeom prst="rect">
            <a:avLst/>
          </a:prstGeom>
          <a:noFill/>
        </p:spPr>
        <p:txBody>
          <a:bodyPr wrap="square" rtlCol="0">
            <a:spAutoFit/>
          </a:bodyPr>
          <a:lstStyle/>
          <a:p>
            <a:pPr algn="ctr"/>
            <a:r>
              <a:rPr lang="en-US" sz="1200" b="1" dirty="0"/>
              <a:t>-  New, custom buildout housing our distribution center, customer service teams and front office associates</a:t>
            </a:r>
          </a:p>
          <a:p>
            <a:pPr marL="171450" indent="-171450" algn="ctr">
              <a:buFontTx/>
              <a:buChar char="-"/>
            </a:pPr>
            <a:r>
              <a:rPr lang="en-US" sz="1200" b="1" dirty="0"/>
              <a:t>165,000 square feet, more than double our previous size</a:t>
            </a:r>
          </a:p>
          <a:p>
            <a:pPr marL="171450" indent="-171450" algn="ctr">
              <a:buFontTx/>
              <a:buChar char="-"/>
            </a:pPr>
            <a:r>
              <a:rPr lang="en-US" sz="1200" b="1" dirty="0"/>
              <a:t>4-story barcode racking system</a:t>
            </a:r>
          </a:p>
          <a:p>
            <a:pPr marL="171450" indent="-171450" algn="ctr">
              <a:buFontTx/>
              <a:buChar char="-"/>
            </a:pPr>
            <a:r>
              <a:rPr lang="en-US" sz="1200" b="1" dirty="0"/>
              <a:t>34 bays, 2 ramps (versus 5 bays at previous location)</a:t>
            </a:r>
          </a:p>
          <a:p>
            <a:pPr marL="171450" indent="-171450" algn="ctr">
              <a:buFontTx/>
              <a:buChar char="-"/>
            </a:pPr>
            <a:r>
              <a:rPr lang="en-US" sz="1200" b="1" dirty="0"/>
              <a:t>Dedicated keying stations</a:t>
            </a:r>
          </a:p>
          <a:p>
            <a:pPr marL="171450" indent="-171450" algn="ctr">
              <a:buFontTx/>
              <a:buChar char="-"/>
            </a:pPr>
            <a:r>
              <a:rPr lang="en-US" sz="1200" b="1" dirty="0"/>
              <a:t>All-new warehouse management system underway</a:t>
            </a:r>
          </a:p>
          <a:p>
            <a:pPr marL="171450" indent="-171450" algn="ctr">
              <a:buFontTx/>
              <a:buChar char="-"/>
            </a:pPr>
            <a:r>
              <a:rPr lang="en-US" sz="1200" b="1" dirty="0"/>
              <a:t>Distribution center bolstered by staffing and expertise added across operational leadership in customer service and warehouse</a:t>
            </a:r>
            <a:endParaRPr lang="en-US" dirty="0"/>
          </a:p>
        </p:txBody>
      </p:sp>
    </p:spTree>
    <p:extLst>
      <p:ext uri="{BB962C8B-B14F-4D97-AF65-F5344CB8AC3E}">
        <p14:creationId xmlns:p14="http://schemas.microsoft.com/office/powerpoint/2010/main" val="3646811126"/>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oxes On Rack In Warehouse">
            <a:extLst>
              <a:ext uri="{FF2B5EF4-FFF2-40B4-BE49-F238E27FC236}">
                <a16:creationId xmlns:a16="http://schemas.microsoft.com/office/drawing/2014/main" id="{EA0AFCFC-3BFA-551F-6F94-57DDE5090848}"/>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11198"/>
          <a:stretch/>
        </p:blipFill>
        <p:spPr>
          <a:xfrm>
            <a:off x="0" y="0"/>
            <a:ext cx="6858000" cy="5143500"/>
          </a:xfrm>
          <a:prstGeom prst="rect">
            <a:avLst/>
          </a:prstGeom>
        </p:spPr>
      </p:pic>
      <p:sp>
        <p:nvSpPr>
          <p:cNvPr id="10" name="Rectangle 9">
            <a:extLst>
              <a:ext uri="{FF2B5EF4-FFF2-40B4-BE49-F238E27FC236}">
                <a16:creationId xmlns:a16="http://schemas.microsoft.com/office/drawing/2014/main" id="{09F0C8AD-C091-A27D-A7FA-0D3B09F82A50}"/>
              </a:ext>
            </a:extLst>
          </p:cNvPr>
          <p:cNvSpPr/>
          <p:nvPr/>
        </p:nvSpPr>
        <p:spPr>
          <a:xfrm>
            <a:off x="836712" y="1059582"/>
            <a:ext cx="5472608" cy="302433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lide Number Placeholder 1">
            <a:extLst>
              <a:ext uri="{FF2B5EF4-FFF2-40B4-BE49-F238E27FC236}">
                <a16:creationId xmlns:a16="http://schemas.microsoft.com/office/drawing/2014/main" id="{3A51329A-AF20-EEB0-8CEA-B8C3DCC06E1C}"/>
              </a:ext>
            </a:extLst>
          </p:cNvPr>
          <p:cNvSpPr>
            <a:spLocks noGrp="1"/>
          </p:cNvSpPr>
          <p:nvPr>
            <p:ph type="sldNum" sz="quarter" idx="12"/>
          </p:nvPr>
        </p:nvSpPr>
        <p:spPr/>
        <p:txBody>
          <a:bodyPr/>
          <a:lstStyle/>
          <a:p>
            <a:pPr>
              <a:defRPr/>
            </a:pPr>
            <a:fld id="{4E34A4CB-1414-4639-9DC6-6E00E6B2ACDE}" type="slidenum">
              <a:rPr lang="en-US" smtClean="0"/>
              <a:pPr>
                <a:defRPr/>
              </a:pPr>
              <a:t>6</a:t>
            </a:fld>
            <a:endParaRPr lang="en-US" dirty="0"/>
          </a:p>
        </p:txBody>
      </p:sp>
      <p:sp>
        <p:nvSpPr>
          <p:cNvPr id="3" name="TextBox 2">
            <a:extLst>
              <a:ext uri="{FF2B5EF4-FFF2-40B4-BE49-F238E27FC236}">
                <a16:creationId xmlns:a16="http://schemas.microsoft.com/office/drawing/2014/main" id="{732AA042-2AB4-A2B4-BA2C-E00A09570993}"/>
              </a:ext>
            </a:extLst>
          </p:cNvPr>
          <p:cNvSpPr txBox="1"/>
          <p:nvPr/>
        </p:nvSpPr>
        <p:spPr>
          <a:xfrm>
            <a:off x="2219380" y="2297394"/>
            <a:ext cx="3150242" cy="954107"/>
          </a:xfrm>
          <a:prstGeom prst="rect">
            <a:avLst/>
          </a:prstGeom>
          <a:noFill/>
        </p:spPr>
        <p:txBody>
          <a:bodyPr wrap="square" rtlCol="0">
            <a:spAutoFit/>
          </a:bodyPr>
          <a:lstStyle/>
          <a:p>
            <a:r>
              <a:rPr lang="en-US" sz="2800" dirty="0"/>
              <a:t>Operations Update</a:t>
            </a:r>
          </a:p>
          <a:p>
            <a:endParaRPr lang="en-US" sz="2800" dirty="0"/>
          </a:p>
        </p:txBody>
      </p:sp>
      <p:pic>
        <p:nvPicPr>
          <p:cNvPr id="4" name="Graphic 3" descr="Warehouse with solid fill">
            <a:extLst>
              <a:ext uri="{FF2B5EF4-FFF2-40B4-BE49-F238E27FC236}">
                <a16:creationId xmlns:a16="http://schemas.microsoft.com/office/drawing/2014/main" id="{F18DC874-D821-ABEF-3E59-5A50748E923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0846" y="2114550"/>
            <a:ext cx="914400" cy="914400"/>
          </a:xfrm>
          <a:prstGeom prst="rect">
            <a:avLst/>
          </a:prstGeom>
        </p:spPr>
      </p:pic>
      <p:pic>
        <p:nvPicPr>
          <p:cNvPr id="12" name="Picture 11" descr="A picture containing box, shelf&#10;&#10;Description automatically generated">
            <a:extLst>
              <a:ext uri="{FF2B5EF4-FFF2-40B4-BE49-F238E27FC236}">
                <a16:creationId xmlns:a16="http://schemas.microsoft.com/office/drawing/2014/main" id="{6B1324E6-312A-82FC-F325-9818396F903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56262" y="3031524"/>
            <a:ext cx="3277127" cy="2197314"/>
          </a:xfrm>
          <a:prstGeom prst="rect">
            <a:avLst/>
          </a:prstGeom>
        </p:spPr>
      </p:pic>
    </p:spTree>
    <p:extLst>
      <p:ext uri="{BB962C8B-B14F-4D97-AF65-F5344CB8AC3E}">
        <p14:creationId xmlns:p14="http://schemas.microsoft.com/office/powerpoint/2010/main" val="3600461322"/>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road, outdoor&#10;&#10;Description automatically generated">
            <a:extLst>
              <a:ext uri="{FF2B5EF4-FFF2-40B4-BE49-F238E27FC236}">
                <a16:creationId xmlns:a16="http://schemas.microsoft.com/office/drawing/2014/main" id="{D2A8C0EA-5893-E64C-54B5-257A3F0BD7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85" y="17748"/>
            <a:ext cx="6884807" cy="4754880"/>
          </a:xfrm>
          <a:prstGeom prst="rect">
            <a:avLst/>
          </a:prstGeom>
        </p:spPr>
      </p:pic>
      <p:pic>
        <p:nvPicPr>
          <p:cNvPr id="10" name="Picture 9" descr="A picture containing text, warehouse, marketplace&#10;&#10;Description automatically generated">
            <a:extLst>
              <a:ext uri="{FF2B5EF4-FFF2-40B4-BE49-F238E27FC236}">
                <a16:creationId xmlns:a16="http://schemas.microsoft.com/office/drawing/2014/main" id="{FB3C8B05-303C-5FCD-B0DC-792F277847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632" y="3015413"/>
            <a:ext cx="6183978" cy="2076617"/>
          </a:xfrm>
          <a:prstGeom prst="rect">
            <a:avLst/>
          </a:prstGeom>
          <a:ln w="22225">
            <a:solidFill>
              <a:schemeClr val="bg1"/>
            </a:solidFill>
          </a:ln>
        </p:spPr>
      </p:pic>
      <p:sp>
        <p:nvSpPr>
          <p:cNvPr id="2" name="Slide Number Placeholder 1">
            <a:extLst>
              <a:ext uri="{FF2B5EF4-FFF2-40B4-BE49-F238E27FC236}">
                <a16:creationId xmlns:a16="http://schemas.microsoft.com/office/drawing/2014/main" id="{BD7A7726-0C6F-EEBD-C4AF-25288D799D47}"/>
              </a:ext>
            </a:extLst>
          </p:cNvPr>
          <p:cNvSpPr>
            <a:spLocks noGrp="1"/>
          </p:cNvSpPr>
          <p:nvPr>
            <p:ph type="sldNum" sz="quarter" idx="12"/>
          </p:nvPr>
        </p:nvSpPr>
        <p:spPr/>
        <p:txBody>
          <a:bodyPr/>
          <a:lstStyle/>
          <a:p>
            <a:pPr>
              <a:defRPr/>
            </a:pPr>
            <a:fld id="{4E34A4CB-1414-4639-9DC6-6E00E6B2ACDE}" type="slidenum">
              <a:rPr lang="en-US" smtClean="0"/>
              <a:pPr>
                <a:defRPr/>
              </a:pPr>
              <a:t>7</a:t>
            </a:fld>
            <a:endParaRPr lang="en-US" dirty="0"/>
          </a:p>
        </p:txBody>
      </p:sp>
      <p:sp>
        <p:nvSpPr>
          <p:cNvPr id="5" name="Rectangle 4">
            <a:extLst>
              <a:ext uri="{FF2B5EF4-FFF2-40B4-BE49-F238E27FC236}">
                <a16:creationId xmlns:a16="http://schemas.microsoft.com/office/drawing/2014/main" id="{28A8FCFA-2F04-8C1F-A25F-1F9D5CB5157C}"/>
              </a:ext>
            </a:extLst>
          </p:cNvPr>
          <p:cNvSpPr/>
          <p:nvPr/>
        </p:nvSpPr>
        <p:spPr>
          <a:xfrm>
            <a:off x="23491" y="395248"/>
            <a:ext cx="2469405" cy="1384995"/>
          </a:xfrm>
          <a:prstGeom prst="rect">
            <a:avLst/>
          </a:prstGeom>
        </p:spPr>
        <p:txBody>
          <a:bodyPr wrap="square">
            <a:spAutoFit/>
          </a:bodyPr>
          <a:lstStyle/>
          <a:p>
            <a:pPr lvl="0" defTabSz="685800">
              <a:spcBef>
                <a:spcPts val="0"/>
              </a:spcBef>
              <a:buClr>
                <a:srgbClr val="38546E"/>
              </a:buClr>
              <a:buSzPct val="115000"/>
            </a:pPr>
            <a:r>
              <a:rPr lang="en-US" sz="1400" dirty="0">
                <a:solidFill>
                  <a:schemeClr val="bg2">
                    <a:lumMod val="10000"/>
                  </a:schemeClr>
                </a:solidFill>
                <a:latin typeface="Calibri" panose="020F0502020204030204"/>
              </a:rPr>
              <a:t>We’ve bolstered our operations and customer service areas &amp; increased our warehouse and keying staff to provide the level of support Delaney is </a:t>
            </a:r>
            <a:br>
              <a:rPr lang="en-US" sz="1400" dirty="0">
                <a:solidFill>
                  <a:schemeClr val="bg2">
                    <a:lumMod val="10000"/>
                  </a:schemeClr>
                </a:solidFill>
                <a:latin typeface="Calibri" panose="020F0502020204030204"/>
              </a:rPr>
            </a:br>
            <a:r>
              <a:rPr lang="en-US" sz="1400" dirty="0">
                <a:solidFill>
                  <a:schemeClr val="bg2">
                    <a:lumMod val="10000"/>
                  </a:schemeClr>
                </a:solidFill>
                <a:latin typeface="Calibri" panose="020F0502020204030204"/>
              </a:rPr>
              <a:t>known for.</a:t>
            </a:r>
            <a:endParaRPr lang="en-US" sz="1400" dirty="0">
              <a:solidFill>
                <a:schemeClr val="bg2">
                  <a:lumMod val="50000"/>
                </a:schemeClr>
              </a:solidFill>
              <a:latin typeface="Calibri" panose="020F0502020204030204"/>
            </a:endParaRPr>
          </a:p>
        </p:txBody>
      </p:sp>
      <p:sp>
        <p:nvSpPr>
          <p:cNvPr id="6" name="TextBox 5">
            <a:extLst>
              <a:ext uri="{FF2B5EF4-FFF2-40B4-BE49-F238E27FC236}">
                <a16:creationId xmlns:a16="http://schemas.microsoft.com/office/drawing/2014/main" id="{75787947-08CF-8F8C-8FDB-F7B034808312}"/>
              </a:ext>
            </a:extLst>
          </p:cNvPr>
          <p:cNvSpPr txBox="1"/>
          <p:nvPr/>
        </p:nvSpPr>
        <p:spPr>
          <a:xfrm>
            <a:off x="4910545" y="2997427"/>
            <a:ext cx="1932474" cy="2366366"/>
          </a:xfrm>
          <a:prstGeom prst="rect">
            <a:avLst/>
          </a:prstGeom>
          <a:solidFill>
            <a:schemeClr val="bg1"/>
          </a:solidFill>
        </p:spPr>
        <p:txBody>
          <a:bodyPr wrap="square" rIns="108000" bIns="27000" spcCol="360000">
            <a:spAutoFit/>
          </a:bodyPr>
          <a:lstStyle/>
          <a:p>
            <a:pPr algn="ctr" defTabSz="914378" eaLnBrk="1" fontAlgn="auto" hangingPunct="1">
              <a:spcBef>
                <a:spcPts val="0"/>
              </a:spcBef>
              <a:spcAft>
                <a:spcPts val="0"/>
              </a:spcAft>
              <a:defRPr/>
            </a:pPr>
            <a:endParaRPr lang="en-US" sz="1000" i="1" dirty="0"/>
          </a:p>
          <a:p>
            <a:pPr algn="ctr" defTabSz="914378" eaLnBrk="1" fontAlgn="auto" hangingPunct="1">
              <a:spcBef>
                <a:spcPts val="0"/>
              </a:spcBef>
              <a:spcAft>
                <a:spcPts val="0"/>
              </a:spcAft>
              <a:defRPr/>
            </a:pPr>
            <a:r>
              <a:rPr lang="en-US" sz="1000" i="1" dirty="0"/>
              <a:t>The new facility allows us to operate at optimal efficiency, expediting our keying and order fulfillment and decreasing lead times.</a:t>
            </a:r>
          </a:p>
          <a:p>
            <a:pPr algn="ctr" defTabSz="914378" eaLnBrk="1" fontAlgn="auto" hangingPunct="1">
              <a:spcBef>
                <a:spcPts val="0"/>
              </a:spcBef>
              <a:spcAft>
                <a:spcPts val="0"/>
              </a:spcAft>
              <a:defRPr/>
            </a:pPr>
            <a:endParaRPr lang="en-US" sz="1000" i="1" dirty="0"/>
          </a:p>
          <a:p>
            <a:pPr algn="ctr" defTabSz="914378" eaLnBrk="1" fontAlgn="auto" hangingPunct="1">
              <a:spcBef>
                <a:spcPts val="0"/>
              </a:spcBef>
              <a:spcAft>
                <a:spcPts val="0"/>
              </a:spcAft>
              <a:defRPr/>
            </a:pPr>
            <a:r>
              <a:rPr lang="en-US" sz="1000" i="1" dirty="0"/>
              <a:t>We’ve updated our product portfolio and made a significant investment in safety stock to keep top-sellers in inventory.</a:t>
            </a:r>
          </a:p>
          <a:p>
            <a:pPr algn="ctr" defTabSz="914378" eaLnBrk="1" fontAlgn="auto" hangingPunct="1">
              <a:spcBef>
                <a:spcPts val="0"/>
              </a:spcBef>
              <a:spcAft>
                <a:spcPts val="0"/>
              </a:spcAft>
              <a:defRPr/>
            </a:pPr>
            <a:endParaRPr lang="en-US" sz="1000" i="1" dirty="0"/>
          </a:p>
          <a:p>
            <a:pPr algn="ctr" defTabSz="914378" eaLnBrk="1" fontAlgn="auto" hangingPunct="1">
              <a:spcBef>
                <a:spcPts val="0"/>
              </a:spcBef>
              <a:spcAft>
                <a:spcPts val="0"/>
              </a:spcAft>
              <a:defRPr/>
            </a:pPr>
            <a:endParaRPr lang="en-US" sz="900" i="1" dirty="0"/>
          </a:p>
          <a:p>
            <a:pPr algn="ctr" defTabSz="914378" eaLnBrk="1" fontAlgn="auto" hangingPunct="1">
              <a:spcBef>
                <a:spcPts val="0"/>
              </a:spcBef>
              <a:spcAft>
                <a:spcPts val="0"/>
              </a:spcAft>
              <a:defRPr/>
            </a:pPr>
            <a:endParaRPr lang="en-US" sz="1000" i="1" dirty="0"/>
          </a:p>
          <a:p>
            <a:pPr algn="ctr" defTabSz="914378" eaLnBrk="1" fontAlgn="auto" hangingPunct="1">
              <a:spcBef>
                <a:spcPts val="0"/>
              </a:spcBef>
              <a:spcAft>
                <a:spcPts val="0"/>
              </a:spcAft>
              <a:defRPr/>
            </a:pPr>
            <a:endParaRPr lang="en-US" sz="1000" i="1" dirty="0"/>
          </a:p>
        </p:txBody>
      </p:sp>
      <p:sp>
        <p:nvSpPr>
          <p:cNvPr id="14" name="TextBox 13">
            <a:extLst>
              <a:ext uri="{FF2B5EF4-FFF2-40B4-BE49-F238E27FC236}">
                <a16:creationId xmlns:a16="http://schemas.microsoft.com/office/drawing/2014/main" id="{6319D164-8A28-E354-269C-9AA47E1A5305}"/>
              </a:ext>
            </a:extLst>
          </p:cNvPr>
          <p:cNvSpPr txBox="1"/>
          <p:nvPr/>
        </p:nvSpPr>
        <p:spPr>
          <a:xfrm>
            <a:off x="0" y="4499"/>
            <a:ext cx="2485609" cy="369332"/>
          </a:xfrm>
          <a:prstGeom prst="rect">
            <a:avLst/>
          </a:prstGeom>
          <a:solidFill>
            <a:srgbClr val="2C2C2C"/>
          </a:solid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SERVICE IS KEY</a:t>
            </a:r>
          </a:p>
        </p:txBody>
      </p:sp>
      <p:grpSp>
        <p:nvGrpSpPr>
          <p:cNvPr id="9" name="Group 8">
            <a:extLst>
              <a:ext uri="{FF2B5EF4-FFF2-40B4-BE49-F238E27FC236}">
                <a16:creationId xmlns:a16="http://schemas.microsoft.com/office/drawing/2014/main" id="{F3E90636-F9E1-7621-C2DF-F36242A73582}"/>
              </a:ext>
            </a:extLst>
          </p:cNvPr>
          <p:cNvGrpSpPr/>
          <p:nvPr/>
        </p:nvGrpSpPr>
        <p:grpSpPr>
          <a:xfrm>
            <a:off x="908720" y="1887674"/>
            <a:ext cx="904757" cy="904757"/>
            <a:chOff x="913826" y="1836750"/>
            <a:chExt cx="904757" cy="904757"/>
          </a:xfrm>
        </p:grpSpPr>
        <p:sp>
          <p:nvSpPr>
            <p:cNvPr id="12" name="Oval 11">
              <a:extLst>
                <a:ext uri="{FF2B5EF4-FFF2-40B4-BE49-F238E27FC236}">
                  <a16:creationId xmlns:a16="http://schemas.microsoft.com/office/drawing/2014/main" id="{C35D231B-DE2C-B8ED-DE17-0F4E7B09213F}"/>
                </a:ext>
              </a:extLst>
            </p:cNvPr>
            <p:cNvSpPr/>
            <p:nvPr/>
          </p:nvSpPr>
          <p:spPr>
            <a:xfrm>
              <a:off x="913826" y="1836750"/>
              <a:ext cx="904757" cy="904757"/>
            </a:xfrm>
            <a:prstGeom prst="ellipse">
              <a:avLst/>
            </a:prstGeom>
            <a:solidFill>
              <a:srgbClr val="385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ysClr val="windowText" lastClr="000000"/>
                </a:solidFill>
              </a:endParaRPr>
            </a:p>
          </p:txBody>
        </p:sp>
        <p:pic>
          <p:nvPicPr>
            <p:cNvPr id="7" name="Picture 6" descr="Logo&#10;&#10;Description automatically generated">
              <a:extLst>
                <a:ext uri="{FF2B5EF4-FFF2-40B4-BE49-F238E27FC236}">
                  <a16:creationId xmlns:a16="http://schemas.microsoft.com/office/drawing/2014/main" id="{6C2BE3DF-33D3-DC05-16E6-1DF219F596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2424" y="1836750"/>
              <a:ext cx="887560" cy="877824"/>
            </a:xfrm>
            <a:prstGeom prst="rect">
              <a:avLst/>
            </a:prstGeom>
          </p:spPr>
        </p:pic>
      </p:grpSp>
    </p:spTree>
    <p:extLst>
      <p:ext uri="{BB962C8B-B14F-4D97-AF65-F5344CB8AC3E}">
        <p14:creationId xmlns:p14="http://schemas.microsoft.com/office/powerpoint/2010/main" val="877348016"/>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oxes On Rack In Warehouse">
            <a:extLst>
              <a:ext uri="{FF2B5EF4-FFF2-40B4-BE49-F238E27FC236}">
                <a16:creationId xmlns:a16="http://schemas.microsoft.com/office/drawing/2014/main" id="{C2E3708B-D842-47B8-DE6F-936202FC25DB}"/>
              </a:ext>
            </a:extLst>
          </p:cNvPr>
          <p:cNvPicPr>
            <a:picLocks noChangeAspect="1"/>
          </p:cNvPicPr>
          <p:nvPr/>
        </p:nvPicPr>
        <p:blipFill rotWithShape="1">
          <a:blip r:embed="rId3" cstate="print">
            <a:alphaModFix/>
            <a:extLst>
              <a:ext uri="{28A0092B-C50C-407E-A947-70E740481C1C}">
                <a14:useLocalDpi xmlns:a14="http://schemas.microsoft.com/office/drawing/2010/main" val="0"/>
              </a:ext>
            </a:extLst>
          </a:blip>
          <a:srcRect l="11198"/>
          <a:stretch/>
        </p:blipFill>
        <p:spPr>
          <a:xfrm>
            <a:off x="0" y="0"/>
            <a:ext cx="6858000" cy="5143500"/>
          </a:xfrm>
          <a:prstGeom prst="rect">
            <a:avLst/>
          </a:prstGeom>
        </p:spPr>
      </p:pic>
      <p:sp>
        <p:nvSpPr>
          <p:cNvPr id="8" name="Rectangle 7">
            <a:extLst>
              <a:ext uri="{FF2B5EF4-FFF2-40B4-BE49-F238E27FC236}">
                <a16:creationId xmlns:a16="http://schemas.microsoft.com/office/drawing/2014/main" id="{99BA9179-BC8F-7E19-F10F-F8CF2EFDB7FF}"/>
              </a:ext>
            </a:extLst>
          </p:cNvPr>
          <p:cNvSpPr/>
          <p:nvPr/>
        </p:nvSpPr>
        <p:spPr>
          <a:xfrm>
            <a:off x="332656" y="339502"/>
            <a:ext cx="6192688" cy="4500500"/>
          </a:xfrm>
          <a:prstGeom prst="rect">
            <a:avLst/>
          </a:prstGeom>
          <a:solidFill>
            <a:schemeClr val="bg1">
              <a:alpha val="8603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picture containing box, shelf&#10;&#10;Description automatically generated">
            <a:extLst>
              <a:ext uri="{FF2B5EF4-FFF2-40B4-BE49-F238E27FC236}">
                <a16:creationId xmlns:a16="http://schemas.microsoft.com/office/drawing/2014/main" id="{C573A9FE-BE13-9F79-FBBC-A60840EC7AB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65104" y="3431327"/>
            <a:ext cx="2637904" cy="1768715"/>
          </a:xfrm>
          <a:prstGeom prst="rect">
            <a:avLst/>
          </a:prstGeom>
        </p:spPr>
      </p:pic>
      <p:sp>
        <p:nvSpPr>
          <p:cNvPr id="2" name="Slide Number Placeholder 1">
            <a:extLst>
              <a:ext uri="{FF2B5EF4-FFF2-40B4-BE49-F238E27FC236}">
                <a16:creationId xmlns:a16="http://schemas.microsoft.com/office/drawing/2014/main" id="{3A51329A-AF20-EEB0-8CEA-B8C3DCC06E1C}"/>
              </a:ext>
            </a:extLst>
          </p:cNvPr>
          <p:cNvSpPr>
            <a:spLocks noGrp="1"/>
          </p:cNvSpPr>
          <p:nvPr>
            <p:ph type="sldNum" sz="quarter" idx="12"/>
          </p:nvPr>
        </p:nvSpPr>
        <p:spPr/>
        <p:txBody>
          <a:bodyPr/>
          <a:lstStyle/>
          <a:p>
            <a:pPr>
              <a:defRPr/>
            </a:pPr>
            <a:fld id="{4E34A4CB-1414-4639-9DC6-6E00E6B2ACDE}" type="slidenum">
              <a:rPr lang="en-US" smtClean="0"/>
              <a:pPr>
                <a:defRPr/>
              </a:pPr>
              <a:t>8</a:t>
            </a:fld>
            <a:endParaRPr lang="en-US" dirty="0"/>
          </a:p>
        </p:txBody>
      </p:sp>
      <p:graphicFrame>
        <p:nvGraphicFramePr>
          <p:cNvPr id="10" name="Chart 9">
            <a:extLst>
              <a:ext uri="{FF2B5EF4-FFF2-40B4-BE49-F238E27FC236}">
                <a16:creationId xmlns:a16="http://schemas.microsoft.com/office/drawing/2014/main" id="{E338EB63-9DB6-570B-DD1F-4D9601339209}"/>
              </a:ext>
            </a:extLst>
          </p:cNvPr>
          <p:cNvGraphicFramePr>
            <a:graphicFrameLocks/>
          </p:cNvGraphicFramePr>
          <p:nvPr/>
        </p:nvGraphicFramePr>
        <p:xfrm>
          <a:off x="548680" y="2967794"/>
          <a:ext cx="2677849" cy="1647341"/>
        </p:xfrm>
        <a:graphic>
          <a:graphicData uri="http://schemas.openxmlformats.org/drawingml/2006/chart">
            <c:chart xmlns:c="http://schemas.openxmlformats.org/drawingml/2006/chart" xmlns:r="http://schemas.openxmlformats.org/officeDocument/2006/relationships" r:id="rId5"/>
          </a:graphicData>
        </a:graphic>
      </p:graphicFrame>
      <p:sp>
        <p:nvSpPr>
          <p:cNvPr id="4" name="TextBox 3">
            <a:extLst>
              <a:ext uri="{FF2B5EF4-FFF2-40B4-BE49-F238E27FC236}">
                <a16:creationId xmlns:a16="http://schemas.microsoft.com/office/drawing/2014/main" id="{C8E7A5AB-24D3-EF1A-E9D1-E5B1FCF1824C}"/>
              </a:ext>
            </a:extLst>
          </p:cNvPr>
          <p:cNvSpPr txBox="1"/>
          <p:nvPr/>
        </p:nvSpPr>
        <p:spPr>
          <a:xfrm>
            <a:off x="745696" y="995457"/>
            <a:ext cx="3419387" cy="1569660"/>
          </a:xfrm>
          <a:prstGeom prst="rect">
            <a:avLst/>
          </a:prstGeom>
          <a:noFill/>
        </p:spPr>
        <p:txBody>
          <a:bodyPr wrap="square" rtlCol="0">
            <a:spAutoFit/>
          </a:bodyPr>
          <a:lstStyle/>
          <a:p>
            <a:r>
              <a:rPr lang="en-US" sz="2400" dirty="0"/>
              <a:t>Warehouse Focus</a:t>
            </a:r>
          </a:p>
          <a:p>
            <a:pPr marL="285750" indent="-285750">
              <a:buFont typeface="Arial" panose="020B0604020202020204" pitchFamily="34" charset="0"/>
              <a:buChar char="•"/>
            </a:pPr>
            <a:r>
              <a:rPr lang="en-US" dirty="0"/>
              <a:t>Shipping quality product</a:t>
            </a:r>
          </a:p>
          <a:p>
            <a:pPr marL="285750" indent="-285750">
              <a:buFont typeface="Arial" panose="020B0604020202020204" pitchFamily="34" charset="0"/>
              <a:buChar char="•"/>
            </a:pPr>
            <a:r>
              <a:rPr lang="en-US" dirty="0"/>
              <a:t>Reducing lead time</a:t>
            </a:r>
          </a:p>
          <a:p>
            <a:pPr marL="285750" indent="-285750">
              <a:buFont typeface="Arial" panose="020B0604020202020204" pitchFamily="34" charset="0"/>
              <a:buChar char="•"/>
            </a:pPr>
            <a:r>
              <a:rPr lang="en-US" dirty="0"/>
              <a:t>Making Delaney easy to do business with</a:t>
            </a:r>
          </a:p>
        </p:txBody>
      </p:sp>
      <p:pic>
        <p:nvPicPr>
          <p:cNvPr id="6" name="Picture 5" descr="A group of boxes on a table&#10;&#10;Description automatically generated with medium confidence">
            <a:extLst>
              <a:ext uri="{FF2B5EF4-FFF2-40B4-BE49-F238E27FC236}">
                <a16:creationId xmlns:a16="http://schemas.microsoft.com/office/drawing/2014/main" id="{E6B9F0BD-CED2-FA7D-99C4-01124380C87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999" t="23468" r="36302" b="22399"/>
          <a:stretch/>
        </p:blipFill>
        <p:spPr>
          <a:xfrm rot="5400000">
            <a:off x="3627021" y="1031312"/>
            <a:ext cx="2916324" cy="2088231"/>
          </a:xfrm>
          <a:prstGeom prst="rect">
            <a:avLst/>
          </a:prstGeom>
        </p:spPr>
      </p:pic>
      <p:sp>
        <p:nvSpPr>
          <p:cNvPr id="11" name="TextBox 10">
            <a:extLst>
              <a:ext uri="{FF2B5EF4-FFF2-40B4-BE49-F238E27FC236}">
                <a16:creationId xmlns:a16="http://schemas.microsoft.com/office/drawing/2014/main" id="{487D23F0-8440-A0BA-77D0-75F9124FFA84}"/>
              </a:ext>
            </a:extLst>
          </p:cNvPr>
          <p:cNvSpPr txBox="1"/>
          <p:nvPr/>
        </p:nvSpPr>
        <p:spPr>
          <a:xfrm>
            <a:off x="1658078" y="3418754"/>
            <a:ext cx="324036" cy="307777"/>
          </a:xfrm>
          <a:prstGeom prst="rect">
            <a:avLst/>
          </a:prstGeom>
          <a:noFill/>
        </p:spPr>
        <p:txBody>
          <a:bodyPr wrap="square" rtlCol="0">
            <a:spAutoFit/>
          </a:bodyPr>
          <a:lstStyle/>
          <a:p>
            <a:r>
              <a:rPr lang="en-US" sz="1400" dirty="0">
                <a:solidFill>
                  <a:srgbClr val="5393BE"/>
                </a:solidFill>
              </a:rPr>
              <a:t>d</a:t>
            </a:r>
          </a:p>
        </p:txBody>
      </p:sp>
      <p:sp>
        <p:nvSpPr>
          <p:cNvPr id="12" name="TextBox 11">
            <a:extLst>
              <a:ext uri="{FF2B5EF4-FFF2-40B4-BE49-F238E27FC236}">
                <a16:creationId xmlns:a16="http://schemas.microsoft.com/office/drawing/2014/main" id="{F326CFFB-E8CC-89D7-5861-581511A4DB40}"/>
              </a:ext>
            </a:extLst>
          </p:cNvPr>
          <p:cNvSpPr txBox="1"/>
          <p:nvPr/>
        </p:nvSpPr>
        <p:spPr>
          <a:xfrm>
            <a:off x="2762016" y="3800010"/>
            <a:ext cx="324036" cy="307777"/>
          </a:xfrm>
          <a:prstGeom prst="rect">
            <a:avLst/>
          </a:prstGeom>
          <a:noFill/>
        </p:spPr>
        <p:txBody>
          <a:bodyPr wrap="square" rtlCol="0">
            <a:spAutoFit/>
          </a:bodyPr>
          <a:lstStyle/>
          <a:p>
            <a:r>
              <a:rPr lang="en-US" sz="1400" dirty="0"/>
              <a:t>d</a:t>
            </a:r>
          </a:p>
        </p:txBody>
      </p:sp>
    </p:spTree>
    <p:extLst>
      <p:ext uri="{BB962C8B-B14F-4D97-AF65-F5344CB8AC3E}">
        <p14:creationId xmlns:p14="http://schemas.microsoft.com/office/powerpoint/2010/main" val="291147977"/>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oxes On Rack In Warehouse">
            <a:extLst>
              <a:ext uri="{FF2B5EF4-FFF2-40B4-BE49-F238E27FC236}">
                <a16:creationId xmlns:a16="http://schemas.microsoft.com/office/drawing/2014/main" id="{C2E3708B-D842-47B8-DE6F-936202FC25DB}"/>
              </a:ext>
            </a:extLst>
          </p:cNvPr>
          <p:cNvPicPr>
            <a:picLocks noChangeAspect="1"/>
          </p:cNvPicPr>
          <p:nvPr/>
        </p:nvPicPr>
        <p:blipFill rotWithShape="1">
          <a:blip r:embed="rId3" cstate="print">
            <a:alphaModFix/>
            <a:extLst>
              <a:ext uri="{28A0092B-C50C-407E-A947-70E740481C1C}">
                <a14:useLocalDpi xmlns:a14="http://schemas.microsoft.com/office/drawing/2010/main" val="0"/>
              </a:ext>
            </a:extLst>
          </a:blip>
          <a:srcRect l="11198"/>
          <a:stretch/>
        </p:blipFill>
        <p:spPr>
          <a:xfrm>
            <a:off x="0" y="0"/>
            <a:ext cx="6858000" cy="5143500"/>
          </a:xfrm>
          <a:prstGeom prst="rect">
            <a:avLst/>
          </a:prstGeom>
        </p:spPr>
      </p:pic>
      <p:sp>
        <p:nvSpPr>
          <p:cNvPr id="8" name="Rectangle 7">
            <a:extLst>
              <a:ext uri="{FF2B5EF4-FFF2-40B4-BE49-F238E27FC236}">
                <a16:creationId xmlns:a16="http://schemas.microsoft.com/office/drawing/2014/main" id="{99BA9179-BC8F-7E19-F10F-F8CF2EFDB7FF}"/>
              </a:ext>
            </a:extLst>
          </p:cNvPr>
          <p:cNvSpPr/>
          <p:nvPr/>
        </p:nvSpPr>
        <p:spPr>
          <a:xfrm>
            <a:off x="332656" y="339502"/>
            <a:ext cx="6192688" cy="4500500"/>
          </a:xfrm>
          <a:prstGeom prst="rect">
            <a:avLst/>
          </a:prstGeom>
          <a:solidFill>
            <a:schemeClr val="bg1">
              <a:alpha val="8603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picture containing box, shelf&#10;&#10;Description automatically generated">
            <a:extLst>
              <a:ext uri="{FF2B5EF4-FFF2-40B4-BE49-F238E27FC236}">
                <a16:creationId xmlns:a16="http://schemas.microsoft.com/office/drawing/2014/main" id="{C573A9FE-BE13-9F79-FBBC-A60840EC7AB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65104" y="3431327"/>
            <a:ext cx="2637904" cy="1768715"/>
          </a:xfrm>
          <a:prstGeom prst="rect">
            <a:avLst/>
          </a:prstGeom>
        </p:spPr>
      </p:pic>
      <p:sp>
        <p:nvSpPr>
          <p:cNvPr id="2" name="Slide Number Placeholder 1">
            <a:extLst>
              <a:ext uri="{FF2B5EF4-FFF2-40B4-BE49-F238E27FC236}">
                <a16:creationId xmlns:a16="http://schemas.microsoft.com/office/drawing/2014/main" id="{3A51329A-AF20-EEB0-8CEA-B8C3DCC06E1C}"/>
              </a:ext>
            </a:extLst>
          </p:cNvPr>
          <p:cNvSpPr>
            <a:spLocks noGrp="1"/>
          </p:cNvSpPr>
          <p:nvPr>
            <p:ph type="sldNum" sz="quarter" idx="12"/>
          </p:nvPr>
        </p:nvSpPr>
        <p:spPr/>
        <p:txBody>
          <a:bodyPr/>
          <a:lstStyle/>
          <a:p>
            <a:pPr>
              <a:defRPr/>
            </a:pPr>
            <a:fld id="{4E34A4CB-1414-4639-9DC6-6E00E6B2ACDE}" type="slidenum">
              <a:rPr lang="en-US" smtClean="0"/>
              <a:pPr>
                <a:defRPr/>
              </a:pPr>
              <a:t>9</a:t>
            </a:fld>
            <a:endParaRPr lang="en-US" dirty="0"/>
          </a:p>
        </p:txBody>
      </p:sp>
      <p:sp>
        <p:nvSpPr>
          <p:cNvPr id="4" name="TextBox 3">
            <a:extLst>
              <a:ext uri="{FF2B5EF4-FFF2-40B4-BE49-F238E27FC236}">
                <a16:creationId xmlns:a16="http://schemas.microsoft.com/office/drawing/2014/main" id="{C8E7A5AB-24D3-EF1A-E9D1-E5B1FCF1824C}"/>
              </a:ext>
            </a:extLst>
          </p:cNvPr>
          <p:cNvSpPr txBox="1"/>
          <p:nvPr/>
        </p:nvSpPr>
        <p:spPr>
          <a:xfrm>
            <a:off x="613061" y="696926"/>
            <a:ext cx="3419387" cy="3785652"/>
          </a:xfrm>
          <a:prstGeom prst="rect">
            <a:avLst/>
          </a:prstGeom>
          <a:noFill/>
        </p:spPr>
        <p:txBody>
          <a:bodyPr wrap="square" rtlCol="0">
            <a:spAutoFit/>
          </a:bodyPr>
          <a:lstStyle/>
          <a:p>
            <a:r>
              <a:rPr lang="en-US" sz="1200" b="1" dirty="0"/>
              <a:t>Lead times:</a:t>
            </a:r>
          </a:p>
          <a:p>
            <a:r>
              <a:rPr lang="en-US" sz="1200" b="1" dirty="0"/>
              <a:t>Non-keying – less than 48 hours (2 bus days)</a:t>
            </a:r>
          </a:p>
          <a:p>
            <a:r>
              <a:rPr lang="en-US" sz="1200" b="1" dirty="0"/>
              <a:t>Key Alike – less than 48 hours (2 bus days)</a:t>
            </a:r>
          </a:p>
          <a:p>
            <a:r>
              <a:rPr lang="en-US" sz="1200" b="1" dirty="0"/>
              <a:t>CKMK – still working down backlog, at 3 weeks</a:t>
            </a:r>
          </a:p>
          <a:p>
            <a:endParaRPr lang="en-US" sz="1200" b="1" dirty="0"/>
          </a:p>
          <a:p>
            <a:r>
              <a:rPr lang="en-US" sz="1200" b="1" dirty="0"/>
              <a:t>RGAs:</a:t>
            </a:r>
          </a:p>
          <a:p>
            <a:r>
              <a:rPr lang="en-US" sz="1200" b="1" dirty="0"/>
              <a:t>Will be completely up to date this week.  There are some orders that we will need to resolve with the accounting teams, but we are well on our way.</a:t>
            </a:r>
          </a:p>
          <a:p>
            <a:endParaRPr lang="en-US" sz="1200" b="1" dirty="0"/>
          </a:p>
          <a:p>
            <a:r>
              <a:rPr lang="en-US" sz="1200" b="1" dirty="0"/>
              <a:t>Displays:</a:t>
            </a:r>
          </a:p>
          <a:p>
            <a:r>
              <a:rPr lang="en-US" sz="1200" b="1" dirty="0"/>
              <a:t>We are primed and ready.  Product has been sorted and we are working with marketing to create the ongoing SKUs.  A couple of orders have been shipped.  We are also working on increasing capacity by training additional people.</a:t>
            </a:r>
          </a:p>
          <a:p>
            <a:r>
              <a:rPr lang="en-US" sz="1200" b="1" dirty="0"/>
              <a:t> </a:t>
            </a:r>
          </a:p>
          <a:p>
            <a:r>
              <a:rPr lang="en-US" sz="1200" b="1" dirty="0"/>
              <a:t>Backlog:</a:t>
            </a:r>
          </a:p>
          <a:p>
            <a:r>
              <a:rPr lang="en-US" sz="1200" b="1" dirty="0"/>
              <a:t>Backlog has reduced in May by 34%</a:t>
            </a:r>
          </a:p>
          <a:p>
            <a:r>
              <a:rPr lang="en-US" sz="1200" b="1" dirty="0"/>
              <a:t>Keying backlog reduced by 30%</a:t>
            </a:r>
          </a:p>
        </p:txBody>
      </p:sp>
      <p:pic>
        <p:nvPicPr>
          <p:cNvPr id="6" name="Picture 5" descr="A group of boxes on a table&#10;&#10;Description automatically generated with medium confidence">
            <a:extLst>
              <a:ext uri="{FF2B5EF4-FFF2-40B4-BE49-F238E27FC236}">
                <a16:creationId xmlns:a16="http://schemas.microsoft.com/office/drawing/2014/main" id="{E6B9F0BD-CED2-FA7D-99C4-01124380C87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999" t="23468" r="36302" b="22399"/>
          <a:stretch/>
        </p:blipFill>
        <p:spPr>
          <a:xfrm rot="5400000">
            <a:off x="3627021" y="1031312"/>
            <a:ext cx="2916324" cy="2088231"/>
          </a:xfrm>
          <a:prstGeom prst="rect">
            <a:avLst/>
          </a:prstGeom>
        </p:spPr>
      </p:pic>
    </p:spTree>
    <p:extLst>
      <p:ext uri="{BB962C8B-B14F-4D97-AF65-F5344CB8AC3E}">
        <p14:creationId xmlns:p14="http://schemas.microsoft.com/office/powerpoint/2010/main" val="3410843005"/>
      </p:ext>
    </p:extLst>
  </p:cSld>
  <p:clrMapOvr>
    <a:masterClrMapping/>
  </p:clrMapOvr>
  <p:transition spd="med">
    <p:fade/>
  </p:transition>
</p:sld>
</file>

<file path=ppt/theme/theme1.xml><?xml version="1.0" encoding="utf-8"?>
<a:theme xmlns:a="http://schemas.openxmlformats.org/drawingml/2006/main" name="Office Theme">
  <a:themeElements>
    <a:clrScheme name="Custom 2">
      <a:dk1>
        <a:srgbClr val="284F69"/>
      </a:dk1>
      <a:lt1>
        <a:srgbClr val="FFFFFF"/>
      </a:lt1>
      <a:dk2>
        <a:srgbClr val="8B8B8B"/>
      </a:dk2>
      <a:lt2>
        <a:srgbClr val="D0D0D0"/>
      </a:lt2>
      <a:accent1>
        <a:srgbClr val="C5C7C7"/>
      </a:accent1>
      <a:accent2>
        <a:srgbClr val="C2C0C0"/>
      </a:accent2>
      <a:accent3>
        <a:srgbClr val="284F69"/>
      </a:accent3>
      <a:accent4>
        <a:srgbClr val="284F69"/>
      </a:accent4>
      <a:accent5>
        <a:srgbClr val="FFFFFF"/>
      </a:accent5>
      <a:accent6>
        <a:srgbClr val="425468"/>
      </a:accent6>
      <a:hlink>
        <a:srgbClr val="284F69"/>
      </a:hlink>
      <a:folHlink>
        <a:srgbClr val="284F69"/>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56eb018-fc81-4e4b-b71a-89fd81cacbe7">
      <UserInfo>
        <DisplayName/>
        <AccountId xsi:nil="true"/>
        <AccountType/>
      </UserInfo>
    </SharedWithUsers>
    <lcf76f155ced4ddcb4097134ff3c332f xmlns="2b042127-5ec2-43a7-ad3f-78952e641971">
      <Terms xmlns="http://schemas.microsoft.com/office/infopath/2007/PartnerControls"/>
    </lcf76f155ced4ddcb4097134ff3c332f>
    <TaxCatchAll xmlns="d56eb018-fc81-4e4b-b71a-89fd81cacbe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6010134EF2EE247A684AAF4076BF5B2" ma:contentTypeVersion="16" ma:contentTypeDescription="Create a new document." ma:contentTypeScope="" ma:versionID="882bf6a099d4189175285ab8d23d27df">
  <xsd:schema xmlns:xsd="http://www.w3.org/2001/XMLSchema" xmlns:xs="http://www.w3.org/2001/XMLSchema" xmlns:p="http://schemas.microsoft.com/office/2006/metadata/properties" xmlns:ns2="2b042127-5ec2-43a7-ad3f-78952e641971" xmlns:ns3="d56eb018-fc81-4e4b-b71a-89fd81cacbe7" targetNamespace="http://schemas.microsoft.com/office/2006/metadata/properties" ma:root="true" ma:fieldsID="b477b87dc1b6e2c1331b82e41d215de0" ns2:_="" ns3:_="">
    <xsd:import namespace="2b042127-5ec2-43a7-ad3f-78952e641971"/>
    <xsd:import namespace="d56eb018-fc81-4e4b-b71a-89fd81cacbe7"/>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042127-5ec2-43a7-ad3f-78952e64197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84c735c-ff75-42f6-ba80-96a07da0e14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56eb018-fc81-4e4b-b71a-89fd81cacbe7"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7692b94-1710-410d-bd60-21c5577406c8}" ma:internalName="TaxCatchAll" ma:showField="CatchAllData" ma:web="d56eb018-fc81-4e4b-b71a-89fd81cacbe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82DF420-BD0B-477A-AE28-4158F71BAA81}">
  <ds:schemaRefs>
    <ds:schemaRef ds:uri="http://schemas.microsoft.com/office/2006/metadata/properties"/>
    <ds:schemaRef ds:uri="http://www.w3.org/XML/1998/namespace"/>
    <ds:schemaRef ds:uri="http://purl.org/dc/terms/"/>
    <ds:schemaRef ds:uri="http://purl.org/dc/elements/1.1/"/>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d56eb018-fc81-4e4b-b71a-89fd81cacbe7"/>
    <ds:schemaRef ds:uri="2b042127-5ec2-43a7-ad3f-78952e641971"/>
  </ds:schemaRefs>
</ds:datastoreItem>
</file>

<file path=customXml/itemProps2.xml><?xml version="1.0" encoding="utf-8"?>
<ds:datastoreItem xmlns:ds="http://schemas.openxmlformats.org/officeDocument/2006/customXml" ds:itemID="{6D2D3D9B-EDF5-441B-B8D2-7DBD5579ED93}">
  <ds:schemaRefs>
    <ds:schemaRef ds:uri="http://schemas.microsoft.com/sharepoint/v3/contenttype/forms"/>
  </ds:schemaRefs>
</ds:datastoreItem>
</file>

<file path=customXml/itemProps3.xml><?xml version="1.0" encoding="utf-8"?>
<ds:datastoreItem xmlns:ds="http://schemas.openxmlformats.org/officeDocument/2006/customXml" ds:itemID="{45DFDC18-2792-4A84-9965-415D2C6003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042127-5ec2-43a7-ad3f-78952e641971"/>
    <ds:schemaRef ds:uri="d56eb018-fc81-4e4b-b71a-89fd81cacbe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17235</TotalTime>
  <Words>2077</Words>
  <Application>Microsoft Macintosh PowerPoint</Application>
  <PresentationFormat>Custom</PresentationFormat>
  <Paragraphs>262</Paragraphs>
  <Slides>24</Slides>
  <Notes>23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Arial</vt:lpstr>
      <vt:lpstr>Calibri</vt:lpstr>
      <vt:lpstr>Calibri Light</vt:lpstr>
      <vt:lpstr>Century Gothic</vt:lpstr>
      <vt:lpstr>Courier New</vt:lpstr>
      <vt:lpstr>Delaney Bold</vt:lpstr>
      <vt:lpstr>Open Sans Condensed Light</vt:lpstr>
      <vt:lpstr>Trebuchet MS</vt:lpstr>
      <vt:lpstr>Office Theme</vt:lpstr>
      <vt:lpstr>PowerPoint Presentation</vt:lpstr>
      <vt:lpstr>Agenda</vt:lpstr>
      <vt:lpstr>Sales, Marketing and Operations</vt:lpstr>
      <vt:lpstr>INSIDE SALES TEAM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Display Program</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Andre Suazo</cp:lastModifiedBy>
  <cp:revision>118</cp:revision>
  <cp:lastPrinted>2022-06-03T17:14:40Z</cp:lastPrinted>
  <dcterms:created xsi:type="dcterms:W3CDTF">2019-11-04T19:52:57Z</dcterms:created>
  <dcterms:modified xsi:type="dcterms:W3CDTF">2022-06-23T15:35:34Z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0x010100C6010134EF2EE247A684AAF4076BF5B2</vt:lpwstr>
  </property>
  <property fmtid="{D5CDD505-2E9C-101B-9397-08002B2CF9AE}" pid="3" name="Order">
    <vt:r8>5400</vt:r8>
  </property>
  <property fmtid="{D5CDD505-2E9C-101B-9397-08002B2CF9AE}" pid="4" name="_ExtendedDescription">
    <vt:lpwstr/>
  </property>
  <property fmtid="{D5CDD505-2E9C-101B-9397-08002B2CF9AE}" pid="5" name="MigrationWizId">
    <vt:lpwstr>e8e5a80f-bbfc-400d-bf30-9420b13d6fcf</vt:lpwstr>
  </property>
  <property fmtid="{D5CDD505-2E9C-101B-9397-08002B2CF9AE}" pid="6" name="TriggerFlowInfo">
    <vt:lpwstr/>
  </property>
  <property fmtid="{D5CDD505-2E9C-101B-9397-08002B2CF9AE}" pid="7" name="ComplianceAssetId">
    <vt:lpwstr/>
  </property>
  <property fmtid="{D5CDD505-2E9C-101B-9397-08002B2CF9AE}" pid="8" name="MediaServiceImageTags">
    <vt:lpwstr/>
  </property>
</Properties>
</file>